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4"/>
  </p:notesMasterIdLst>
  <p:sldIdLst>
    <p:sldId id="266" r:id="rId2"/>
    <p:sldId id="298" r:id="rId3"/>
    <p:sldId id="310" r:id="rId4"/>
    <p:sldId id="311" r:id="rId5"/>
    <p:sldId id="270" r:id="rId6"/>
    <p:sldId id="269" r:id="rId7"/>
    <p:sldId id="312" r:id="rId8"/>
    <p:sldId id="313" r:id="rId9"/>
    <p:sldId id="315" r:id="rId10"/>
    <p:sldId id="314" r:id="rId11"/>
    <p:sldId id="316" r:id="rId12"/>
    <p:sldId id="318" r:id="rId13"/>
    <p:sldId id="320" r:id="rId14"/>
    <p:sldId id="319" r:id="rId15"/>
    <p:sldId id="322" r:id="rId16"/>
    <p:sldId id="323" r:id="rId17"/>
    <p:sldId id="324" r:id="rId18"/>
    <p:sldId id="331" r:id="rId19"/>
    <p:sldId id="325" r:id="rId20"/>
    <p:sldId id="326" r:id="rId21"/>
    <p:sldId id="327" r:id="rId22"/>
    <p:sldId id="328" r:id="rId23"/>
    <p:sldId id="329" r:id="rId24"/>
    <p:sldId id="330" r:id="rId25"/>
    <p:sldId id="332" r:id="rId26"/>
    <p:sldId id="333" r:id="rId27"/>
    <p:sldId id="279" r:id="rId28"/>
    <p:sldId id="278" r:id="rId29"/>
    <p:sldId id="289" r:id="rId30"/>
    <p:sldId id="335" r:id="rId31"/>
    <p:sldId id="336" r:id="rId32"/>
    <p:sldId id="338" r:id="rId33"/>
    <p:sldId id="337" r:id="rId34"/>
    <p:sldId id="339" r:id="rId35"/>
    <p:sldId id="340" r:id="rId36"/>
    <p:sldId id="341" r:id="rId37"/>
    <p:sldId id="342" r:id="rId38"/>
    <p:sldId id="343" r:id="rId39"/>
    <p:sldId id="353" r:id="rId40"/>
    <p:sldId id="344" r:id="rId41"/>
    <p:sldId id="345" r:id="rId42"/>
    <p:sldId id="346" r:id="rId43"/>
    <p:sldId id="348" r:id="rId44"/>
    <p:sldId id="347" r:id="rId45"/>
    <p:sldId id="354" r:id="rId46"/>
    <p:sldId id="349" r:id="rId47"/>
    <p:sldId id="352" r:id="rId48"/>
    <p:sldId id="350" r:id="rId49"/>
    <p:sldId id="285" r:id="rId50"/>
    <p:sldId id="300" r:id="rId51"/>
    <p:sldId id="301" r:id="rId52"/>
    <p:sldId id="355" r:id="rId53"/>
    <p:sldId id="356" r:id="rId54"/>
    <p:sldId id="357" r:id="rId55"/>
    <p:sldId id="286" r:id="rId56"/>
    <p:sldId id="288" r:id="rId57"/>
    <p:sldId id="287" r:id="rId58"/>
    <p:sldId id="276" r:id="rId59"/>
    <p:sldId id="277" r:id="rId60"/>
    <p:sldId id="283" r:id="rId61"/>
    <p:sldId id="284" r:id="rId62"/>
    <p:sldId id="281" r:id="rId63"/>
    <p:sldId id="282" r:id="rId64"/>
    <p:sldId id="271" r:id="rId65"/>
    <p:sldId id="272" r:id="rId66"/>
    <p:sldId id="273" r:id="rId67"/>
    <p:sldId id="275" r:id="rId68"/>
    <p:sldId id="296" r:id="rId69"/>
    <p:sldId id="260" r:id="rId70"/>
    <p:sldId id="290" r:id="rId71"/>
    <p:sldId id="291" r:id="rId72"/>
    <p:sldId id="292" r:id="rId73"/>
    <p:sldId id="295" r:id="rId74"/>
    <p:sldId id="293" r:id="rId75"/>
    <p:sldId id="294" r:id="rId76"/>
    <p:sldId id="308" r:id="rId77"/>
    <p:sldId id="358" r:id="rId78"/>
    <p:sldId id="307" r:id="rId79"/>
    <p:sldId id="306" r:id="rId80"/>
    <p:sldId id="302" r:id="rId81"/>
    <p:sldId id="309" r:id="rId82"/>
    <p:sldId id="304" r:id="rId83"/>
  </p:sldIdLst>
  <p:sldSz cx="9144000" cy="6858000" type="screen4x3"/>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3333FF"/>
    <a:srgbClr val="506BDE"/>
    <a:srgbClr val="000000"/>
    <a:srgbClr val="FF9999"/>
    <a:srgbClr val="5C63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8.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8.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E31806-4C39-47E9-86CD-EB79EB428192}" type="doc">
      <dgm:prSet loTypeId="urn:microsoft.com/office/officeart/2005/8/layout/matrix2" loCatId="matrix" qsTypeId="urn:microsoft.com/office/officeart/2005/8/quickstyle/simple1" qsCatId="simple" csTypeId="urn:microsoft.com/office/officeart/2005/8/colors/accent1_2" csCatId="accent1" phldr="1"/>
      <dgm:spPr/>
      <dgm:t>
        <a:bodyPr/>
        <a:lstStyle/>
        <a:p>
          <a:endParaRPr lang="en-US"/>
        </a:p>
      </dgm:t>
    </dgm:pt>
    <dgm:pt modelId="{BCB0CF76-2E9B-4ABD-8869-01A7019BEA46}">
      <dgm:prSet phldrT="[Text]"/>
      <dgm:spPr>
        <a:blipFill rotWithShape="0">
          <a:blip xmlns:r="http://schemas.openxmlformats.org/officeDocument/2006/relationships" r:embed="rId1"/>
          <a:tile tx="0" ty="0" sx="100000" sy="100000" flip="none" algn="tl"/>
        </a:blipFill>
      </dgm:spPr>
      <dgm:t>
        <a:bodyPr/>
        <a:lstStyle/>
        <a:p>
          <a:r>
            <a:rPr lang="en-US" dirty="0" smtClean="0"/>
            <a:t> </a:t>
          </a:r>
          <a:endParaRPr lang="en-US" dirty="0"/>
        </a:p>
      </dgm:t>
    </dgm:pt>
    <dgm:pt modelId="{12D9DAB7-33BA-4ECF-AF6D-AEF3F83A29C3}" type="parTrans" cxnId="{259337CF-0B3D-4653-BF20-9BBF13397099}">
      <dgm:prSet/>
      <dgm:spPr/>
      <dgm:t>
        <a:bodyPr/>
        <a:lstStyle/>
        <a:p>
          <a:endParaRPr lang="en-US"/>
        </a:p>
      </dgm:t>
    </dgm:pt>
    <dgm:pt modelId="{BF361921-843B-43C3-8BFD-06F47DC934C8}" type="sibTrans" cxnId="{259337CF-0B3D-4653-BF20-9BBF13397099}">
      <dgm:prSet/>
      <dgm:spPr/>
      <dgm:t>
        <a:bodyPr/>
        <a:lstStyle/>
        <a:p>
          <a:endParaRPr lang="en-US"/>
        </a:p>
      </dgm:t>
    </dgm:pt>
    <dgm:pt modelId="{174D340A-1DBC-4736-BABC-8C6CC8D6F878}">
      <dgm:prSet phldrT="[Text]"/>
      <dgm:spPr>
        <a:blipFill rotWithShape="0">
          <a:blip xmlns:r="http://schemas.openxmlformats.org/officeDocument/2006/relationships" r:embed="rId1"/>
          <a:tile tx="0" ty="0" sx="100000" sy="100000" flip="none" algn="tl"/>
        </a:blipFill>
      </dgm:spPr>
      <dgm:t>
        <a:bodyPr/>
        <a:lstStyle/>
        <a:p>
          <a:r>
            <a:rPr lang="en-US" dirty="0" smtClean="0"/>
            <a:t> </a:t>
          </a:r>
          <a:endParaRPr lang="en-US" dirty="0"/>
        </a:p>
      </dgm:t>
    </dgm:pt>
    <dgm:pt modelId="{4C81AD53-E29A-4AED-80FA-DD4A3DDAB7E0}" type="parTrans" cxnId="{7538B1CC-5847-43B8-9A08-FA49C0CA2780}">
      <dgm:prSet/>
      <dgm:spPr/>
      <dgm:t>
        <a:bodyPr/>
        <a:lstStyle/>
        <a:p>
          <a:endParaRPr lang="en-US"/>
        </a:p>
      </dgm:t>
    </dgm:pt>
    <dgm:pt modelId="{A4CFFA0E-3AC9-4CCB-9410-52A2AF965A84}" type="sibTrans" cxnId="{7538B1CC-5847-43B8-9A08-FA49C0CA2780}">
      <dgm:prSet/>
      <dgm:spPr/>
      <dgm:t>
        <a:bodyPr/>
        <a:lstStyle/>
        <a:p>
          <a:endParaRPr lang="en-US"/>
        </a:p>
      </dgm:t>
    </dgm:pt>
    <dgm:pt modelId="{E3D04C11-D947-413A-81DE-00EA3CDDBDC2}">
      <dgm:prSet phldrT="[Text]"/>
      <dgm:spPr>
        <a:blipFill rotWithShape="0">
          <a:blip xmlns:r="http://schemas.openxmlformats.org/officeDocument/2006/relationships" r:embed="rId1"/>
          <a:tile tx="0" ty="0" sx="100000" sy="100000" flip="none" algn="tl"/>
        </a:blipFill>
      </dgm:spPr>
      <dgm:t>
        <a:bodyPr/>
        <a:lstStyle/>
        <a:p>
          <a:r>
            <a:rPr lang="en-US" dirty="0" smtClean="0"/>
            <a:t> </a:t>
          </a:r>
          <a:endParaRPr lang="en-US" dirty="0"/>
        </a:p>
      </dgm:t>
    </dgm:pt>
    <dgm:pt modelId="{DC136269-3770-4A26-AF2F-2407BB0BC66F}" type="parTrans" cxnId="{6706A0DF-4548-41C6-98A4-E2ACD724745C}">
      <dgm:prSet/>
      <dgm:spPr/>
      <dgm:t>
        <a:bodyPr/>
        <a:lstStyle/>
        <a:p>
          <a:endParaRPr lang="en-US"/>
        </a:p>
      </dgm:t>
    </dgm:pt>
    <dgm:pt modelId="{8B01525C-1C25-422A-9CDA-D5E5125CD10F}" type="sibTrans" cxnId="{6706A0DF-4548-41C6-98A4-E2ACD724745C}">
      <dgm:prSet/>
      <dgm:spPr/>
      <dgm:t>
        <a:bodyPr/>
        <a:lstStyle/>
        <a:p>
          <a:endParaRPr lang="en-US"/>
        </a:p>
      </dgm:t>
    </dgm:pt>
    <dgm:pt modelId="{7641BBE5-612A-40BB-A13C-4DAE4A9171DC}">
      <dgm:prSet phldrT="[Text]"/>
      <dgm:spPr>
        <a:blipFill rotWithShape="0">
          <a:blip xmlns:r="http://schemas.openxmlformats.org/officeDocument/2006/relationships" r:embed="rId1"/>
          <a:tile tx="0" ty="0" sx="100000" sy="100000" flip="none" algn="tl"/>
        </a:blipFill>
      </dgm:spPr>
      <dgm:t>
        <a:bodyPr/>
        <a:lstStyle/>
        <a:p>
          <a:r>
            <a:rPr lang="en-US" dirty="0" smtClean="0"/>
            <a:t> </a:t>
          </a:r>
          <a:endParaRPr lang="en-US" dirty="0"/>
        </a:p>
      </dgm:t>
    </dgm:pt>
    <dgm:pt modelId="{270BDABB-B31F-4AB0-BA3F-763E8F292D86}" type="parTrans" cxnId="{9EC50658-4684-4563-BE4B-FEE40872A7F7}">
      <dgm:prSet/>
      <dgm:spPr/>
      <dgm:t>
        <a:bodyPr/>
        <a:lstStyle/>
        <a:p>
          <a:endParaRPr lang="en-US"/>
        </a:p>
      </dgm:t>
    </dgm:pt>
    <dgm:pt modelId="{8147E180-0DA6-4525-AB32-BBDF083011A7}" type="sibTrans" cxnId="{9EC50658-4684-4563-BE4B-FEE40872A7F7}">
      <dgm:prSet/>
      <dgm:spPr/>
      <dgm:t>
        <a:bodyPr/>
        <a:lstStyle/>
        <a:p>
          <a:endParaRPr lang="en-US"/>
        </a:p>
      </dgm:t>
    </dgm:pt>
    <dgm:pt modelId="{BD597720-48F2-4493-9787-D93083094F60}" type="pres">
      <dgm:prSet presAssocID="{FCE31806-4C39-47E9-86CD-EB79EB428192}" presName="matrix" presStyleCnt="0">
        <dgm:presLayoutVars>
          <dgm:chMax val="1"/>
          <dgm:dir/>
          <dgm:resizeHandles val="exact"/>
        </dgm:presLayoutVars>
      </dgm:prSet>
      <dgm:spPr/>
      <dgm:t>
        <a:bodyPr/>
        <a:lstStyle/>
        <a:p>
          <a:endParaRPr lang="en-US"/>
        </a:p>
      </dgm:t>
    </dgm:pt>
    <dgm:pt modelId="{9FF0B515-76B9-4690-997E-45E35FBDA025}" type="pres">
      <dgm:prSet presAssocID="{FCE31806-4C39-47E9-86CD-EB79EB428192}" presName="axisShape" presStyleLbl="bgShp" presStyleIdx="0" presStyleCnt="1"/>
      <dgm:spPr>
        <a:solidFill>
          <a:schemeClr val="tx2">
            <a:lumMod val="50000"/>
          </a:schemeClr>
        </a:solidFill>
      </dgm:spPr>
    </dgm:pt>
    <dgm:pt modelId="{94A907CC-C31D-428C-84CB-700D98D98B03}" type="pres">
      <dgm:prSet presAssocID="{FCE31806-4C39-47E9-86CD-EB79EB428192}" presName="rect1" presStyleLbl="node1" presStyleIdx="0" presStyleCnt="4">
        <dgm:presLayoutVars>
          <dgm:chMax val="0"/>
          <dgm:chPref val="0"/>
          <dgm:bulletEnabled val="1"/>
        </dgm:presLayoutVars>
      </dgm:prSet>
      <dgm:spPr/>
      <dgm:t>
        <a:bodyPr/>
        <a:lstStyle/>
        <a:p>
          <a:endParaRPr lang="en-US"/>
        </a:p>
      </dgm:t>
    </dgm:pt>
    <dgm:pt modelId="{5D70D4E5-842E-4B81-A8DC-8EC1C6AE1260}" type="pres">
      <dgm:prSet presAssocID="{FCE31806-4C39-47E9-86CD-EB79EB428192}" presName="rect2" presStyleLbl="node1" presStyleIdx="1" presStyleCnt="4">
        <dgm:presLayoutVars>
          <dgm:chMax val="0"/>
          <dgm:chPref val="0"/>
          <dgm:bulletEnabled val="1"/>
        </dgm:presLayoutVars>
      </dgm:prSet>
      <dgm:spPr/>
      <dgm:t>
        <a:bodyPr/>
        <a:lstStyle/>
        <a:p>
          <a:endParaRPr lang="en-US"/>
        </a:p>
      </dgm:t>
    </dgm:pt>
    <dgm:pt modelId="{7F7A9869-D62A-44DC-8BF6-C3ACD0D47DB8}" type="pres">
      <dgm:prSet presAssocID="{FCE31806-4C39-47E9-86CD-EB79EB428192}" presName="rect3" presStyleLbl="node1" presStyleIdx="2" presStyleCnt="4" custLinFactNeighborX="-3685" custLinFactNeighborY="3896">
        <dgm:presLayoutVars>
          <dgm:chMax val="0"/>
          <dgm:chPref val="0"/>
          <dgm:bulletEnabled val="1"/>
        </dgm:presLayoutVars>
      </dgm:prSet>
      <dgm:spPr/>
      <dgm:t>
        <a:bodyPr/>
        <a:lstStyle/>
        <a:p>
          <a:endParaRPr lang="en-US"/>
        </a:p>
      </dgm:t>
    </dgm:pt>
    <dgm:pt modelId="{30388FE3-A1C0-4302-BF45-7642169EC0D5}" type="pres">
      <dgm:prSet presAssocID="{FCE31806-4C39-47E9-86CD-EB79EB428192}" presName="rect4" presStyleLbl="node1" presStyleIdx="3" presStyleCnt="4">
        <dgm:presLayoutVars>
          <dgm:chMax val="0"/>
          <dgm:chPref val="0"/>
          <dgm:bulletEnabled val="1"/>
        </dgm:presLayoutVars>
      </dgm:prSet>
      <dgm:spPr/>
      <dgm:t>
        <a:bodyPr/>
        <a:lstStyle/>
        <a:p>
          <a:endParaRPr lang="en-US"/>
        </a:p>
      </dgm:t>
    </dgm:pt>
  </dgm:ptLst>
  <dgm:cxnLst>
    <dgm:cxn modelId="{6706A0DF-4548-41C6-98A4-E2ACD724745C}" srcId="{FCE31806-4C39-47E9-86CD-EB79EB428192}" destId="{E3D04C11-D947-413A-81DE-00EA3CDDBDC2}" srcOrd="2" destOrd="0" parTransId="{DC136269-3770-4A26-AF2F-2407BB0BC66F}" sibTransId="{8B01525C-1C25-422A-9CDA-D5E5125CD10F}"/>
    <dgm:cxn modelId="{7538B1CC-5847-43B8-9A08-FA49C0CA2780}" srcId="{FCE31806-4C39-47E9-86CD-EB79EB428192}" destId="{174D340A-1DBC-4736-BABC-8C6CC8D6F878}" srcOrd="1" destOrd="0" parTransId="{4C81AD53-E29A-4AED-80FA-DD4A3DDAB7E0}" sibTransId="{A4CFFA0E-3AC9-4CCB-9410-52A2AF965A84}"/>
    <dgm:cxn modelId="{F77C656B-BB51-4EFB-8F5E-12E0C72E54DE}" type="presOf" srcId="{174D340A-1DBC-4736-BABC-8C6CC8D6F878}" destId="{5D70D4E5-842E-4B81-A8DC-8EC1C6AE1260}" srcOrd="0" destOrd="0" presId="urn:microsoft.com/office/officeart/2005/8/layout/matrix2"/>
    <dgm:cxn modelId="{2C83E1EA-25A4-44B1-810C-BE1CDC2ADBFB}" type="presOf" srcId="{E3D04C11-D947-413A-81DE-00EA3CDDBDC2}" destId="{7F7A9869-D62A-44DC-8BF6-C3ACD0D47DB8}" srcOrd="0" destOrd="0" presId="urn:microsoft.com/office/officeart/2005/8/layout/matrix2"/>
    <dgm:cxn modelId="{602440F3-2C62-45C1-915A-A7B2BACABA8F}" type="presOf" srcId="{FCE31806-4C39-47E9-86CD-EB79EB428192}" destId="{BD597720-48F2-4493-9787-D93083094F60}" srcOrd="0" destOrd="0" presId="urn:microsoft.com/office/officeart/2005/8/layout/matrix2"/>
    <dgm:cxn modelId="{C44B1EE6-F38A-41AD-AA04-ECD1AB3F2E8F}" type="presOf" srcId="{BCB0CF76-2E9B-4ABD-8869-01A7019BEA46}" destId="{94A907CC-C31D-428C-84CB-700D98D98B03}" srcOrd="0" destOrd="0" presId="urn:microsoft.com/office/officeart/2005/8/layout/matrix2"/>
    <dgm:cxn modelId="{10F1846B-6510-4E3C-BF89-217BE131B378}" type="presOf" srcId="{7641BBE5-612A-40BB-A13C-4DAE4A9171DC}" destId="{30388FE3-A1C0-4302-BF45-7642169EC0D5}" srcOrd="0" destOrd="0" presId="urn:microsoft.com/office/officeart/2005/8/layout/matrix2"/>
    <dgm:cxn modelId="{9EC50658-4684-4563-BE4B-FEE40872A7F7}" srcId="{FCE31806-4C39-47E9-86CD-EB79EB428192}" destId="{7641BBE5-612A-40BB-A13C-4DAE4A9171DC}" srcOrd="3" destOrd="0" parTransId="{270BDABB-B31F-4AB0-BA3F-763E8F292D86}" sibTransId="{8147E180-0DA6-4525-AB32-BBDF083011A7}"/>
    <dgm:cxn modelId="{259337CF-0B3D-4653-BF20-9BBF13397099}" srcId="{FCE31806-4C39-47E9-86CD-EB79EB428192}" destId="{BCB0CF76-2E9B-4ABD-8869-01A7019BEA46}" srcOrd="0" destOrd="0" parTransId="{12D9DAB7-33BA-4ECF-AF6D-AEF3F83A29C3}" sibTransId="{BF361921-843B-43C3-8BFD-06F47DC934C8}"/>
    <dgm:cxn modelId="{91D1FCEC-A57E-4560-819B-7FA4E1C514BD}" type="presParOf" srcId="{BD597720-48F2-4493-9787-D93083094F60}" destId="{9FF0B515-76B9-4690-997E-45E35FBDA025}" srcOrd="0" destOrd="0" presId="urn:microsoft.com/office/officeart/2005/8/layout/matrix2"/>
    <dgm:cxn modelId="{FF7D2615-9682-4BA6-994C-4AC812D8A76C}" type="presParOf" srcId="{BD597720-48F2-4493-9787-D93083094F60}" destId="{94A907CC-C31D-428C-84CB-700D98D98B03}" srcOrd="1" destOrd="0" presId="urn:microsoft.com/office/officeart/2005/8/layout/matrix2"/>
    <dgm:cxn modelId="{011ABF57-E34A-41CA-89C9-20E72B1AC5F2}" type="presParOf" srcId="{BD597720-48F2-4493-9787-D93083094F60}" destId="{5D70D4E5-842E-4B81-A8DC-8EC1C6AE1260}" srcOrd="2" destOrd="0" presId="urn:microsoft.com/office/officeart/2005/8/layout/matrix2"/>
    <dgm:cxn modelId="{19CE72C1-D08C-416F-8615-7E261BA0B04D}" type="presParOf" srcId="{BD597720-48F2-4493-9787-D93083094F60}" destId="{7F7A9869-D62A-44DC-8BF6-C3ACD0D47DB8}" srcOrd="3" destOrd="0" presId="urn:microsoft.com/office/officeart/2005/8/layout/matrix2"/>
    <dgm:cxn modelId="{31055E3F-EE53-4266-A8A3-F14D5F2AE44B}" type="presParOf" srcId="{BD597720-48F2-4493-9787-D93083094F60}" destId="{30388FE3-A1C0-4302-BF45-7642169EC0D5}" srcOrd="4" destOrd="0" presId="urn:microsoft.com/office/officeart/2005/8/layout/matrix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F0B515-76B9-4690-997E-45E35FBDA025}">
      <dsp:nvSpPr>
        <dsp:cNvPr id="0" name=""/>
        <dsp:cNvSpPr/>
      </dsp:nvSpPr>
      <dsp:spPr>
        <a:xfrm>
          <a:off x="898733" y="0"/>
          <a:ext cx="3811868" cy="3811868"/>
        </a:xfrm>
        <a:prstGeom prst="quadArrow">
          <a:avLst>
            <a:gd name="adj1" fmla="val 2000"/>
            <a:gd name="adj2" fmla="val 4000"/>
            <a:gd name="adj3" fmla="val 5000"/>
          </a:avLst>
        </a:prstGeom>
        <a:solidFill>
          <a:schemeClr val="tx2">
            <a:lumMod val="50000"/>
          </a:schemeClr>
        </a:solidFill>
        <a:ln>
          <a:noFill/>
        </a:ln>
        <a:effectLst/>
      </dsp:spPr>
      <dsp:style>
        <a:lnRef idx="0">
          <a:scrgbClr r="0" g="0" b="0"/>
        </a:lnRef>
        <a:fillRef idx="1">
          <a:scrgbClr r="0" g="0" b="0"/>
        </a:fillRef>
        <a:effectRef idx="0">
          <a:scrgbClr r="0" g="0" b="0"/>
        </a:effectRef>
        <a:fontRef idx="minor"/>
      </dsp:style>
    </dsp:sp>
    <dsp:sp modelId="{94A907CC-C31D-428C-84CB-700D98D98B03}">
      <dsp:nvSpPr>
        <dsp:cNvPr id="0" name=""/>
        <dsp:cNvSpPr/>
      </dsp:nvSpPr>
      <dsp:spPr>
        <a:xfrm>
          <a:off x="1146504" y="247771"/>
          <a:ext cx="1524747" cy="1524747"/>
        </a:xfrm>
        <a:prstGeom prst="roundRect">
          <a:avLst/>
        </a:prstGeom>
        <a:blipFill rotWithShape="0">
          <a:blip xmlns:r="http://schemas.openxmlformats.org/officeDocument/2006/relationships" r:embed="rId1"/>
          <a:tile tx="0" ty="0" sx="100000" sy="100000" flip="none" algn="tl"/>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lvl="0" algn="ctr" defTabSz="2800350">
            <a:lnSpc>
              <a:spcPct val="90000"/>
            </a:lnSpc>
            <a:spcBef>
              <a:spcPct val="0"/>
            </a:spcBef>
            <a:spcAft>
              <a:spcPct val="35000"/>
            </a:spcAft>
          </a:pPr>
          <a:r>
            <a:rPr lang="en-US" sz="6300" kern="1200" dirty="0" smtClean="0"/>
            <a:t> </a:t>
          </a:r>
          <a:endParaRPr lang="en-US" sz="6300" kern="1200" dirty="0"/>
        </a:p>
      </dsp:txBody>
      <dsp:txXfrm>
        <a:off x="1220936" y="322203"/>
        <a:ext cx="1375883" cy="1375883"/>
      </dsp:txXfrm>
    </dsp:sp>
    <dsp:sp modelId="{5D70D4E5-842E-4B81-A8DC-8EC1C6AE1260}">
      <dsp:nvSpPr>
        <dsp:cNvPr id="0" name=""/>
        <dsp:cNvSpPr/>
      </dsp:nvSpPr>
      <dsp:spPr>
        <a:xfrm>
          <a:off x="2938082" y="247771"/>
          <a:ext cx="1524747" cy="1524747"/>
        </a:xfrm>
        <a:prstGeom prst="roundRect">
          <a:avLst/>
        </a:prstGeom>
        <a:blipFill rotWithShape="0">
          <a:blip xmlns:r="http://schemas.openxmlformats.org/officeDocument/2006/relationships" r:embed="rId1"/>
          <a:tile tx="0" ty="0" sx="100000" sy="100000" flip="none" algn="tl"/>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lvl="0" algn="ctr" defTabSz="2800350">
            <a:lnSpc>
              <a:spcPct val="90000"/>
            </a:lnSpc>
            <a:spcBef>
              <a:spcPct val="0"/>
            </a:spcBef>
            <a:spcAft>
              <a:spcPct val="35000"/>
            </a:spcAft>
          </a:pPr>
          <a:r>
            <a:rPr lang="en-US" sz="6300" kern="1200" dirty="0" smtClean="0"/>
            <a:t> </a:t>
          </a:r>
          <a:endParaRPr lang="en-US" sz="6300" kern="1200" dirty="0"/>
        </a:p>
      </dsp:txBody>
      <dsp:txXfrm>
        <a:off x="3012514" y="322203"/>
        <a:ext cx="1375883" cy="1375883"/>
      </dsp:txXfrm>
    </dsp:sp>
    <dsp:sp modelId="{7F7A9869-D62A-44DC-8BF6-C3ACD0D47DB8}">
      <dsp:nvSpPr>
        <dsp:cNvPr id="0" name=""/>
        <dsp:cNvSpPr/>
      </dsp:nvSpPr>
      <dsp:spPr>
        <a:xfrm>
          <a:off x="1090317" y="2098753"/>
          <a:ext cx="1524747" cy="1524747"/>
        </a:xfrm>
        <a:prstGeom prst="roundRect">
          <a:avLst/>
        </a:prstGeom>
        <a:blipFill rotWithShape="0">
          <a:blip xmlns:r="http://schemas.openxmlformats.org/officeDocument/2006/relationships" r:embed="rId1"/>
          <a:tile tx="0" ty="0" sx="100000" sy="100000" flip="none" algn="tl"/>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lvl="0" algn="ctr" defTabSz="2800350">
            <a:lnSpc>
              <a:spcPct val="90000"/>
            </a:lnSpc>
            <a:spcBef>
              <a:spcPct val="0"/>
            </a:spcBef>
            <a:spcAft>
              <a:spcPct val="35000"/>
            </a:spcAft>
          </a:pPr>
          <a:r>
            <a:rPr lang="en-US" sz="6300" kern="1200" dirty="0" smtClean="0"/>
            <a:t> </a:t>
          </a:r>
          <a:endParaRPr lang="en-US" sz="6300" kern="1200" dirty="0"/>
        </a:p>
      </dsp:txBody>
      <dsp:txXfrm>
        <a:off x="1164749" y="2173185"/>
        <a:ext cx="1375883" cy="1375883"/>
      </dsp:txXfrm>
    </dsp:sp>
    <dsp:sp modelId="{30388FE3-A1C0-4302-BF45-7642169EC0D5}">
      <dsp:nvSpPr>
        <dsp:cNvPr id="0" name=""/>
        <dsp:cNvSpPr/>
      </dsp:nvSpPr>
      <dsp:spPr>
        <a:xfrm>
          <a:off x="2938082" y="2039349"/>
          <a:ext cx="1524747" cy="1524747"/>
        </a:xfrm>
        <a:prstGeom prst="roundRect">
          <a:avLst/>
        </a:prstGeom>
        <a:blipFill rotWithShape="0">
          <a:blip xmlns:r="http://schemas.openxmlformats.org/officeDocument/2006/relationships" r:embed="rId1"/>
          <a:tile tx="0" ty="0" sx="100000" sy="100000" flip="none" algn="tl"/>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lvl="0" algn="ctr" defTabSz="2800350">
            <a:lnSpc>
              <a:spcPct val="90000"/>
            </a:lnSpc>
            <a:spcBef>
              <a:spcPct val="0"/>
            </a:spcBef>
            <a:spcAft>
              <a:spcPct val="35000"/>
            </a:spcAft>
          </a:pPr>
          <a:r>
            <a:rPr lang="en-US" sz="6300" kern="1200" dirty="0" smtClean="0"/>
            <a:t> </a:t>
          </a:r>
          <a:endParaRPr lang="en-US" sz="6300" kern="1200" dirty="0"/>
        </a:p>
      </dsp:txBody>
      <dsp:txXfrm>
        <a:off x="3012514" y="2113781"/>
        <a:ext cx="1375883" cy="1375883"/>
      </dsp:txXfrm>
    </dsp:sp>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29761" y="0"/>
            <a:ext cx="2929837" cy="497126"/>
          </a:xfrm>
          <a:prstGeom prst="rect">
            <a:avLst/>
          </a:prstGeom>
        </p:spPr>
        <p:txBody>
          <a:bodyPr vert="horz" lIns="91440" tIns="45720" rIns="91440" bIns="45720" rtlCol="0"/>
          <a:lstStyle>
            <a:lvl1pPr algn="r">
              <a:defRPr sz="1200"/>
            </a:lvl1pPr>
          </a:lstStyle>
          <a:p>
            <a:fld id="{8FC6BBF2-D944-424D-8614-49B7429AB540}" type="datetimeFigureOut">
              <a:rPr lang="tr-TR" smtClean="0"/>
              <a:t>2.05.2024</a:t>
            </a:fld>
            <a:endParaRPr lang="tr-TR"/>
          </a:p>
        </p:txBody>
      </p:sp>
      <p:sp>
        <p:nvSpPr>
          <p:cNvPr id="4" name="Slayt Görüntüsü Yer Tutucusu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6117" y="4722694"/>
            <a:ext cx="5408930" cy="4474131"/>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43662"/>
            <a:ext cx="2929837" cy="497126"/>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29761" y="9443662"/>
            <a:ext cx="2929837" cy="497126"/>
          </a:xfrm>
          <a:prstGeom prst="rect">
            <a:avLst/>
          </a:prstGeom>
        </p:spPr>
        <p:txBody>
          <a:bodyPr vert="horz" lIns="91440" tIns="45720" rIns="91440" bIns="45720" rtlCol="0" anchor="b"/>
          <a:lstStyle>
            <a:lvl1pPr algn="r">
              <a:defRPr sz="1200"/>
            </a:lvl1pPr>
          </a:lstStyle>
          <a:p>
            <a:fld id="{2C85AA46-5930-4FA1-8355-8E54059BFD6C}" type="slidenum">
              <a:rPr lang="tr-TR" smtClean="0"/>
              <a:t>‹#›</a:t>
            </a:fld>
            <a:endParaRPr lang="tr-TR"/>
          </a:p>
        </p:txBody>
      </p:sp>
    </p:spTree>
    <p:extLst>
      <p:ext uri="{BB962C8B-B14F-4D97-AF65-F5344CB8AC3E}">
        <p14:creationId xmlns:p14="http://schemas.microsoft.com/office/powerpoint/2010/main" val="4200261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lvl="3"/>
            <a:r>
              <a:rPr lang="tr-TR" b="1" dirty="0" smtClean="0">
                <a:solidFill>
                  <a:srgbClr val="3333FF"/>
                </a:solidFill>
              </a:rPr>
              <a:t>5 TARİH</a:t>
            </a:r>
          </a:p>
          <a:p>
            <a:pPr lvl="3"/>
            <a:r>
              <a:rPr lang="tr-TR" b="1" dirty="0" smtClean="0">
                <a:solidFill>
                  <a:srgbClr val="3333FF"/>
                </a:solidFill>
              </a:rPr>
              <a:t>5 COĞRAFYA</a:t>
            </a:r>
          </a:p>
          <a:p>
            <a:pPr marL="1371600" marR="0" lvl="3" indent="0" algn="l" defTabSz="914400" rtl="0" eaLnBrk="1" fontAlgn="auto" latinLnBrk="0" hangingPunct="1">
              <a:lnSpc>
                <a:spcPct val="100000"/>
              </a:lnSpc>
              <a:spcBef>
                <a:spcPts val="0"/>
              </a:spcBef>
              <a:spcAft>
                <a:spcPts val="0"/>
              </a:spcAft>
              <a:buClrTx/>
              <a:buSzTx/>
              <a:buFontTx/>
              <a:buNone/>
              <a:tabLst/>
              <a:defRPr/>
            </a:pPr>
            <a:r>
              <a:rPr lang="tr-TR" b="1" dirty="0" smtClean="0">
                <a:solidFill>
                  <a:srgbClr val="3333FF"/>
                </a:solidFill>
              </a:rPr>
              <a:t>5 FELSEFE</a:t>
            </a:r>
          </a:p>
          <a:p>
            <a:pPr marL="1371600" marR="0" lvl="3" indent="0" algn="l" defTabSz="914400" rtl="0" eaLnBrk="1" fontAlgn="auto" latinLnBrk="0" hangingPunct="1">
              <a:lnSpc>
                <a:spcPct val="100000"/>
              </a:lnSpc>
              <a:spcBef>
                <a:spcPts val="0"/>
              </a:spcBef>
              <a:spcAft>
                <a:spcPts val="0"/>
              </a:spcAft>
              <a:buClrTx/>
              <a:buSzTx/>
              <a:buFontTx/>
              <a:buNone/>
              <a:tabLst/>
              <a:defRPr/>
            </a:pPr>
            <a:r>
              <a:rPr lang="tr-TR" b="1" dirty="0" smtClean="0">
                <a:solidFill>
                  <a:srgbClr val="3333FF"/>
                </a:solidFill>
              </a:rPr>
              <a:t>5 DİN KÜLT.</a:t>
            </a:r>
            <a:r>
              <a:rPr lang="tr-TR" b="1" baseline="0" dirty="0" smtClean="0">
                <a:solidFill>
                  <a:srgbClr val="3333FF"/>
                </a:solidFill>
              </a:rPr>
              <a:t> ve</a:t>
            </a:r>
            <a:r>
              <a:rPr lang="tr-TR" b="1" dirty="0" smtClean="0">
                <a:solidFill>
                  <a:srgbClr val="3333FF"/>
                </a:solidFill>
              </a:rPr>
              <a:t> AHL. BİL.</a:t>
            </a:r>
          </a:p>
          <a:p>
            <a:pPr marL="1371600" marR="0" lvl="3" indent="0" algn="l" defTabSz="914400" rtl="0" eaLnBrk="1" fontAlgn="auto" latinLnBrk="0" hangingPunct="1">
              <a:lnSpc>
                <a:spcPct val="100000"/>
              </a:lnSpc>
              <a:spcBef>
                <a:spcPts val="0"/>
              </a:spcBef>
              <a:spcAft>
                <a:spcPts val="0"/>
              </a:spcAft>
              <a:buClrTx/>
              <a:buSzTx/>
              <a:buFontTx/>
              <a:buNone/>
              <a:tabLst/>
              <a:defRPr/>
            </a:pPr>
            <a:endParaRPr lang="tr-TR" b="1" dirty="0" smtClean="0">
              <a:solidFill>
                <a:srgbClr val="3333FF"/>
              </a:solidFill>
            </a:endParaRPr>
          </a:p>
          <a:p>
            <a:pPr lvl="3"/>
            <a:endParaRPr lang="tr-TR" b="1" dirty="0" smtClean="0">
              <a:solidFill>
                <a:srgbClr val="3333FF"/>
              </a:solidFill>
            </a:endParaRPr>
          </a:p>
          <a:p>
            <a:pPr lvl="3"/>
            <a:r>
              <a:rPr lang="tr-TR" b="1" dirty="0" smtClean="0">
                <a:solidFill>
                  <a:srgbClr val="3333FF"/>
                </a:solidFill>
              </a:rPr>
              <a:t>5 TARİH</a:t>
            </a:r>
          </a:p>
          <a:p>
            <a:pPr lvl="3"/>
            <a:r>
              <a:rPr lang="tr-TR" b="1" dirty="0" smtClean="0">
                <a:solidFill>
                  <a:srgbClr val="3333FF"/>
                </a:solidFill>
              </a:rPr>
              <a:t>5 COĞRAFYA</a:t>
            </a:r>
          </a:p>
          <a:p>
            <a:pPr lvl="3"/>
            <a:endParaRPr lang="tr-TR" b="1" dirty="0" smtClean="0">
              <a:solidFill>
                <a:srgbClr val="3333FF"/>
              </a:solidFill>
            </a:endParaRPr>
          </a:p>
          <a:p>
            <a:endParaRPr lang="tr-TR" dirty="0"/>
          </a:p>
        </p:txBody>
      </p:sp>
      <p:sp>
        <p:nvSpPr>
          <p:cNvPr id="4" name="Slayt Numarası Yer Tutucusu 3"/>
          <p:cNvSpPr>
            <a:spLocks noGrp="1"/>
          </p:cNvSpPr>
          <p:nvPr>
            <p:ph type="sldNum" sz="quarter" idx="10"/>
          </p:nvPr>
        </p:nvSpPr>
        <p:spPr/>
        <p:txBody>
          <a:bodyPr/>
          <a:lstStyle/>
          <a:p>
            <a:fld id="{2C85AA46-5930-4FA1-8355-8E54059BFD6C}" type="slidenum">
              <a:rPr lang="tr-TR" smtClean="0"/>
              <a:t>4</a:t>
            </a:fld>
            <a:endParaRPr lang="tr-TR"/>
          </a:p>
        </p:txBody>
      </p:sp>
    </p:spTree>
    <p:extLst>
      <p:ext uri="{BB962C8B-B14F-4D97-AF65-F5344CB8AC3E}">
        <p14:creationId xmlns:p14="http://schemas.microsoft.com/office/powerpoint/2010/main" val="1697571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C85AA46-5930-4FA1-8355-8E54059BFD6C}" type="slidenum">
              <a:rPr lang="tr-TR" smtClean="0"/>
              <a:t>30</a:t>
            </a:fld>
            <a:endParaRPr lang="tr-TR"/>
          </a:p>
        </p:txBody>
      </p:sp>
    </p:spTree>
    <p:extLst>
      <p:ext uri="{BB962C8B-B14F-4D97-AF65-F5344CB8AC3E}">
        <p14:creationId xmlns:p14="http://schemas.microsoft.com/office/powerpoint/2010/main" val="4170990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dirty="0" smtClean="0">
                <a:solidFill>
                  <a:srgbClr val="002060"/>
                </a:solidFill>
              </a:rPr>
              <a:t>İngilizce, Almanca. Fransızca Rusça ve Arapçadan yapılır.</a:t>
            </a:r>
          </a:p>
          <a:p>
            <a:r>
              <a:rPr lang="tr-TR" sz="1200" dirty="0" smtClean="0">
                <a:solidFill>
                  <a:srgbClr val="002060"/>
                </a:solidFill>
              </a:rPr>
              <a:t>Aday bu 5 dilden birini seçerek Dil sınavına girer. </a:t>
            </a:r>
          </a:p>
          <a:p>
            <a:r>
              <a:rPr lang="tr-TR" sz="1200" dirty="0" smtClean="0">
                <a:solidFill>
                  <a:srgbClr val="002060"/>
                </a:solidFill>
              </a:rPr>
              <a:t>80 soru sorulacaktır. </a:t>
            </a:r>
          </a:p>
          <a:p>
            <a:r>
              <a:rPr lang="tr-TR" sz="1200" dirty="0" smtClean="0">
                <a:solidFill>
                  <a:srgbClr val="002060"/>
                </a:solidFill>
              </a:rPr>
              <a:t>O dilin tüm lise müfredatını kapsamaktadır. </a:t>
            </a:r>
          </a:p>
          <a:p>
            <a:r>
              <a:rPr lang="tr-TR" sz="1200" dirty="0" smtClean="0">
                <a:solidFill>
                  <a:srgbClr val="002060"/>
                </a:solidFill>
              </a:rPr>
              <a:t>Beş farklı dilden yapılacak sınavda tek puanlama ve sıra olacaktır.</a:t>
            </a:r>
          </a:p>
          <a:p>
            <a:r>
              <a:rPr lang="tr-TR" sz="1200" dirty="0" smtClean="0">
                <a:solidFill>
                  <a:srgbClr val="002060"/>
                </a:solidFill>
              </a:rPr>
              <a:t>120 dakika sınav süresi olacaktır.</a:t>
            </a:r>
            <a:endParaRPr lang="tr-TR" sz="1200" dirty="0">
              <a:solidFill>
                <a:srgbClr val="002060"/>
              </a:solidFill>
            </a:endParaRPr>
          </a:p>
        </p:txBody>
      </p:sp>
      <p:sp>
        <p:nvSpPr>
          <p:cNvPr id="4" name="Slayt Numarası Yer Tutucusu 3"/>
          <p:cNvSpPr>
            <a:spLocks noGrp="1"/>
          </p:cNvSpPr>
          <p:nvPr>
            <p:ph type="sldNum" sz="quarter" idx="10"/>
          </p:nvPr>
        </p:nvSpPr>
        <p:spPr/>
        <p:txBody>
          <a:bodyPr/>
          <a:lstStyle/>
          <a:p>
            <a:fld id="{2C85AA46-5930-4FA1-8355-8E54059BFD6C}" type="slidenum">
              <a:rPr lang="tr-TR" smtClean="0"/>
              <a:t>49</a:t>
            </a:fld>
            <a:endParaRPr lang="tr-TR"/>
          </a:p>
        </p:txBody>
      </p:sp>
    </p:spTree>
    <p:extLst>
      <p:ext uri="{BB962C8B-B14F-4D97-AF65-F5344CB8AC3E}">
        <p14:creationId xmlns:p14="http://schemas.microsoft.com/office/powerpoint/2010/main" val="334900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1" dirty="0" smtClean="0">
                <a:solidFill>
                  <a:schemeClr val="tx1"/>
                </a:solidFill>
              </a:rPr>
              <a:t>Temel Yeterlilik Testi </a:t>
            </a:r>
            <a:r>
              <a:rPr lang="tr-TR" b="1" dirty="0" smtClean="0">
                <a:solidFill>
                  <a:schemeClr val="tx1"/>
                </a:solidFill>
              </a:rPr>
              <a:t>%40 </a:t>
            </a:r>
            <a:endParaRPr lang="tr-TR" sz="1200" b="1" dirty="0" smtClean="0">
              <a:solidFill>
                <a:schemeClr val="tx1"/>
              </a:solidFill>
            </a:endParaRPr>
          </a:p>
          <a:p>
            <a:r>
              <a:rPr lang="tr-TR" sz="1200" b="1" dirty="0" smtClean="0">
                <a:solidFill>
                  <a:schemeClr val="tx1"/>
                </a:solidFill>
              </a:rPr>
              <a:t>Yabancı Dil Testi </a:t>
            </a:r>
            <a:r>
              <a:rPr lang="tr-TR" sz="1400" b="1" dirty="0" smtClean="0">
                <a:solidFill>
                  <a:schemeClr val="tx1"/>
                </a:solidFill>
              </a:rPr>
              <a:t>% 60</a:t>
            </a:r>
            <a:endParaRPr lang="tr-TR" sz="1200" b="1" dirty="0" smtClean="0">
              <a:solidFill>
                <a:schemeClr val="tx1"/>
              </a:solidFill>
            </a:endParaRPr>
          </a:p>
          <a:p>
            <a:pPr algn="ctr"/>
            <a:endParaRPr lang="tr-TR" dirty="0" smtClean="0"/>
          </a:p>
          <a:p>
            <a:endParaRPr lang="tr-TR" dirty="0"/>
          </a:p>
        </p:txBody>
      </p:sp>
      <p:sp>
        <p:nvSpPr>
          <p:cNvPr id="4" name="Slayt Numarası Yer Tutucusu 3"/>
          <p:cNvSpPr>
            <a:spLocks noGrp="1"/>
          </p:cNvSpPr>
          <p:nvPr>
            <p:ph type="sldNum" sz="quarter" idx="10"/>
          </p:nvPr>
        </p:nvSpPr>
        <p:spPr/>
        <p:txBody>
          <a:bodyPr/>
          <a:lstStyle/>
          <a:p>
            <a:fld id="{2C85AA46-5930-4FA1-8355-8E54059BFD6C}" type="slidenum">
              <a:rPr lang="tr-TR" smtClean="0"/>
              <a:t>55</a:t>
            </a:fld>
            <a:endParaRPr lang="tr-TR"/>
          </a:p>
        </p:txBody>
      </p:sp>
    </p:spTree>
    <p:extLst>
      <p:ext uri="{BB962C8B-B14F-4D97-AF65-F5344CB8AC3E}">
        <p14:creationId xmlns:p14="http://schemas.microsoft.com/office/powerpoint/2010/main" val="3191263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solidFill>
                  <a:srgbClr val="FF0000"/>
                </a:solidFill>
              </a:rPr>
              <a:t>MTOK Nedir ? Mesleki ve Teknik Ortaöğretim Kurumlarının kısaltılmasıdır.  </a:t>
            </a:r>
          </a:p>
          <a:p>
            <a:endParaRPr lang="tr-TR" dirty="0" smtClean="0">
              <a:solidFill>
                <a:srgbClr val="FF0000"/>
              </a:solidFill>
            </a:endParaRPr>
          </a:p>
          <a:p>
            <a:endParaRPr lang="tr-TR" dirty="0"/>
          </a:p>
        </p:txBody>
      </p:sp>
      <p:sp>
        <p:nvSpPr>
          <p:cNvPr id="4" name="Slayt Numarası Yer Tutucusu 3"/>
          <p:cNvSpPr>
            <a:spLocks noGrp="1"/>
          </p:cNvSpPr>
          <p:nvPr>
            <p:ph type="sldNum" sz="quarter" idx="10"/>
          </p:nvPr>
        </p:nvSpPr>
        <p:spPr/>
        <p:txBody>
          <a:bodyPr/>
          <a:lstStyle/>
          <a:p>
            <a:fld id="{2C85AA46-5930-4FA1-8355-8E54059BFD6C}" type="slidenum">
              <a:rPr lang="tr-TR" smtClean="0"/>
              <a:t>69</a:t>
            </a:fld>
            <a:endParaRPr lang="tr-TR"/>
          </a:p>
        </p:txBody>
      </p:sp>
    </p:spTree>
    <p:extLst>
      <p:ext uri="{BB962C8B-B14F-4D97-AF65-F5344CB8AC3E}">
        <p14:creationId xmlns:p14="http://schemas.microsoft.com/office/powerpoint/2010/main" val="1994801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2.05.2024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2.05.2024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2.05.2024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2.05.2024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2.05.2024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2.05.2024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2.05.2024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2.05.2024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2.05.2024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2.05.2024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2.05.2024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2.05.2024</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basarisiralamalari.com/2020-tyt-matematik-konulari-ve-soru-dagilimi-osym-yok-meb/"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basarisiralamalari.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basarisiralamalari.com/"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basarisiralamalari.com/15-yuzyil-17-yuzyil-felsefesi-konu-anlatimi/" TargetMode="External"/><Relationship Id="rId2" Type="http://schemas.openxmlformats.org/officeDocument/2006/relationships/hyperlink" Target="https://www.basarisiralamalari.com/ms-2-yuzyil-ms-15-yuzyil-felsefesi-konu-anlatimi/" TargetMode="External"/><Relationship Id="rId1" Type="http://schemas.openxmlformats.org/officeDocument/2006/relationships/slideLayout" Target="../slideLayouts/slideLayout2.xml"/><Relationship Id="rId5" Type="http://schemas.openxmlformats.org/officeDocument/2006/relationships/hyperlink" Target="https://www.basarisiralamalari.com/20-yuzyil-felsefesi-konu-anlatimi/" TargetMode="External"/><Relationship Id="rId4" Type="http://schemas.openxmlformats.org/officeDocument/2006/relationships/hyperlink" Target="https://www.basarisiralamalari.com/18-yuzyil-19-yuzyil-felsefesi-konu-anlatimi/"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hyperlink" Target="https://www.pa.edu.tr/" TargetMode="External"/><Relationship Id="rId4" Type="http://schemas.openxmlformats.org/officeDocument/2006/relationships/hyperlink" Target="https://www.msu.edu.tr/" TargetMode="External"/></Relationships>
</file>

<file path=ppt/slides/_rels/slide8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1124744"/>
          </a:xfrm>
          <a:solidFill>
            <a:srgbClr val="FFFF00"/>
          </a:solidFill>
        </p:spPr>
        <p:txBody>
          <a:bodyPr>
            <a:normAutofit/>
          </a:bodyPr>
          <a:lstStyle/>
          <a:p>
            <a:r>
              <a:rPr lang="tr-TR" b="1" dirty="0" smtClean="0"/>
              <a:t>YÜKSEKÖĞRETİM KURUMLARI SINAVI</a:t>
            </a:r>
            <a:endParaRPr lang="tr-TR" b="1" dirty="0"/>
          </a:p>
        </p:txBody>
      </p:sp>
      <p:sp>
        <p:nvSpPr>
          <p:cNvPr id="6" name="Dikdörtgen 5"/>
          <p:cNvSpPr/>
          <p:nvPr/>
        </p:nvSpPr>
        <p:spPr>
          <a:xfrm>
            <a:off x="0" y="4149080"/>
            <a:ext cx="9143999" cy="864096"/>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a:solidFill>
                  <a:srgbClr val="FFFF00"/>
                </a:solidFill>
              </a:rPr>
              <a:t> </a:t>
            </a:r>
            <a:r>
              <a:rPr lang="tr-TR" sz="2000" dirty="0" smtClean="0">
                <a:solidFill>
                  <a:srgbClr val="FFFF00"/>
                </a:solidFill>
              </a:rPr>
              <a:t>    </a:t>
            </a:r>
            <a:r>
              <a:rPr lang="tr-TR" sz="2000" b="1" dirty="0" smtClean="0">
                <a:solidFill>
                  <a:srgbClr val="3333FF"/>
                </a:solidFill>
              </a:rPr>
              <a:t>YKS</a:t>
            </a:r>
            <a:r>
              <a:rPr lang="tr-TR" sz="2000" dirty="0" smtClean="0">
                <a:solidFill>
                  <a:srgbClr val="FFFF00"/>
                </a:solidFill>
              </a:rPr>
              <a:t> </a:t>
            </a:r>
            <a:r>
              <a:rPr lang="tr-TR" sz="2000" b="1" dirty="0" smtClean="0">
                <a:solidFill>
                  <a:srgbClr val="3333FF"/>
                </a:solidFill>
              </a:rPr>
              <a:t>İKİNCİ OTURUM ALAN </a:t>
            </a:r>
            <a:r>
              <a:rPr lang="tr-TR" sz="2000" b="1" dirty="0">
                <a:solidFill>
                  <a:srgbClr val="3333FF"/>
                </a:solidFill>
              </a:rPr>
              <a:t>YETERLİLİK TESTİ </a:t>
            </a:r>
            <a:r>
              <a:rPr lang="tr-TR" sz="2000" b="1" dirty="0" smtClean="0">
                <a:solidFill>
                  <a:srgbClr val="3333FF"/>
                </a:solidFill>
              </a:rPr>
              <a:t>(AYT</a:t>
            </a:r>
            <a:r>
              <a:rPr lang="tr-TR" sz="2000" b="1" dirty="0">
                <a:solidFill>
                  <a:srgbClr val="3333FF"/>
                </a:solidFill>
              </a:rPr>
              <a:t>)’NİN  </a:t>
            </a:r>
            <a:r>
              <a:rPr lang="tr-TR" sz="2000" b="1" u="sng" dirty="0">
                <a:solidFill>
                  <a:srgbClr val="3333FF"/>
                </a:solidFill>
              </a:rPr>
              <a:t>% </a:t>
            </a:r>
            <a:r>
              <a:rPr lang="tr-TR" sz="2000" b="1" u="sng" dirty="0" smtClean="0">
                <a:solidFill>
                  <a:srgbClr val="3333FF"/>
                </a:solidFill>
              </a:rPr>
              <a:t>60 </a:t>
            </a:r>
            <a:r>
              <a:rPr lang="tr-TR" sz="2000" b="1" u="sng" dirty="0">
                <a:solidFill>
                  <a:srgbClr val="3333FF"/>
                </a:solidFill>
              </a:rPr>
              <a:t>KARŞILIĞI </a:t>
            </a:r>
            <a:r>
              <a:rPr lang="tr-TR" sz="2000" dirty="0">
                <a:solidFill>
                  <a:srgbClr val="FF0000"/>
                </a:solidFill>
              </a:rPr>
              <a:t>YERLEŞTİRME PUANINA</a:t>
            </a:r>
            <a:r>
              <a:rPr lang="tr-TR" sz="2000" dirty="0">
                <a:solidFill>
                  <a:srgbClr val="FFFF00"/>
                </a:solidFill>
              </a:rPr>
              <a:t> </a:t>
            </a:r>
            <a:r>
              <a:rPr lang="tr-TR" sz="2000" b="1" dirty="0">
                <a:solidFill>
                  <a:srgbClr val="3333FF"/>
                </a:solidFill>
              </a:rPr>
              <a:t>KATKISI MAX </a:t>
            </a:r>
            <a:r>
              <a:rPr lang="tr-TR" sz="2000" b="1" dirty="0" smtClean="0">
                <a:solidFill>
                  <a:srgbClr val="3333FF"/>
                </a:solidFill>
              </a:rPr>
              <a:t>240 </a:t>
            </a:r>
            <a:r>
              <a:rPr lang="tr-TR" sz="2000" b="1" dirty="0">
                <a:solidFill>
                  <a:srgbClr val="3333FF"/>
                </a:solidFill>
              </a:rPr>
              <a:t>PUAN OLACAKTIR</a:t>
            </a:r>
          </a:p>
        </p:txBody>
      </p:sp>
      <p:sp>
        <p:nvSpPr>
          <p:cNvPr id="8" name="Dikdörtgen 7"/>
          <p:cNvSpPr/>
          <p:nvPr/>
        </p:nvSpPr>
        <p:spPr>
          <a:xfrm>
            <a:off x="1" y="5013176"/>
            <a:ext cx="9143998" cy="864096"/>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rgbClr val="3333FF"/>
                </a:solidFill>
              </a:rPr>
              <a:t>YABANCI DİL SINAVININ İNGİLİZCE </a:t>
            </a:r>
            <a:r>
              <a:rPr lang="tr-TR" b="1" dirty="0">
                <a:solidFill>
                  <a:srgbClr val="3333FF"/>
                </a:solidFill>
              </a:rPr>
              <a:t>ALMANCA FRANSIZCA RUSCA ARAPÇA TESTLERİ İÇİN…</a:t>
            </a:r>
          </a:p>
          <a:p>
            <a:pPr algn="ctr"/>
            <a:r>
              <a:rPr lang="tr-TR" b="1" dirty="0" smtClean="0">
                <a:solidFill>
                  <a:srgbClr val="3333FF"/>
                </a:solidFill>
              </a:rPr>
              <a:t> </a:t>
            </a:r>
            <a:r>
              <a:rPr lang="tr-TR" b="1" u="sng" dirty="0" smtClean="0">
                <a:solidFill>
                  <a:srgbClr val="3333FF"/>
                </a:solidFill>
              </a:rPr>
              <a:t>% </a:t>
            </a:r>
            <a:r>
              <a:rPr lang="tr-TR" b="1" u="sng" dirty="0">
                <a:solidFill>
                  <a:srgbClr val="3333FF"/>
                </a:solidFill>
              </a:rPr>
              <a:t>60 KARŞILIĞI </a:t>
            </a:r>
            <a:r>
              <a:rPr lang="tr-TR" dirty="0" smtClean="0">
                <a:solidFill>
                  <a:srgbClr val="FF0000"/>
                </a:solidFill>
              </a:rPr>
              <a:t>YERLEŞTİRME </a:t>
            </a:r>
            <a:r>
              <a:rPr lang="tr-TR" dirty="0">
                <a:solidFill>
                  <a:srgbClr val="FF0000"/>
                </a:solidFill>
              </a:rPr>
              <a:t>PUANINA </a:t>
            </a:r>
            <a:r>
              <a:rPr lang="tr-TR" b="1" dirty="0">
                <a:solidFill>
                  <a:srgbClr val="3333FF"/>
                </a:solidFill>
              </a:rPr>
              <a:t>KATKISI </a:t>
            </a:r>
            <a:r>
              <a:rPr lang="tr-TR" b="1" dirty="0" smtClean="0">
                <a:solidFill>
                  <a:srgbClr val="3333FF"/>
                </a:solidFill>
              </a:rPr>
              <a:t>MAX</a:t>
            </a:r>
            <a:r>
              <a:rPr lang="tr-TR" b="1" dirty="0">
                <a:solidFill>
                  <a:srgbClr val="3333FF"/>
                </a:solidFill>
              </a:rPr>
              <a:t> </a:t>
            </a:r>
            <a:r>
              <a:rPr lang="tr-TR" b="1" dirty="0" smtClean="0">
                <a:solidFill>
                  <a:srgbClr val="3333FF"/>
                </a:solidFill>
              </a:rPr>
              <a:t>240 PUAN OLACAKTIR. </a:t>
            </a:r>
            <a:endParaRPr lang="tr-TR" b="1" dirty="0">
              <a:solidFill>
                <a:srgbClr val="3333FF"/>
              </a:solidFill>
            </a:endParaRPr>
          </a:p>
        </p:txBody>
      </p:sp>
      <p:sp>
        <p:nvSpPr>
          <p:cNvPr id="3" name="Dikdörtgen 2"/>
          <p:cNvSpPr/>
          <p:nvPr/>
        </p:nvSpPr>
        <p:spPr>
          <a:xfrm>
            <a:off x="1" y="5877272"/>
            <a:ext cx="9143997" cy="980728"/>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a:solidFill>
                  <a:srgbClr val="3333FF"/>
                </a:solidFill>
              </a:rPr>
              <a:t>YKS’de </a:t>
            </a:r>
            <a:r>
              <a:rPr lang="tr-TR" b="1" dirty="0" smtClean="0">
                <a:solidFill>
                  <a:srgbClr val="3333FF"/>
                </a:solidFill>
              </a:rPr>
              <a:t>HER BİR NETİN DEĞERİ O YILIN SINAVINDAKİ</a:t>
            </a:r>
            <a:r>
              <a:rPr lang="tr-TR" sz="1600" b="1" dirty="0" smtClean="0">
                <a:solidFill>
                  <a:srgbClr val="3333FF"/>
                </a:solidFill>
              </a:rPr>
              <a:t> </a:t>
            </a:r>
            <a:r>
              <a:rPr lang="tr-TR" sz="1600" b="1" i="1" u="sng" dirty="0" smtClean="0">
                <a:solidFill>
                  <a:srgbClr val="FF0000"/>
                </a:solidFill>
              </a:rPr>
              <a:t>TEST BAŞARI  DURUMUNA  GÖRE  </a:t>
            </a:r>
            <a:r>
              <a:rPr lang="tr-TR" b="1" dirty="0" smtClean="0">
                <a:solidFill>
                  <a:srgbClr val="3333FF"/>
                </a:solidFill>
              </a:rPr>
              <a:t>OLUŞAN</a:t>
            </a:r>
          </a:p>
          <a:p>
            <a:pPr algn="ctr"/>
            <a:r>
              <a:rPr lang="tr-TR" sz="1600" b="1" dirty="0" smtClean="0">
                <a:solidFill>
                  <a:srgbClr val="FFFF00"/>
                </a:solidFill>
              </a:rPr>
              <a:t>‘</a:t>
            </a:r>
            <a:r>
              <a:rPr lang="tr-TR" sz="1600" b="1" dirty="0" smtClean="0">
                <a:solidFill>
                  <a:srgbClr val="FF0000"/>
                </a:solidFill>
              </a:rPr>
              <a:t>STANDART SAPMA  </a:t>
            </a:r>
            <a:r>
              <a:rPr lang="tr-TR" b="1" dirty="0" smtClean="0">
                <a:solidFill>
                  <a:srgbClr val="3333FF"/>
                </a:solidFill>
              </a:rPr>
              <a:t>İLE DEĞİŞKENLİK ARZ EDEBİLİR</a:t>
            </a:r>
            <a:endParaRPr lang="tr-TR" b="1" dirty="0">
              <a:solidFill>
                <a:srgbClr val="3333FF"/>
              </a:solidFill>
            </a:endParaRPr>
          </a:p>
        </p:txBody>
      </p:sp>
      <p:sp>
        <p:nvSpPr>
          <p:cNvPr id="5" name="Oval 4"/>
          <p:cNvSpPr/>
          <p:nvPr/>
        </p:nvSpPr>
        <p:spPr>
          <a:xfrm>
            <a:off x="35496" y="1124744"/>
            <a:ext cx="2570126" cy="2232248"/>
          </a:xfrm>
          <a:prstGeom prst="ellipse">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rgbClr val="FF0000"/>
                </a:solidFill>
              </a:rPr>
              <a:t>TEMEL YETERLİLİK TESTİ-TYT</a:t>
            </a:r>
          </a:p>
          <a:p>
            <a:pPr algn="ctr"/>
            <a:r>
              <a:rPr lang="tr-TR" sz="2000" dirty="0" smtClean="0"/>
              <a:t> </a:t>
            </a:r>
            <a:r>
              <a:rPr lang="tr-TR" sz="2000" b="1" dirty="0" smtClean="0">
                <a:solidFill>
                  <a:srgbClr val="FF0000"/>
                </a:solidFill>
              </a:rPr>
              <a:t>% 40</a:t>
            </a:r>
            <a:endParaRPr lang="tr-TR" sz="2000" b="1" dirty="0">
              <a:solidFill>
                <a:srgbClr val="FF0000"/>
              </a:solidFill>
            </a:endParaRPr>
          </a:p>
        </p:txBody>
      </p:sp>
      <p:sp>
        <p:nvSpPr>
          <p:cNvPr id="9" name="Oval 8"/>
          <p:cNvSpPr/>
          <p:nvPr/>
        </p:nvSpPr>
        <p:spPr>
          <a:xfrm>
            <a:off x="2605622" y="1124744"/>
            <a:ext cx="3478546" cy="2232248"/>
          </a:xfrm>
          <a:prstGeom prst="ellipse">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rgbClr val="FF0000"/>
                </a:solidFill>
              </a:rPr>
              <a:t>ALAN YETERLİLİK TESTİ AYT</a:t>
            </a:r>
          </a:p>
          <a:p>
            <a:pPr algn="ctr"/>
            <a:r>
              <a:rPr lang="tr-TR" sz="2000" b="1" dirty="0" smtClean="0">
                <a:solidFill>
                  <a:srgbClr val="FF0000"/>
                </a:solidFill>
              </a:rPr>
              <a:t> % 60</a:t>
            </a:r>
            <a:endParaRPr lang="tr-TR" sz="2000" b="1" dirty="0">
              <a:solidFill>
                <a:srgbClr val="FF0000"/>
              </a:solidFill>
            </a:endParaRPr>
          </a:p>
        </p:txBody>
      </p:sp>
      <p:sp>
        <p:nvSpPr>
          <p:cNvPr id="10" name="Oval 9"/>
          <p:cNvSpPr/>
          <p:nvPr/>
        </p:nvSpPr>
        <p:spPr>
          <a:xfrm>
            <a:off x="6084168" y="1124744"/>
            <a:ext cx="2952328" cy="2232248"/>
          </a:xfrm>
          <a:prstGeom prst="ellipse">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rgbClr val="FF0000"/>
                </a:solidFill>
              </a:rPr>
              <a:t>YABANCI DİL SINAVI - YDS</a:t>
            </a:r>
          </a:p>
          <a:p>
            <a:pPr algn="ctr"/>
            <a:r>
              <a:rPr lang="tr-TR" sz="2000" b="1" dirty="0" smtClean="0">
                <a:solidFill>
                  <a:srgbClr val="FF0000"/>
                </a:solidFill>
              </a:rPr>
              <a:t> % 60</a:t>
            </a:r>
            <a:endParaRPr lang="tr-TR" sz="2000" b="1" dirty="0">
              <a:solidFill>
                <a:srgbClr val="FF0000"/>
              </a:solidFill>
            </a:endParaRPr>
          </a:p>
        </p:txBody>
      </p:sp>
      <p:sp>
        <p:nvSpPr>
          <p:cNvPr id="12" name="Dikdörtgen 11"/>
          <p:cNvSpPr/>
          <p:nvPr/>
        </p:nvSpPr>
        <p:spPr>
          <a:xfrm>
            <a:off x="1" y="3356992"/>
            <a:ext cx="9143999" cy="792088"/>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rgbClr val="3333FF"/>
                </a:solidFill>
              </a:rPr>
              <a:t>TEMEL YETERLİLİK TESTİNİN, ALAN YETİRLİLİK SINAVINA ve YABANCI DİL SINAVINDAKİ </a:t>
            </a:r>
            <a:r>
              <a:rPr lang="tr-TR" dirty="0">
                <a:solidFill>
                  <a:srgbClr val="FF0000"/>
                </a:solidFill>
              </a:rPr>
              <a:t>YERLEŞTİRME PUANINA</a:t>
            </a:r>
            <a:r>
              <a:rPr lang="tr-TR" dirty="0">
                <a:solidFill>
                  <a:srgbClr val="FFFF00"/>
                </a:solidFill>
              </a:rPr>
              <a:t> </a:t>
            </a:r>
            <a:r>
              <a:rPr lang="tr-TR" b="1" dirty="0">
                <a:solidFill>
                  <a:srgbClr val="3333FF"/>
                </a:solidFill>
              </a:rPr>
              <a:t>KATKISI MAX </a:t>
            </a:r>
            <a:r>
              <a:rPr lang="tr-TR" b="1" dirty="0" smtClean="0">
                <a:solidFill>
                  <a:srgbClr val="3333FF"/>
                </a:solidFill>
              </a:rPr>
              <a:t>160 </a:t>
            </a:r>
            <a:r>
              <a:rPr lang="tr-TR" b="1" dirty="0">
                <a:solidFill>
                  <a:srgbClr val="3333FF"/>
                </a:solidFill>
              </a:rPr>
              <a:t>PUAN OLACAKTIR</a:t>
            </a:r>
            <a:r>
              <a:rPr lang="tr-TR" dirty="0" smtClean="0"/>
              <a:t> </a:t>
            </a:r>
            <a:endParaRPr lang="tr-TR" dirty="0"/>
          </a:p>
        </p:txBody>
      </p:sp>
    </p:spTree>
    <p:extLst>
      <p:ext uri="{BB962C8B-B14F-4D97-AF65-F5344CB8AC3E}">
        <p14:creationId xmlns:p14="http://schemas.microsoft.com/office/powerpoint/2010/main" val="40067992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1268760"/>
          </a:xfrm>
          <a:solidFill>
            <a:srgbClr val="FFFF00"/>
          </a:solidFill>
        </p:spPr>
        <p:txBody>
          <a:bodyPr>
            <a:noAutofit/>
          </a:bodyPr>
          <a:lstStyle/>
          <a:p>
            <a:r>
              <a:rPr lang="tr-TR" sz="3200" dirty="0" smtClean="0"/>
              <a:t> </a:t>
            </a:r>
            <a:r>
              <a:rPr lang="tr-TR" sz="2400" b="1" dirty="0"/>
              <a:t>2023 TYT MATEMATİK KONULARA GÖRE SORU DAĞILIMI</a:t>
            </a:r>
            <a:endParaRPr lang="tr-TR" sz="3200" b="1"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585133608"/>
              </p:ext>
            </p:extLst>
          </p:nvPr>
        </p:nvGraphicFramePr>
        <p:xfrm>
          <a:off x="35497" y="1268759"/>
          <a:ext cx="9121307" cy="5785108"/>
        </p:xfrm>
        <a:graphic>
          <a:graphicData uri="http://schemas.openxmlformats.org/drawingml/2006/table">
            <a:tbl>
              <a:tblPr/>
              <a:tblGrid>
                <a:gridCol w="2046368"/>
                <a:gridCol w="1152128"/>
                <a:gridCol w="1008112"/>
                <a:gridCol w="1224136"/>
                <a:gridCol w="1152128"/>
                <a:gridCol w="1152128"/>
                <a:gridCol w="792088"/>
                <a:gridCol w="594219"/>
              </a:tblGrid>
              <a:tr h="194537">
                <a:tc>
                  <a:txBody>
                    <a:bodyPr/>
                    <a:lstStyle/>
                    <a:p>
                      <a:pPr algn="ctr" fontAlgn="ctr"/>
                      <a:r>
                        <a:rPr lang="tr-TR" sz="1400" b="1" dirty="0">
                          <a:solidFill>
                            <a:schemeClr val="tx1"/>
                          </a:solidFill>
                          <a:effectLst/>
                        </a:rPr>
                        <a:t>Konu Adı</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2016</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2017</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2018</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2019</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2020</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2021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2022</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r h="365049">
                <a:tc>
                  <a:txBody>
                    <a:bodyPr/>
                    <a:lstStyle/>
                    <a:p>
                      <a:pPr algn="l" fontAlgn="ctr"/>
                      <a:r>
                        <a:rPr lang="tr-TR" sz="1200" b="1" dirty="0">
                          <a:effectLst/>
                        </a:rPr>
                        <a:t>Temel Kavramlar ve İşlem Yeteneği</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3</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2</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 4</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3</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3</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194537">
                <a:tc>
                  <a:txBody>
                    <a:bodyPr/>
                    <a:lstStyle/>
                    <a:p>
                      <a:pPr algn="l" fontAlgn="ctr"/>
                      <a:r>
                        <a:rPr lang="tr-TR" sz="1200" b="1" dirty="0">
                          <a:effectLst/>
                        </a:rPr>
                        <a:t>Sayı Basamakları</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2</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2</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 2</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2</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194537">
                <a:tc>
                  <a:txBody>
                    <a:bodyPr/>
                    <a:lstStyle/>
                    <a:p>
                      <a:pPr algn="l" fontAlgn="ctr"/>
                      <a:r>
                        <a:rPr lang="tr-TR" sz="1200" b="1" dirty="0">
                          <a:effectLst/>
                        </a:rPr>
                        <a:t>Bölme ve Bölünebilme</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 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 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194537">
                <a:tc>
                  <a:txBody>
                    <a:bodyPr/>
                    <a:lstStyle/>
                    <a:p>
                      <a:pPr algn="l" fontAlgn="ctr"/>
                      <a:r>
                        <a:rPr lang="tr-TR" sz="1200" b="1" dirty="0">
                          <a:effectLst/>
                        </a:rPr>
                        <a:t>EBOB-EKOK</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 </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 </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194537">
                <a:tc>
                  <a:txBody>
                    <a:bodyPr/>
                    <a:lstStyle/>
                    <a:p>
                      <a:pPr algn="l" fontAlgn="ctr"/>
                      <a:r>
                        <a:rPr lang="tr-TR" sz="1200" b="1" dirty="0">
                          <a:effectLst/>
                        </a:rPr>
                        <a:t>Rasyonel Sayılar</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2</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3</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 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3</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2</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194537">
                <a:tc>
                  <a:txBody>
                    <a:bodyPr/>
                    <a:lstStyle/>
                    <a:p>
                      <a:pPr algn="l" fontAlgn="ctr"/>
                      <a:r>
                        <a:rPr lang="tr-TR" sz="1200" b="1" dirty="0">
                          <a:effectLst/>
                        </a:rPr>
                        <a:t>Basit Eşitsizlikler</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 </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194537">
                <a:tc>
                  <a:txBody>
                    <a:bodyPr/>
                    <a:lstStyle/>
                    <a:p>
                      <a:pPr algn="l" fontAlgn="ctr"/>
                      <a:r>
                        <a:rPr lang="tr-TR" sz="1200" b="1" dirty="0">
                          <a:effectLst/>
                        </a:rPr>
                        <a:t>Mutlak Değer</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 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194537">
                <a:tc>
                  <a:txBody>
                    <a:bodyPr/>
                    <a:lstStyle/>
                    <a:p>
                      <a:pPr algn="l" fontAlgn="ctr"/>
                      <a:r>
                        <a:rPr lang="tr-TR" sz="1200" b="1" dirty="0">
                          <a:effectLst/>
                        </a:rPr>
                        <a:t>Üslü Sayılar</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2</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2</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2</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 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 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194537">
                <a:tc>
                  <a:txBody>
                    <a:bodyPr/>
                    <a:lstStyle/>
                    <a:p>
                      <a:pPr algn="l" fontAlgn="ctr"/>
                      <a:r>
                        <a:rPr lang="tr-TR" sz="1200" b="1" dirty="0">
                          <a:effectLst/>
                        </a:rPr>
                        <a:t>Köklü Sayılar</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3</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3</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 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 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194537">
                <a:tc>
                  <a:txBody>
                    <a:bodyPr/>
                    <a:lstStyle/>
                    <a:p>
                      <a:pPr algn="l" fontAlgn="ctr"/>
                      <a:r>
                        <a:rPr lang="tr-TR" sz="1200" b="1" dirty="0">
                          <a:effectLst/>
                        </a:rPr>
                        <a:t>Çarpanlara Ayırma</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 </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 </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194537">
                <a:tc>
                  <a:txBody>
                    <a:bodyPr/>
                    <a:lstStyle/>
                    <a:p>
                      <a:pPr algn="l" fontAlgn="ctr"/>
                      <a:r>
                        <a:rPr lang="tr-TR" sz="1200" b="1" dirty="0">
                          <a:effectLst/>
                        </a:rPr>
                        <a:t>Denklem Çözme</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 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 </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2</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194537">
                <a:tc>
                  <a:txBody>
                    <a:bodyPr/>
                    <a:lstStyle/>
                    <a:p>
                      <a:pPr algn="l" fontAlgn="ctr"/>
                      <a:r>
                        <a:rPr lang="tr-TR" sz="1200" b="1" dirty="0">
                          <a:effectLst/>
                        </a:rPr>
                        <a:t>Oran</a:t>
                      </a:r>
                      <a:r>
                        <a:rPr lang="tr-TR" sz="1200" b="1" u="none" strike="noStrike" dirty="0">
                          <a:solidFill>
                            <a:srgbClr val="007DBB"/>
                          </a:solidFill>
                          <a:effectLst/>
                          <a:hlinkClick r:id="rId2"/>
                        </a:rPr>
                        <a:t>–</a:t>
                      </a:r>
                      <a:r>
                        <a:rPr lang="tr-TR" sz="1200" b="1" dirty="0">
                          <a:effectLst/>
                        </a:rPr>
                        <a:t>Orantı</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 </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194537">
                <a:tc>
                  <a:txBody>
                    <a:bodyPr/>
                    <a:lstStyle/>
                    <a:p>
                      <a:pPr algn="l" fontAlgn="ctr"/>
                      <a:r>
                        <a:rPr lang="tr-TR" sz="1200" b="1" dirty="0">
                          <a:solidFill>
                            <a:srgbClr val="00B0F0"/>
                          </a:solidFill>
                          <a:effectLst/>
                        </a:rPr>
                        <a:t>Problemler</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solidFill>
                            <a:srgbClr val="3333FF"/>
                          </a:solidFill>
                          <a:effectLst/>
                        </a:rPr>
                        <a:t>13</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rgbClr val="3333FF"/>
                          </a:solidFill>
                          <a:effectLst/>
                        </a:rPr>
                        <a:t>10</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rgbClr val="3333FF"/>
                          </a:solidFill>
                          <a:effectLst/>
                        </a:rPr>
                        <a:t>10</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rgbClr val="3333FF"/>
                          </a:solidFill>
                          <a:effectLst/>
                        </a:rPr>
                        <a:t> 12</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rgbClr val="3333FF"/>
                          </a:solidFill>
                          <a:effectLst/>
                        </a:rPr>
                        <a:t>13</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rgbClr val="3333FF"/>
                          </a:solidFill>
                          <a:effectLst/>
                        </a:rPr>
                        <a:t>11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rgbClr val="3333FF"/>
                          </a:solidFill>
                          <a:effectLst/>
                        </a:rPr>
                        <a:t>13</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194537">
                <a:tc>
                  <a:txBody>
                    <a:bodyPr/>
                    <a:lstStyle/>
                    <a:p>
                      <a:pPr algn="l" fontAlgn="ctr"/>
                      <a:r>
                        <a:rPr lang="tr-TR" sz="1200" b="1" dirty="0">
                          <a:effectLst/>
                        </a:rPr>
                        <a:t>Kümeler</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2</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 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 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194537">
                <a:tc>
                  <a:txBody>
                    <a:bodyPr/>
                    <a:lstStyle/>
                    <a:p>
                      <a:pPr algn="l" fontAlgn="ctr"/>
                      <a:r>
                        <a:rPr lang="tr-TR" sz="1200" b="1" dirty="0">
                          <a:effectLst/>
                        </a:rPr>
                        <a:t>Fonksiyonlar</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 2</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 2</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194537">
                <a:tc>
                  <a:txBody>
                    <a:bodyPr/>
                    <a:lstStyle/>
                    <a:p>
                      <a:pPr algn="l" fontAlgn="ctr"/>
                      <a:r>
                        <a:rPr lang="tr-TR" sz="1200" b="1" dirty="0" err="1">
                          <a:effectLst/>
                        </a:rPr>
                        <a:t>Permütasyon</a:t>
                      </a:r>
                      <a:r>
                        <a:rPr lang="tr-TR" sz="1200" b="1" dirty="0">
                          <a:effectLst/>
                        </a:rPr>
                        <a:t>-Kombinasyon</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 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2</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194537">
                <a:tc>
                  <a:txBody>
                    <a:bodyPr/>
                    <a:lstStyle/>
                    <a:p>
                      <a:pPr algn="l" fontAlgn="ctr"/>
                      <a:r>
                        <a:rPr lang="tr-TR" sz="1200" b="1" dirty="0">
                          <a:effectLst/>
                        </a:rPr>
                        <a:t>Olasılık</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 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 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194537">
                <a:tc>
                  <a:txBody>
                    <a:bodyPr/>
                    <a:lstStyle/>
                    <a:p>
                      <a:pPr algn="l" fontAlgn="ctr"/>
                      <a:r>
                        <a:rPr lang="tr-TR" sz="1200" b="1" dirty="0">
                          <a:effectLst/>
                        </a:rPr>
                        <a:t>İstatistik</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2</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 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 </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194537">
                <a:tc>
                  <a:txBody>
                    <a:bodyPr/>
                    <a:lstStyle/>
                    <a:p>
                      <a:pPr algn="l" fontAlgn="ctr"/>
                      <a:r>
                        <a:rPr lang="tr-TR" sz="1200" b="1" dirty="0">
                          <a:effectLst/>
                        </a:rPr>
                        <a:t>Polinomlar</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 </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 </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1331596">
                <a:tc>
                  <a:txBody>
                    <a:bodyPr/>
                    <a:lstStyle/>
                    <a:p>
                      <a:pPr algn="l" fontAlgn="ctr"/>
                      <a:r>
                        <a:rPr lang="tr-TR" sz="1200" b="1" dirty="0">
                          <a:effectLst/>
                        </a:rPr>
                        <a:t>Mantık</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194537">
                <a:tc>
                  <a:txBody>
                    <a:bodyPr/>
                    <a:lstStyle/>
                    <a:p>
                      <a:pPr algn="ctr" fontAlgn="ctr"/>
                      <a:r>
                        <a:rPr lang="tr-TR" sz="900" dirty="0">
                          <a:solidFill>
                            <a:srgbClr val="FFFFFF"/>
                          </a:solidFill>
                          <a:effectLst/>
                        </a:rPr>
                        <a:t>Toplam</a:t>
                      </a:r>
                      <a:endParaRPr lang="tr-TR" sz="900"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900" dirty="0">
                          <a:solidFill>
                            <a:srgbClr val="FFFFFF"/>
                          </a:solidFill>
                          <a:effectLst/>
                        </a:rPr>
                        <a:t>33</a:t>
                      </a:r>
                      <a:endParaRPr lang="tr-TR" sz="900"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900" dirty="0">
                          <a:solidFill>
                            <a:srgbClr val="FFFFFF"/>
                          </a:solidFill>
                          <a:effectLst/>
                        </a:rPr>
                        <a:t>32</a:t>
                      </a:r>
                      <a:endParaRPr lang="tr-TR" sz="900" dirty="0">
                        <a:effectLst/>
                      </a:endParaRP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29</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30</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30</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30</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30</a:t>
                      </a:r>
                    </a:p>
                  </a:txBody>
                  <a:tcPr marL="9516" marR="9516" marT="9516" marB="951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val="13970294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692696"/>
          </a:xfrm>
          <a:solidFill>
            <a:srgbClr val="FFFF00"/>
          </a:solidFill>
        </p:spPr>
        <p:txBody>
          <a:bodyPr>
            <a:normAutofit fontScale="90000"/>
          </a:bodyPr>
          <a:lstStyle/>
          <a:p>
            <a:r>
              <a:rPr lang="tr-TR" b="1" dirty="0" smtClean="0"/>
              <a:t/>
            </a:r>
            <a:br>
              <a:rPr lang="tr-TR" b="1" dirty="0" smtClean="0"/>
            </a:br>
            <a:r>
              <a:rPr lang="tr-TR" sz="3100" b="1" dirty="0" smtClean="0"/>
              <a:t>2023 </a:t>
            </a:r>
            <a:r>
              <a:rPr lang="tr-TR" sz="3100" b="1" dirty="0"/>
              <a:t>TYT GEOMETRİ KONULARI</a:t>
            </a:r>
            <a:r>
              <a:rPr lang="tr-TR" dirty="0"/>
              <a:t/>
            </a:r>
            <a:br>
              <a:rPr lang="tr-TR" dirty="0"/>
            </a:br>
            <a:endParaRPr lang="tr-TR" dirty="0"/>
          </a:p>
        </p:txBody>
      </p:sp>
      <p:sp>
        <p:nvSpPr>
          <p:cNvPr id="3" name="İçerik Yer Tutucusu 2"/>
          <p:cNvSpPr>
            <a:spLocks noGrp="1"/>
          </p:cNvSpPr>
          <p:nvPr>
            <p:ph idx="1"/>
          </p:nvPr>
        </p:nvSpPr>
        <p:spPr>
          <a:xfrm>
            <a:off x="0" y="692696"/>
            <a:ext cx="9144000" cy="6142371"/>
          </a:xfrm>
          <a:solidFill>
            <a:schemeClr val="accent5">
              <a:lumMod val="20000"/>
              <a:lumOff val="80000"/>
            </a:schemeClr>
          </a:solidFill>
        </p:spPr>
        <p:txBody>
          <a:bodyPr>
            <a:normAutofit fontScale="25000" lnSpcReduction="20000"/>
          </a:bodyPr>
          <a:lstStyle/>
          <a:p>
            <a:endParaRPr lang="tr-TR" dirty="0"/>
          </a:p>
          <a:p>
            <a:pPr marL="0" indent="0">
              <a:buNone/>
            </a:pPr>
            <a:r>
              <a:rPr lang="tr-TR" sz="6400" b="1" dirty="0"/>
              <a:t>1-Temel Kavramlar</a:t>
            </a:r>
          </a:p>
          <a:p>
            <a:pPr marL="0" indent="0">
              <a:buNone/>
            </a:pPr>
            <a:r>
              <a:rPr lang="tr-TR" sz="6400" b="1" dirty="0"/>
              <a:t>2-Doğruda Açılar</a:t>
            </a:r>
          </a:p>
          <a:p>
            <a:pPr marL="0" indent="0">
              <a:buNone/>
            </a:pPr>
            <a:r>
              <a:rPr lang="tr-TR" sz="6400" b="1" dirty="0"/>
              <a:t>3-Üçgende </a:t>
            </a:r>
            <a:r>
              <a:rPr lang="tr-TR" sz="6400" b="1" dirty="0" smtClean="0"/>
              <a:t>Açılar                                                </a:t>
            </a:r>
            <a:endParaRPr lang="tr-TR" sz="6400" b="1" dirty="0"/>
          </a:p>
          <a:p>
            <a:pPr marL="0" indent="0">
              <a:buNone/>
            </a:pPr>
            <a:r>
              <a:rPr lang="tr-TR" sz="6400" b="1" dirty="0"/>
              <a:t>4-Özel Üçgenler</a:t>
            </a:r>
          </a:p>
          <a:p>
            <a:pPr marL="0" indent="0">
              <a:buNone/>
            </a:pPr>
            <a:r>
              <a:rPr lang="tr-TR" sz="6400" b="1" dirty="0"/>
              <a:t>5-Dik Üçgen</a:t>
            </a:r>
          </a:p>
          <a:p>
            <a:pPr marL="0" indent="0">
              <a:buNone/>
            </a:pPr>
            <a:r>
              <a:rPr lang="tr-TR" sz="6400" b="1" dirty="0"/>
              <a:t>6-İkizkenar Üçgen</a:t>
            </a:r>
          </a:p>
          <a:p>
            <a:pPr marL="0" indent="0">
              <a:buNone/>
            </a:pPr>
            <a:r>
              <a:rPr lang="tr-TR" sz="6400" b="1" dirty="0"/>
              <a:t>7-Eşkenar Üçgen</a:t>
            </a:r>
          </a:p>
          <a:p>
            <a:pPr marL="0" indent="0">
              <a:buNone/>
            </a:pPr>
            <a:r>
              <a:rPr lang="tr-TR" sz="6400" b="1" dirty="0"/>
              <a:t>8-Üçgende Alan</a:t>
            </a:r>
          </a:p>
          <a:p>
            <a:pPr marL="0" indent="0">
              <a:buNone/>
            </a:pPr>
            <a:r>
              <a:rPr lang="tr-TR" sz="6400" b="1" dirty="0"/>
              <a:t>9-Açıortay</a:t>
            </a:r>
          </a:p>
          <a:p>
            <a:pPr marL="0" indent="0">
              <a:buNone/>
            </a:pPr>
            <a:r>
              <a:rPr lang="tr-TR" sz="6400" b="1" dirty="0"/>
              <a:t>10-Kenarortay</a:t>
            </a:r>
          </a:p>
          <a:p>
            <a:pPr marL="0" indent="0">
              <a:buNone/>
            </a:pPr>
            <a:r>
              <a:rPr lang="tr-TR" sz="6400" b="1" dirty="0"/>
              <a:t>11-Üçgende Benzerlik</a:t>
            </a:r>
          </a:p>
          <a:p>
            <a:pPr marL="0" indent="0">
              <a:buNone/>
            </a:pPr>
            <a:r>
              <a:rPr lang="tr-TR" sz="6400" b="1" dirty="0"/>
              <a:t>12-Açı Kenar Bağıntıları</a:t>
            </a:r>
          </a:p>
          <a:p>
            <a:pPr marL="0" indent="0">
              <a:buNone/>
            </a:pPr>
            <a:r>
              <a:rPr lang="tr-TR" sz="6400" b="1" dirty="0"/>
              <a:t>13-Çokgenler</a:t>
            </a:r>
          </a:p>
          <a:p>
            <a:pPr marL="0" indent="0">
              <a:buNone/>
            </a:pPr>
            <a:r>
              <a:rPr lang="tr-TR" sz="6400" b="1" dirty="0"/>
              <a:t>14-Dikdörtgen</a:t>
            </a:r>
          </a:p>
          <a:p>
            <a:pPr marL="0" indent="0">
              <a:buNone/>
            </a:pPr>
            <a:r>
              <a:rPr lang="tr-TR" sz="6400" b="1" dirty="0"/>
              <a:t>15-Özel Dörtgenler</a:t>
            </a:r>
          </a:p>
          <a:p>
            <a:pPr marL="0" indent="0">
              <a:buNone/>
            </a:pPr>
            <a:r>
              <a:rPr lang="tr-TR" sz="6400" b="1" dirty="0"/>
              <a:t>16-Çemberler</a:t>
            </a:r>
          </a:p>
          <a:p>
            <a:pPr marL="0" indent="0">
              <a:buNone/>
            </a:pPr>
            <a:r>
              <a:rPr lang="tr-TR" sz="6400" b="1" dirty="0"/>
              <a:t>17-Katı Cisimler</a:t>
            </a:r>
          </a:p>
          <a:p>
            <a:pPr marL="0" indent="0">
              <a:buNone/>
            </a:pPr>
            <a:r>
              <a:rPr lang="tr-TR" sz="6400" b="1" dirty="0"/>
              <a:t>18-Prizmalar</a:t>
            </a:r>
          </a:p>
          <a:p>
            <a:pPr marL="0" indent="0">
              <a:buNone/>
            </a:pPr>
            <a:r>
              <a:rPr lang="tr-TR" sz="6400" b="1" dirty="0"/>
              <a:t>19-Noktanın Analitiği</a:t>
            </a:r>
          </a:p>
          <a:p>
            <a:pPr marL="0" indent="0">
              <a:buNone/>
            </a:pPr>
            <a:r>
              <a:rPr lang="tr-TR" sz="6400" b="1" dirty="0"/>
              <a:t>20-Doğrunun Analitiği</a:t>
            </a:r>
          </a:p>
          <a:p>
            <a:pPr marL="0" indent="0">
              <a:buNone/>
            </a:pPr>
            <a:r>
              <a:rPr lang="tr-TR" sz="6400" b="1" dirty="0"/>
              <a:t>21-Çemberin Analitiği</a:t>
            </a:r>
          </a:p>
          <a:p>
            <a:pPr marL="0" indent="0">
              <a:buNone/>
            </a:pPr>
            <a:r>
              <a:rPr lang="tr-TR" sz="6400" b="1" dirty="0" smtClean="0"/>
              <a:t>22-Trigonometri</a:t>
            </a:r>
          </a:p>
          <a:p>
            <a:pPr marL="0" indent="0">
              <a:buNone/>
            </a:pPr>
            <a:endParaRPr lang="tr-TR" sz="6400" b="1" dirty="0"/>
          </a:p>
          <a:p>
            <a:pPr marL="0" indent="0">
              <a:buNone/>
            </a:pPr>
            <a:endParaRPr lang="tr-TR" sz="6400" b="1" dirty="0" smtClean="0"/>
          </a:p>
          <a:p>
            <a:pPr marL="0" indent="0">
              <a:buNone/>
            </a:pPr>
            <a:endParaRPr lang="tr-TR" sz="6400" b="1" dirty="0"/>
          </a:p>
          <a:p>
            <a:pPr marL="0" indent="0">
              <a:buNone/>
            </a:pPr>
            <a:endParaRPr lang="tr-TR" sz="6400" b="1" dirty="0" smtClean="0"/>
          </a:p>
          <a:p>
            <a:pPr marL="0" indent="0">
              <a:buNone/>
            </a:pPr>
            <a:endParaRPr lang="tr-TR" sz="6400" b="1" dirty="0" smtClean="0"/>
          </a:p>
          <a:p>
            <a:pPr marL="0" indent="0">
              <a:buNone/>
            </a:pPr>
            <a:endParaRPr lang="tr-TR" sz="4000" b="1" dirty="0" smtClean="0"/>
          </a:p>
          <a:p>
            <a:pPr marL="0" indent="0">
              <a:buNone/>
            </a:pPr>
            <a:endParaRPr lang="tr-TR" sz="4000" b="1" dirty="0"/>
          </a:p>
          <a:p>
            <a:pPr marL="0" indent="0">
              <a:buNone/>
            </a:pPr>
            <a:endParaRPr lang="tr-TR" sz="4000" b="1" dirty="0" smtClean="0"/>
          </a:p>
          <a:p>
            <a:pPr marL="0" indent="0">
              <a:buNone/>
            </a:pPr>
            <a:endParaRPr lang="tr-TR" sz="4000" b="1" dirty="0"/>
          </a:p>
          <a:p>
            <a:pPr marL="0" indent="0">
              <a:buNone/>
            </a:pPr>
            <a:endParaRPr lang="tr-TR" sz="4000" b="1" dirty="0" smtClean="0"/>
          </a:p>
          <a:p>
            <a:pPr marL="0" indent="0">
              <a:buNone/>
            </a:pPr>
            <a:endParaRPr lang="tr-TR" sz="4000" b="1" dirty="0"/>
          </a:p>
          <a:p>
            <a:pPr marL="0" indent="0">
              <a:buNone/>
            </a:pPr>
            <a:endParaRPr lang="tr-TR" sz="4000" b="1" dirty="0" smtClean="0"/>
          </a:p>
          <a:p>
            <a:pPr marL="0" indent="0">
              <a:buNone/>
            </a:pPr>
            <a:endParaRPr lang="tr-TR" sz="4000" b="1" dirty="0"/>
          </a:p>
          <a:p>
            <a:pPr marL="0" indent="0">
              <a:buNone/>
            </a:pPr>
            <a:endParaRPr lang="tr-TR" sz="4000" b="1" dirty="0" smtClean="0"/>
          </a:p>
          <a:p>
            <a:pPr marL="0" indent="0">
              <a:buNone/>
            </a:pPr>
            <a:r>
              <a:rPr lang="tr-TR" sz="4000" b="1" dirty="0" smtClean="0"/>
              <a:t>LİSE </a:t>
            </a:r>
            <a:r>
              <a:rPr lang="tr-TR" sz="4000" b="1" dirty="0"/>
              <a:t>MÜFREDATINA GÖRE GEOMETRİ KONULARI</a:t>
            </a:r>
            <a:endParaRPr lang="tr-TR" sz="3700" b="1" dirty="0"/>
          </a:p>
        </p:txBody>
      </p:sp>
      <p:sp>
        <p:nvSpPr>
          <p:cNvPr id="4" name="Dikdörtgen 3"/>
          <p:cNvSpPr/>
          <p:nvPr/>
        </p:nvSpPr>
        <p:spPr>
          <a:xfrm>
            <a:off x="5148064" y="692696"/>
            <a:ext cx="3995936" cy="50487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solidFill>
                  <a:schemeClr val="tx1"/>
                </a:solidFill>
              </a:rPr>
              <a:t>LİSE MÜFREDATINA GÖRE  </a:t>
            </a:r>
            <a:r>
              <a:rPr lang="tr-TR" b="1" dirty="0" smtClean="0">
                <a:solidFill>
                  <a:schemeClr val="tx1"/>
                </a:solidFill>
              </a:rPr>
              <a:t>İSE GEOMETRİ </a:t>
            </a:r>
            <a:r>
              <a:rPr lang="tr-TR" b="1" dirty="0">
                <a:solidFill>
                  <a:schemeClr val="tx1"/>
                </a:solidFill>
              </a:rPr>
              <a:t>KONULARI</a:t>
            </a:r>
            <a:endParaRPr lang="tr-TR" dirty="0">
              <a:solidFill>
                <a:schemeClr val="tx1"/>
              </a:solidFill>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1268760"/>
            <a:ext cx="3995936" cy="4934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698301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
            <a:ext cx="9144000" cy="908720"/>
          </a:xfrm>
          <a:solidFill>
            <a:srgbClr val="FFFF00"/>
          </a:solidFill>
        </p:spPr>
        <p:txBody>
          <a:bodyPr>
            <a:normAutofit fontScale="90000"/>
          </a:bodyPr>
          <a:lstStyle/>
          <a:p>
            <a:r>
              <a:rPr lang="tr-TR" b="1" dirty="0" smtClean="0"/>
              <a:t/>
            </a:r>
            <a:br>
              <a:rPr lang="tr-TR" b="1" dirty="0" smtClean="0"/>
            </a:br>
            <a:r>
              <a:rPr lang="pl-PL" sz="2700" b="1" dirty="0" smtClean="0"/>
              <a:t>2022 </a:t>
            </a:r>
            <a:r>
              <a:rPr lang="pl-PL" sz="2700" b="1" dirty="0"/>
              <a:t>2023 TYT GEOMETRİ SORU </a:t>
            </a:r>
            <a:r>
              <a:rPr lang="pl-PL" sz="2700" b="1" dirty="0" smtClean="0"/>
              <a:t>DAĞILIMI</a:t>
            </a:r>
            <a:r>
              <a:rPr lang="pl-PL" b="1" dirty="0"/>
              <a:t/>
            </a:r>
            <a:br>
              <a:rPr lang="pl-PL" b="1" dirty="0"/>
            </a:br>
            <a:endParaRPr lang="tr-TR" dirty="0"/>
          </a:p>
        </p:txBody>
      </p:sp>
      <p:sp>
        <p:nvSpPr>
          <p:cNvPr id="5" name="Rectangle 1"/>
          <p:cNvSpPr>
            <a:spLocks noChangeArrowheads="1"/>
          </p:cNvSpPr>
          <p:nvPr/>
        </p:nvSpPr>
        <p:spPr bwMode="auto">
          <a:xfrm>
            <a:off x="4070350" y="915000"/>
            <a:ext cx="65" cy="4051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2696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İçerik Yer Tutucusu 2"/>
          <p:cNvGraphicFramePr>
            <a:graphicFrameLocks noGrp="1"/>
          </p:cNvGraphicFramePr>
          <p:nvPr>
            <p:ph idx="1"/>
            <p:extLst>
              <p:ext uri="{D42A27DB-BD31-4B8C-83A1-F6EECF244321}">
                <p14:modId xmlns:p14="http://schemas.microsoft.com/office/powerpoint/2010/main" val="2978738472"/>
              </p:ext>
            </p:extLst>
          </p:nvPr>
        </p:nvGraphicFramePr>
        <p:xfrm>
          <a:off x="35494" y="836712"/>
          <a:ext cx="9073009" cy="6045707"/>
        </p:xfrm>
        <a:graphic>
          <a:graphicData uri="http://schemas.openxmlformats.org/drawingml/2006/table">
            <a:tbl>
              <a:tblPr/>
              <a:tblGrid>
                <a:gridCol w="2880322"/>
                <a:gridCol w="1008112"/>
                <a:gridCol w="1152128"/>
                <a:gridCol w="864096"/>
                <a:gridCol w="990963"/>
                <a:gridCol w="758942"/>
                <a:gridCol w="745271"/>
                <a:gridCol w="673175"/>
              </a:tblGrid>
              <a:tr h="265427">
                <a:tc>
                  <a:txBody>
                    <a:bodyPr/>
                    <a:lstStyle/>
                    <a:p>
                      <a:pPr algn="ctr" fontAlgn="ctr"/>
                      <a:r>
                        <a:rPr lang="tr-TR" sz="1400" b="1" dirty="0">
                          <a:solidFill>
                            <a:schemeClr val="tx1"/>
                          </a:solidFill>
                          <a:effectLst/>
                        </a:rPr>
                        <a:t>Konu Adı</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2016</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2017</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2018</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2019</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2020</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2021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2022</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r h="525480">
                <a:tc>
                  <a:txBody>
                    <a:bodyPr/>
                    <a:lstStyle/>
                    <a:p>
                      <a:pPr algn="ctr" fontAlgn="ctr"/>
                      <a:r>
                        <a:rPr lang="tr-TR" sz="1200" b="1" dirty="0">
                          <a:effectLst/>
                        </a:rPr>
                        <a:t>Açılar ve Üçgenler</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solidFill>
                            <a:srgbClr val="3333FF"/>
                          </a:solidFill>
                          <a:effectLst/>
                        </a:rPr>
                        <a:t>3</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rgbClr val="3333FF"/>
                          </a:solidFill>
                          <a:effectLst/>
                        </a:rPr>
                        <a:t>2</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rgbClr val="3333FF"/>
                          </a:solidFill>
                          <a:effectLst/>
                        </a:rPr>
                        <a:t>2</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rgbClr val="3333FF"/>
                          </a:solidFill>
                          <a:effectLst/>
                        </a:rPr>
                        <a:t>4</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rgbClr val="3333FF"/>
                          </a:solidFill>
                          <a:effectLst/>
                        </a:rPr>
                        <a:t>4</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525480">
                <a:tc>
                  <a:txBody>
                    <a:bodyPr/>
                    <a:lstStyle/>
                    <a:p>
                      <a:pPr algn="ctr" fontAlgn="ctr"/>
                      <a:r>
                        <a:rPr lang="tr-TR" sz="1200" b="1" dirty="0">
                          <a:effectLst/>
                        </a:rPr>
                        <a:t>Kare</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525480">
                <a:tc>
                  <a:txBody>
                    <a:bodyPr/>
                    <a:lstStyle/>
                    <a:p>
                      <a:pPr algn="ctr" fontAlgn="ctr"/>
                      <a:r>
                        <a:rPr lang="tr-TR" sz="1200" b="1" dirty="0">
                          <a:effectLst/>
                        </a:rPr>
                        <a:t>Dikdörtgen</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2</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525480">
                <a:tc>
                  <a:txBody>
                    <a:bodyPr/>
                    <a:lstStyle/>
                    <a:p>
                      <a:pPr algn="ctr" fontAlgn="ctr"/>
                      <a:r>
                        <a:rPr lang="tr-TR" sz="1200" b="1" dirty="0">
                          <a:effectLst/>
                        </a:rPr>
                        <a:t>Eşkenar Dörtgen, </a:t>
                      </a:r>
                      <a:r>
                        <a:rPr lang="tr-TR" sz="1200" b="1" dirty="0" err="1">
                          <a:effectLst/>
                        </a:rPr>
                        <a:t>Deltoid</a:t>
                      </a: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525480">
                <a:tc>
                  <a:txBody>
                    <a:bodyPr/>
                    <a:lstStyle/>
                    <a:p>
                      <a:pPr algn="ctr" fontAlgn="ctr"/>
                      <a:r>
                        <a:rPr lang="tr-TR" sz="1200" b="1" dirty="0">
                          <a:effectLst/>
                        </a:rPr>
                        <a:t>Yamuk</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525480">
                <a:tc>
                  <a:txBody>
                    <a:bodyPr/>
                    <a:lstStyle/>
                    <a:p>
                      <a:pPr algn="ctr" fontAlgn="ctr"/>
                      <a:r>
                        <a:rPr lang="tr-TR" sz="1200" b="1" dirty="0">
                          <a:effectLst/>
                        </a:rPr>
                        <a:t>Çokgenler</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525480">
                <a:tc>
                  <a:txBody>
                    <a:bodyPr/>
                    <a:lstStyle/>
                    <a:p>
                      <a:pPr algn="ctr" fontAlgn="ctr"/>
                      <a:r>
                        <a:rPr lang="tr-TR" sz="1200" b="1" dirty="0">
                          <a:effectLst/>
                        </a:rPr>
                        <a:t>Çember ve Daire</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525480">
                <a:tc>
                  <a:txBody>
                    <a:bodyPr/>
                    <a:lstStyle/>
                    <a:p>
                      <a:pPr algn="ctr" fontAlgn="ctr"/>
                      <a:r>
                        <a:rPr lang="tr-TR" sz="1200" b="1" dirty="0">
                          <a:effectLst/>
                        </a:rPr>
                        <a:t>Analitik Geometri</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525480">
                <a:tc>
                  <a:txBody>
                    <a:bodyPr/>
                    <a:lstStyle/>
                    <a:p>
                      <a:pPr algn="ctr" fontAlgn="ctr"/>
                      <a:r>
                        <a:rPr lang="tr-TR" sz="1200" b="1" dirty="0">
                          <a:effectLst/>
                        </a:rPr>
                        <a:t>Katı Cisimler</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2</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2</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2</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2</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525480">
                <a:tc>
                  <a:txBody>
                    <a:bodyPr/>
                    <a:lstStyle/>
                    <a:p>
                      <a:pPr algn="ctr" fontAlgn="ctr"/>
                      <a:r>
                        <a:rPr lang="tr-TR" sz="1200" b="1" dirty="0">
                          <a:effectLst/>
                        </a:rPr>
                        <a:t>Grafik Okuma</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525480">
                <a:tc>
                  <a:txBody>
                    <a:bodyPr/>
                    <a:lstStyle/>
                    <a:p>
                      <a:pPr algn="ctr" fontAlgn="ctr"/>
                      <a:r>
                        <a:rPr lang="tr-TR" sz="1200" b="1" dirty="0">
                          <a:solidFill>
                            <a:srgbClr val="FFFFFF"/>
                          </a:solidFill>
                          <a:effectLst/>
                        </a:rPr>
                        <a:t>Toplam</a:t>
                      </a:r>
                      <a:endParaRPr lang="tr-TR" sz="1200" b="1" dirty="0">
                        <a:effectLst/>
                      </a:endParaRP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7</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11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11</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10</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10</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10</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10</a:t>
                      </a:r>
                    </a:p>
                  </a:txBody>
                  <a:tcPr marL="2128" marR="2128" marT="2128" marB="212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val="15817809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548680"/>
          </a:xfrm>
          <a:solidFill>
            <a:srgbClr val="FFFF00"/>
          </a:solidFill>
        </p:spPr>
        <p:txBody>
          <a:bodyPr>
            <a:normAutofit fontScale="90000"/>
          </a:bodyPr>
          <a:lstStyle/>
          <a:p>
            <a:r>
              <a:rPr lang="tr-TR" dirty="0" smtClean="0"/>
              <a:t/>
            </a:r>
            <a:br>
              <a:rPr lang="tr-TR" dirty="0" smtClean="0"/>
            </a:br>
            <a:r>
              <a:rPr lang="tr-TR" sz="2000" b="1" dirty="0" smtClean="0"/>
              <a:t>2023 </a:t>
            </a:r>
            <a:r>
              <a:rPr lang="tr-TR" sz="2000" b="1" dirty="0"/>
              <a:t>GÜNCEL SON DEĞİŞİKLİKLERE GÖRE TYT TARİH </a:t>
            </a:r>
            <a:r>
              <a:rPr lang="tr-TR" sz="2000" b="1" dirty="0" smtClean="0"/>
              <a:t>KONULARI</a:t>
            </a:r>
            <a:r>
              <a:rPr lang="tr-TR" dirty="0"/>
              <a:t/>
            </a:r>
            <a:br>
              <a:rPr lang="tr-TR" dirty="0"/>
            </a:br>
            <a:endParaRPr lang="tr-TR" dirty="0"/>
          </a:p>
        </p:txBody>
      </p:sp>
      <p:sp>
        <p:nvSpPr>
          <p:cNvPr id="3" name="İçerik Yer Tutucusu 2"/>
          <p:cNvSpPr>
            <a:spLocks noGrp="1"/>
          </p:cNvSpPr>
          <p:nvPr>
            <p:ph idx="1"/>
          </p:nvPr>
        </p:nvSpPr>
        <p:spPr>
          <a:xfrm>
            <a:off x="0" y="548680"/>
            <a:ext cx="9144000" cy="6309320"/>
          </a:xfrm>
          <a:solidFill>
            <a:schemeClr val="accent5">
              <a:lumMod val="20000"/>
              <a:lumOff val="80000"/>
            </a:schemeClr>
          </a:solidFill>
        </p:spPr>
        <p:txBody>
          <a:bodyPr>
            <a:noAutofit/>
          </a:bodyPr>
          <a:lstStyle/>
          <a:p>
            <a:pPr marL="0" indent="0">
              <a:buNone/>
            </a:pPr>
            <a:r>
              <a:rPr lang="tr-TR" sz="1200" b="1" dirty="0" smtClean="0"/>
              <a:t>1.TARİH </a:t>
            </a:r>
            <a:r>
              <a:rPr lang="tr-TR" sz="1200" b="1" dirty="0"/>
              <a:t>BİLİMİ</a:t>
            </a:r>
          </a:p>
          <a:p>
            <a:pPr marL="0" indent="0">
              <a:buNone/>
            </a:pPr>
            <a:r>
              <a:rPr lang="tr-TR" sz="1200" b="1" dirty="0" smtClean="0"/>
              <a:t>2.UYGARLIĞIN </a:t>
            </a:r>
            <a:r>
              <a:rPr lang="tr-TR" sz="1200" b="1" dirty="0"/>
              <a:t>DOĞUŞU VE İLK UYGARLIKLAR</a:t>
            </a:r>
          </a:p>
          <a:p>
            <a:pPr marL="0" indent="0">
              <a:buNone/>
            </a:pPr>
            <a:r>
              <a:rPr lang="tr-TR" sz="1200" b="1" dirty="0" smtClean="0"/>
              <a:t>3.İLK </a:t>
            </a:r>
            <a:r>
              <a:rPr lang="tr-TR" sz="1200" b="1" dirty="0"/>
              <a:t>TÜRK DEVLETLERİ</a:t>
            </a:r>
          </a:p>
          <a:p>
            <a:pPr marL="0" indent="0">
              <a:buNone/>
            </a:pPr>
            <a:r>
              <a:rPr lang="tr-TR" sz="1200" b="1" dirty="0" smtClean="0"/>
              <a:t>4.İSLAM </a:t>
            </a:r>
            <a:r>
              <a:rPr lang="tr-TR" sz="1200" b="1" dirty="0"/>
              <a:t>TARİHİ VE UYGARLIĞI(13.YÜZYILA KADAR)</a:t>
            </a:r>
          </a:p>
          <a:p>
            <a:pPr marL="0" indent="0">
              <a:buNone/>
            </a:pPr>
            <a:r>
              <a:rPr lang="tr-TR" sz="1200" b="1" dirty="0" smtClean="0"/>
              <a:t>5.TÜRK-İSLAM </a:t>
            </a:r>
            <a:r>
              <a:rPr lang="tr-TR" sz="1200" b="1" dirty="0"/>
              <a:t>DEVLETLERİ(10-13.YÜZYILLAR)</a:t>
            </a:r>
          </a:p>
          <a:p>
            <a:pPr marL="0" indent="0">
              <a:buNone/>
            </a:pPr>
            <a:r>
              <a:rPr lang="tr-TR" sz="1200" b="1" dirty="0" smtClean="0"/>
              <a:t>6.TÜRKİYE </a:t>
            </a:r>
            <a:r>
              <a:rPr lang="tr-TR" sz="1200" b="1" dirty="0"/>
              <a:t>TARİHİ(11-13. YÜZYIL)</a:t>
            </a:r>
          </a:p>
          <a:p>
            <a:pPr marL="0" indent="0">
              <a:buNone/>
            </a:pPr>
            <a:r>
              <a:rPr lang="tr-TR" sz="1200" b="1" dirty="0" smtClean="0"/>
              <a:t>7.BEYLİKTEN </a:t>
            </a:r>
            <a:r>
              <a:rPr lang="tr-TR" sz="1200" b="1" dirty="0"/>
              <a:t>DEVLETE(1300-1453)</a:t>
            </a:r>
          </a:p>
          <a:p>
            <a:pPr marL="0" indent="0">
              <a:buNone/>
            </a:pPr>
            <a:r>
              <a:rPr lang="tr-TR" sz="1200" b="1" dirty="0" smtClean="0"/>
              <a:t>8.DÜNYA </a:t>
            </a:r>
            <a:r>
              <a:rPr lang="tr-TR" sz="1200" b="1" dirty="0"/>
              <a:t>GÜCÜ:OSMANLI DEVLETİ(1453-1600)</a:t>
            </a:r>
          </a:p>
          <a:p>
            <a:pPr marL="0" indent="0">
              <a:buNone/>
            </a:pPr>
            <a:r>
              <a:rPr lang="tr-TR" sz="1200" b="1" dirty="0" smtClean="0"/>
              <a:t>9.ARAYIŞ </a:t>
            </a:r>
            <a:r>
              <a:rPr lang="tr-TR" sz="1200" b="1" dirty="0"/>
              <a:t>YILLARI (XVII. YÜZYIL)</a:t>
            </a:r>
          </a:p>
          <a:p>
            <a:pPr marL="0" indent="0">
              <a:buNone/>
            </a:pPr>
            <a:r>
              <a:rPr lang="tr-TR" sz="1200" b="1" dirty="0" smtClean="0"/>
              <a:t>10.AVRUPA </a:t>
            </a:r>
            <a:r>
              <a:rPr lang="tr-TR" sz="1200" b="1" dirty="0"/>
              <a:t>VE OSMANLI DEVLETİ (XVIII. YÜZYIL)</a:t>
            </a:r>
          </a:p>
          <a:p>
            <a:pPr marL="0" indent="0">
              <a:buNone/>
            </a:pPr>
            <a:r>
              <a:rPr lang="tr-TR" sz="1200" b="1" dirty="0" smtClean="0"/>
              <a:t>11.EN </a:t>
            </a:r>
            <a:r>
              <a:rPr lang="tr-TR" sz="1200" b="1" dirty="0"/>
              <a:t>UZUN YÜZYIL (1800-1922)</a:t>
            </a:r>
          </a:p>
          <a:p>
            <a:pPr marL="0" indent="0">
              <a:buNone/>
            </a:pPr>
            <a:r>
              <a:rPr lang="tr-TR" sz="1200" b="1" dirty="0" smtClean="0"/>
              <a:t>12.DEĞİŞEN </a:t>
            </a:r>
            <a:r>
              <a:rPr lang="tr-TR" sz="1200" b="1" dirty="0"/>
              <a:t>DÜNYA DENGELERİ KARŞISINDA OSMANLI SİYASETİ (1595-1774)</a:t>
            </a:r>
          </a:p>
          <a:p>
            <a:pPr marL="0" indent="0">
              <a:buNone/>
            </a:pPr>
            <a:r>
              <a:rPr lang="tr-TR" sz="1200" b="1" dirty="0" smtClean="0"/>
              <a:t>12.DEĞİŞİM </a:t>
            </a:r>
            <a:r>
              <a:rPr lang="tr-TR" sz="1200" b="1" dirty="0"/>
              <a:t>ÇAĞINDA AVRUPA VE OSMANLI</a:t>
            </a:r>
          </a:p>
          <a:p>
            <a:pPr marL="0" indent="0">
              <a:buNone/>
            </a:pPr>
            <a:r>
              <a:rPr lang="tr-TR" sz="1200" b="1" dirty="0" smtClean="0"/>
              <a:t>14.ULUSLARARASI </a:t>
            </a:r>
            <a:r>
              <a:rPr lang="tr-TR" sz="1200" b="1" dirty="0"/>
              <a:t>İLİŞKİLERDE DENGE STRATEJİSİ (1774-1914)</a:t>
            </a:r>
          </a:p>
          <a:p>
            <a:pPr marL="0" indent="0">
              <a:buNone/>
            </a:pPr>
            <a:r>
              <a:rPr lang="tr-TR" sz="1200" b="1" dirty="0" smtClean="0"/>
              <a:t>15.DEVRİMLER </a:t>
            </a:r>
            <a:r>
              <a:rPr lang="tr-TR" sz="1200" b="1" dirty="0"/>
              <a:t>ÇAĞINDA DEĞİŞEN DEVLET-TOPLUM İLİŞKİLERİ</a:t>
            </a:r>
          </a:p>
          <a:p>
            <a:pPr marL="0" indent="0">
              <a:buNone/>
            </a:pPr>
            <a:r>
              <a:rPr lang="tr-TR" sz="1200" b="1" dirty="0" smtClean="0"/>
              <a:t>16.SERMAYE </a:t>
            </a:r>
            <a:r>
              <a:rPr lang="tr-TR" sz="1200" b="1" dirty="0"/>
              <a:t>VE EMEK</a:t>
            </a:r>
          </a:p>
          <a:p>
            <a:pPr marL="0" indent="0">
              <a:buNone/>
            </a:pPr>
            <a:r>
              <a:rPr lang="tr-TR" sz="1200" b="1" dirty="0" smtClean="0"/>
              <a:t>17.XIX </a:t>
            </a:r>
            <a:r>
              <a:rPr lang="tr-TR" sz="1200" b="1" dirty="0"/>
              <a:t>VE XX. YÜZYILDA DEĞİŞEN GÜNDELİK HAYAT</a:t>
            </a:r>
          </a:p>
          <a:p>
            <a:pPr marL="0" indent="0">
              <a:buNone/>
            </a:pPr>
            <a:r>
              <a:rPr lang="tr-TR" sz="1200" b="1" dirty="0" smtClean="0"/>
              <a:t>18.20</a:t>
            </a:r>
            <a:r>
              <a:rPr lang="tr-TR" sz="1200" b="1" dirty="0"/>
              <a:t>. YÜZYIL BAŞLARINDA OSMANLI DEVLETİ VE DÜNYA</a:t>
            </a:r>
          </a:p>
          <a:p>
            <a:pPr marL="0" indent="0">
              <a:buNone/>
            </a:pPr>
            <a:r>
              <a:rPr lang="tr-TR" sz="1200" b="1" dirty="0" smtClean="0"/>
              <a:t>19.MİLLÎ </a:t>
            </a:r>
            <a:r>
              <a:rPr lang="tr-TR" sz="1200" b="1" dirty="0"/>
              <a:t>MÜCADELE</a:t>
            </a:r>
          </a:p>
          <a:p>
            <a:pPr marL="0" indent="0">
              <a:buNone/>
            </a:pPr>
            <a:r>
              <a:rPr lang="tr-TR" sz="1200" b="1" dirty="0" smtClean="0"/>
              <a:t>20.ATATÜRKÇÜLÜK </a:t>
            </a:r>
            <a:r>
              <a:rPr lang="tr-TR" sz="1200" b="1" dirty="0"/>
              <a:t>VE TÜRK İNKILABI</a:t>
            </a:r>
          </a:p>
          <a:p>
            <a:pPr marL="0" indent="0">
              <a:buNone/>
            </a:pPr>
            <a:r>
              <a:rPr lang="tr-TR" sz="1200" b="1" dirty="0" smtClean="0"/>
              <a:t>21.İKİ </a:t>
            </a:r>
            <a:r>
              <a:rPr lang="tr-TR" sz="1200" b="1" dirty="0"/>
              <a:t>SAVAŞ ARASINDAKİ DÖNEMDE TÜRKİYE VE DÜNYA</a:t>
            </a:r>
          </a:p>
          <a:p>
            <a:pPr marL="0" indent="0">
              <a:buNone/>
            </a:pPr>
            <a:r>
              <a:rPr lang="tr-TR" sz="1200" b="1" dirty="0" smtClean="0"/>
              <a:t>22.II</a:t>
            </a:r>
            <a:r>
              <a:rPr lang="tr-TR" sz="1200" b="1" dirty="0"/>
              <a:t>. DÜNYA SAVAŞI SÜRECİNDE TÜRKİYE VE DÜNYA</a:t>
            </a:r>
          </a:p>
          <a:p>
            <a:pPr marL="0" indent="0">
              <a:buNone/>
            </a:pPr>
            <a:r>
              <a:rPr lang="tr-TR" sz="1200" b="1" dirty="0" smtClean="0"/>
              <a:t>23.II</a:t>
            </a:r>
            <a:r>
              <a:rPr lang="tr-TR" sz="1200" b="1" dirty="0"/>
              <a:t>. DÜNYA SAVAŞI SONRASINDA TÜRKİYE VE DÜNYA</a:t>
            </a:r>
          </a:p>
          <a:p>
            <a:pPr marL="0" indent="0">
              <a:buNone/>
            </a:pPr>
            <a:r>
              <a:rPr lang="tr-TR" sz="1200" b="1" dirty="0" smtClean="0"/>
              <a:t>24.TOPLUMSAL </a:t>
            </a:r>
            <a:r>
              <a:rPr lang="tr-TR" sz="1200" b="1" dirty="0"/>
              <a:t>DEVRİM ÇAĞINDA DÜNYA VE TÜRKİYE</a:t>
            </a:r>
          </a:p>
          <a:p>
            <a:pPr marL="0" indent="0">
              <a:buNone/>
            </a:pPr>
            <a:r>
              <a:rPr lang="tr-TR" sz="1200" b="1" dirty="0" smtClean="0"/>
              <a:t>25.YÜZYILIN </a:t>
            </a:r>
            <a:r>
              <a:rPr lang="tr-TR" sz="1200" b="1" dirty="0"/>
              <a:t>EŞİĞİNDE TÜRKİYE VE DÜNYA</a:t>
            </a:r>
          </a:p>
        </p:txBody>
      </p:sp>
    </p:spTree>
    <p:extLst>
      <p:ext uri="{BB962C8B-B14F-4D97-AF65-F5344CB8AC3E}">
        <p14:creationId xmlns:p14="http://schemas.microsoft.com/office/powerpoint/2010/main" val="4023115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980728"/>
          </a:xfrm>
          <a:solidFill>
            <a:srgbClr val="FFFF00"/>
          </a:solidFill>
        </p:spPr>
        <p:txBody>
          <a:bodyPr>
            <a:noAutofit/>
          </a:bodyPr>
          <a:lstStyle/>
          <a:p>
            <a:r>
              <a:rPr lang="tr-TR" sz="1800" b="1" dirty="0">
                <a:solidFill>
                  <a:srgbClr val="000000"/>
                </a:solidFill>
                <a:latin typeface="Barlow"/>
                <a:cs typeface="Arial" pitchFamily="34" charset="0"/>
              </a:rPr>
              <a:t>2023 TYT TARİH KONULARA GÖRE SORU DAĞILIMI</a:t>
            </a:r>
            <a:endParaRPr lang="tr-TR" sz="18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68876847"/>
              </p:ext>
            </p:extLst>
          </p:nvPr>
        </p:nvGraphicFramePr>
        <p:xfrm>
          <a:off x="0" y="692695"/>
          <a:ext cx="9180512" cy="6174777"/>
        </p:xfrm>
        <a:graphic>
          <a:graphicData uri="http://schemas.openxmlformats.org/drawingml/2006/table">
            <a:tbl>
              <a:tblPr/>
              <a:tblGrid>
                <a:gridCol w="2506672"/>
                <a:gridCol w="564078"/>
                <a:gridCol w="531068"/>
                <a:gridCol w="531068"/>
                <a:gridCol w="475626"/>
                <a:gridCol w="611560"/>
                <a:gridCol w="639033"/>
                <a:gridCol w="586536"/>
                <a:gridCol w="467127"/>
                <a:gridCol w="578709"/>
                <a:gridCol w="577984"/>
                <a:gridCol w="554928"/>
                <a:gridCol w="556123"/>
              </a:tblGrid>
              <a:tr h="339665">
                <a:tc>
                  <a:txBody>
                    <a:bodyPr/>
                    <a:lstStyle/>
                    <a:p>
                      <a:pPr algn="ctr" fontAlgn="ctr"/>
                      <a:r>
                        <a:rPr lang="tr-TR" sz="800" dirty="0">
                          <a:solidFill>
                            <a:srgbClr val="FFFFFF"/>
                          </a:solidFill>
                          <a:effectLst/>
                        </a:rPr>
                        <a:t>KONULAR</a:t>
                      </a:r>
                      <a:endParaRPr lang="tr-TR" sz="800"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2012</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2013</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2014</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2015</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2016</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2017</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2018</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2019</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2020</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2022</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r h="308408">
                <a:tc>
                  <a:txBody>
                    <a:bodyPr/>
                    <a:lstStyle/>
                    <a:p>
                      <a:pPr algn="ctr" fontAlgn="ctr"/>
                      <a:r>
                        <a:rPr lang="tr-TR" sz="1100" b="1" dirty="0">
                          <a:effectLst/>
                        </a:rPr>
                        <a:t>Tarih Bilimine Giriş</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322153">
                <a:tc>
                  <a:txBody>
                    <a:bodyPr/>
                    <a:lstStyle/>
                    <a:p>
                      <a:pPr algn="ctr" fontAlgn="ctr"/>
                      <a:r>
                        <a:rPr lang="tr-TR" sz="1100" b="1" dirty="0">
                          <a:effectLst/>
                        </a:rPr>
                        <a:t>İslam Öncesi Türk Tarihi</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263890">
                <a:tc>
                  <a:txBody>
                    <a:bodyPr/>
                    <a:lstStyle/>
                    <a:p>
                      <a:pPr algn="ctr" fontAlgn="ctr"/>
                      <a:r>
                        <a:rPr lang="tr-TR" sz="1100" b="1" dirty="0">
                          <a:effectLst/>
                        </a:rPr>
                        <a:t>İslam Tarihi</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 </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346295">
                <a:tc>
                  <a:txBody>
                    <a:bodyPr/>
                    <a:lstStyle/>
                    <a:p>
                      <a:pPr algn="ctr" fontAlgn="ctr"/>
                      <a:r>
                        <a:rPr lang="tr-TR" sz="1100" b="1" dirty="0">
                          <a:effectLst/>
                        </a:rPr>
                        <a:t>Türk-İslam Tarihi</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219790">
                <a:tc>
                  <a:txBody>
                    <a:bodyPr/>
                    <a:lstStyle/>
                    <a:p>
                      <a:pPr algn="ctr" fontAlgn="ctr"/>
                      <a:r>
                        <a:rPr lang="tr-TR" sz="1100" b="1" dirty="0">
                          <a:effectLst/>
                        </a:rPr>
                        <a:t>Osmanlı </a:t>
                      </a:r>
                      <a:r>
                        <a:rPr lang="tr-TR" sz="1100" b="1" dirty="0" err="1">
                          <a:effectLst/>
                        </a:rPr>
                        <a:t>Devl</a:t>
                      </a:r>
                      <a:r>
                        <a:rPr lang="tr-TR" sz="1100" b="1" dirty="0">
                          <a:effectLst/>
                        </a:rPr>
                        <a:t>. Kuruluşu</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346295">
                <a:tc>
                  <a:txBody>
                    <a:bodyPr/>
                    <a:lstStyle/>
                    <a:p>
                      <a:pPr algn="ctr" fontAlgn="ctr"/>
                      <a:r>
                        <a:rPr lang="tr-TR" sz="1100" b="1" dirty="0">
                          <a:effectLst/>
                        </a:rPr>
                        <a:t>Osmanlı </a:t>
                      </a:r>
                      <a:r>
                        <a:rPr lang="tr-TR" sz="1100" b="1" dirty="0" err="1">
                          <a:effectLst/>
                        </a:rPr>
                        <a:t>Devl</a:t>
                      </a:r>
                      <a:r>
                        <a:rPr lang="tr-TR" sz="1100" b="1" dirty="0">
                          <a:effectLst/>
                        </a:rPr>
                        <a:t>. Yükselme Dön.</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230187">
                <a:tc>
                  <a:txBody>
                    <a:bodyPr/>
                    <a:lstStyle/>
                    <a:p>
                      <a:pPr algn="ctr" fontAlgn="ctr"/>
                      <a:r>
                        <a:rPr lang="tr-TR" sz="1100" b="1" dirty="0" err="1">
                          <a:effectLst/>
                        </a:rPr>
                        <a:t>Yeniçağ’da</a:t>
                      </a:r>
                      <a:r>
                        <a:rPr lang="tr-TR" sz="1100" b="1" dirty="0">
                          <a:effectLst/>
                        </a:rPr>
                        <a:t> Avrupa</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 </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346295">
                <a:tc>
                  <a:txBody>
                    <a:bodyPr/>
                    <a:lstStyle/>
                    <a:p>
                      <a:pPr algn="ctr" fontAlgn="ctr"/>
                      <a:r>
                        <a:rPr lang="tr-TR" sz="1100" b="1" dirty="0">
                          <a:effectLst/>
                        </a:rPr>
                        <a:t>19. </a:t>
                      </a:r>
                      <a:r>
                        <a:rPr lang="tr-TR" sz="1100" b="1" dirty="0" err="1">
                          <a:effectLst/>
                        </a:rPr>
                        <a:t>yy’da</a:t>
                      </a:r>
                      <a:r>
                        <a:rPr lang="tr-TR" sz="1100" b="1" dirty="0">
                          <a:effectLst/>
                        </a:rPr>
                        <a:t> Osmanlı </a:t>
                      </a:r>
                      <a:r>
                        <a:rPr lang="tr-TR" sz="1100" b="1" dirty="0" err="1">
                          <a:effectLst/>
                        </a:rPr>
                        <a:t>Devl</a:t>
                      </a:r>
                      <a:r>
                        <a:rPr lang="tr-TR" sz="1100" b="1" dirty="0">
                          <a:effectLst/>
                        </a:rPr>
                        <a:t>.</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2</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2</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2</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 </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301777">
                <a:tc>
                  <a:txBody>
                    <a:bodyPr/>
                    <a:lstStyle/>
                    <a:p>
                      <a:pPr algn="ctr" fontAlgn="ctr"/>
                      <a:r>
                        <a:rPr lang="tr-TR" sz="1050" b="1" dirty="0">
                          <a:effectLst/>
                        </a:rPr>
                        <a:t>Osmanlı Kültür ve Medeniyeti</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dirty="0">
                          <a:effectLst/>
                        </a:rPr>
                        <a:t> </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288032">
                <a:tc>
                  <a:txBody>
                    <a:bodyPr/>
                    <a:lstStyle/>
                    <a:p>
                      <a:pPr algn="ctr" fontAlgn="ctr"/>
                      <a:r>
                        <a:rPr lang="tr-TR" sz="1100" b="1" dirty="0">
                          <a:effectLst/>
                        </a:rPr>
                        <a:t>20. </a:t>
                      </a:r>
                      <a:r>
                        <a:rPr lang="tr-TR" sz="1100" b="1" dirty="0" err="1">
                          <a:effectLst/>
                        </a:rPr>
                        <a:t>yy’da</a:t>
                      </a:r>
                      <a:r>
                        <a:rPr lang="tr-TR" sz="1100" b="1" dirty="0">
                          <a:effectLst/>
                        </a:rPr>
                        <a:t> Osmanlı Devleti</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 </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346295">
                <a:tc>
                  <a:txBody>
                    <a:bodyPr/>
                    <a:lstStyle/>
                    <a:p>
                      <a:pPr algn="ctr" fontAlgn="ctr"/>
                      <a:r>
                        <a:rPr lang="tr-TR" sz="1100" b="1" dirty="0">
                          <a:effectLst/>
                        </a:rPr>
                        <a:t>1. Dünya Savaşı</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2</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 </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246862">
                <a:tc>
                  <a:txBody>
                    <a:bodyPr/>
                    <a:lstStyle/>
                    <a:p>
                      <a:pPr algn="ctr" fontAlgn="ctr"/>
                      <a:r>
                        <a:rPr lang="tr-TR" sz="1100" b="1" dirty="0">
                          <a:effectLst/>
                        </a:rPr>
                        <a:t>Kurtuluş Savaşı’na Hazırlık</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2</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2</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376715">
                <a:tc>
                  <a:txBody>
                    <a:bodyPr/>
                    <a:lstStyle/>
                    <a:p>
                      <a:pPr algn="ctr" fontAlgn="ctr"/>
                      <a:r>
                        <a:rPr lang="tr-TR" sz="1200" b="1" dirty="0">
                          <a:effectLst/>
                        </a:rPr>
                        <a:t>Mondros-İşgaller Ve Cemiyetler</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 </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246445">
                <a:tc>
                  <a:txBody>
                    <a:bodyPr/>
                    <a:lstStyle/>
                    <a:p>
                      <a:pPr algn="ctr" fontAlgn="ctr"/>
                      <a:r>
                        <a:rPr lang="tr-TR" sz="1100" b="1" dirty="0">
                          <a:effectLst/>
                        </a:rPr>
                        <a:t>1. TBMM Dönemi</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 </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260190">
                <a:tc>
                  <a:txBody>
                    <a:bodyPr/>
                    <a:lstStyle/>
                    <a:p>
                      <a:pPr algn="ctr" fontAlgn="ctr"/>
                      <a:r>
                        <a:rPr lang="tr-TR" sz="1100" b="1" dirty="0">
                          <a:effectLst/>
                        </a:rPr>
                        <a:t>Kurtuluş Savaşı</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3</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 </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276799">
                <a:tc>
                  <a:txBody>
                    <a:bodyPr/>
                    <a:lstStyle/>
                    <a:p>
                      <a:pPr algn="ctr" fontAlgn="ctr"/>
                      <a:r>
                        <a:rPr lang="tr-TR" sz="1100" b="1" dirty="0">
                          <a:effectLst/>
                        </a:rPr>
                        <a:t>2. TBMM Dönemi</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279663">
                <a:tc>
                  <a:txBody>
                    <a:bodyPr/>
                    <a:lstStyle/>
                    <a:p>
                      <a:pPr algn="ctr" fontAlgn="ctr"/>
                      <a:r>
                        <a:rPr lang="tr-TR" sz="1100" b="1" dirty="0">
                          <a:effectLst/>
                        </a:rPr>
                        <a:t>Atatürk ilke Ve İnk</a:t>
                      </a:r>
                      <a:r>
                        <a:rPr lang="tr-TR" sz="1100" b="1" u="none" strike="noStrike" dirty="0">
                          <a:solidFill>
                            <a:srgbClr val="007DBB"/>
                          </a:solidFill>
                          <a:effectLst/>
                          <a:hlinkClick r:id="rId2"/>
                        </a:rPr>
                        <a:t>ı</a:t>
                      </a:r>
                      <a:r>
                        <a:rPr lang="tr-TR" sz="1100" b="1" dirty="0">
                          <a:effectLst/>
                        </a:rPr>
                        <a:t>lapları</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3</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2</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2</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2</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2</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2</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2</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dirty="0">
                          <a:effectLst/>
                        </a:rPr>
                        <a:t>2</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dirty="0">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293408">
                <a:tc>
                  <a:txBody>
                    <a:bodyPr/>
                    <a:lstStyle/>
                    <a:p>
                      <a:pPr algn="ctr" fontAlgn="ctr"/>
                      <a:r>
                        <a:rPr lang="tr-TR" sz="1100" b="1" dirty="0">
                          <a:effectLst/>
                        </a:rPr>
                        <a:t>Dış Politika</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2</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dirty="0">
                          <a:effectLst/>
                        </a:rPr>
                        <a:t> </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235145">
                <a:tc>
                  <a:txBody>
                    <a:bodyPr/>
                    <a:lstStyle/>
                    <a:p>
                      <a:pPr algn="ctr" fontAlgn="ctr"/>
                      <a:r>
                        <a:rPr lang="tr-TR" sz="1100" b="1" dirty="0">
                          <a:effectLst/>
                        </a:rPr>
                        <a:t>Milli Güvenlik Bilgisi</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a:effectLst/>
                        </a:rPr>
                        <a:t>1</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05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050" b="1" dirty="0">
                          <a:effectLst/>
                        </a:rPr>
                        <a:t> </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300468">
                <a:tc>
                  <a:txBody>
                    <a:bodyPr/>
                    <a:lstStyle/>
                    <a:p>
                      <a:pPr algn="ctr" fontAlgn="ctr"/>
                      <a:r>
                        <a:rPr lang="tr-TR" sz="1200" b="1" dirty="0">
                          <a:solidFill>
                            <a:srgbClr val="FFFFFF"/>
                          </a:solidFill>
                          <a:effectLst/>
                        </a:rPr>
                        <a:t>Toplam</a:t>
                      </a:r>
                      <a:endParaRPr lang="tr-TR" sz="120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rgbClr val="FFFFFF"/>
                          </a:solidFill>
                          <a:effectLst/>
                        </a:rPr>
                        <a:t>17</a:t>
                      </a:r>
                      <a:endParaRPr lang="tr-TR" sz="120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rgbClr val="FFFFFF"/>
                          </a:solidFill>
                          <a:effectLst/>
                        </a:rPr>
                        <a:t>17</a:t>
                      </a:r>
                      <a:endParaRPr lang="tr-TR" sz="120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rgbClr val="FFFFFF"/>
                          </a:solidFill>
                          <a:effectLst/>
                        </a:rPr>
                        <a:t>15</a:t>
                      </a:r>
                      <a:endParaRPr lang="tr-TR" sz="120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rgbClr val="FFFFFF"/>
                          </a:solidFill>
                          <a:effectLst/>
                        </a:rPr>
                        <a:t>15</a:t>
                      </a:r>
                      <a:endParaRPr lang="tr-TR" sz="120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rgbClr val="FFFFFF"/>
                          </a:solidFill>
                          <a:effectLst/>
                        </a:rPr>
                        <a:t>15</a:t>
                      </a:r>
                      <a:endParaRPr lang="tr-TR" sz="120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rgbClr val="FFFFFF"/>
                          </a:solidFill>
                          <a:effectLst/>
                        </a:rPr>
                        <a:t>15</a:t>
                      </a:r>
                      <a:endParaRPr lang="tr-TR" sz="120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rgbClr val="FFFFFF"/>
                          </a:solidFill>
                          <a:effectLst/>
                        </a:rPr>
                        <a:t>15</a:t>
                      </a:r>
                      <a:endParaRPr lang="tr-TR" sz="1200" b="1" dirty="0">
                        <a:effectLst/>
                      </a:endParaRP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0" dirty="0">
                          <a:solidFill>
                            <a:schemeClr val="tx1"/>
                          </a:solidFill>
                          <a:effectLst/>
                        </a:rPr>
                        <a:t>5</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0" dirty="0">
                          <a:solidFill>
                            <a:schemeClr val="tx1"/>
                          </a:solidFill>
                          <a:effectLst/>
                        </a:rPr>
                        <a:t>5</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0" dirty="0">
                          <a:solidFill>
                            <a:schemeClr val="tx1"/>
                          </a:solidFill>
                          <a:effectLst/>
                        </a:rPr>
                        <a:t>5</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0" dirty="0">
                          <a:solidFill>
                            <a:schemeClr val="tx1"/>
                          </a:solidFill>
                          <a:effectLst/>
                        </a:rPr>
                        <a:t>5 </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0" dirty="0">
                          <a:solidFill>
                            <a:schemeClr val="tx1"/>
                          </a:solidFill>
                          <a:effectLst/>
                        </a:rPr>
                        <a:t>5</a:t>
                      </a:r>
                    </a:p>
                  </a:txBody>
                  <a:tcPr marL="8482" marR="8482" marT="8482" marB="848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val="490438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836712"/>
          </a:xfrm>
          <a:solidFill>
            <a:srgbClr val="FFFF00"/>
          </a:solidFill>
        </p:spPr>
        <p:txBody>
          <a:bodyPr>
            <a:normAutofit fontScale="90000"/>
          </a:bodyPr>
          <a:lstStyle/>
          <a:p>
            <a:r>
              <a:rPr lang="tr-TR" b="1" dirty="0" smtClean="0"/>
              <a:t/>
            </a:r>
            <a:br>
              <a:rPr lang="tr-TR" b="1" dirty="0" smtClean="0"/>
            </a:br>
            <a:r>
              <a:rPr lang="tr-TR" sz="3100" b="1" dirty="0" smtClean="0"/>
              <a:t>2023 </a:t>
            </a:r>
            <a:r>
              <a:rPr lang="tr-TR" sz="3100" b="1" dirty="0"/>
              <a:t>TYT COĞRAFYA </a:t>
            </a:r>
            <a:r>
              <a:rPr lang="tr-TR" sz="3100" b="1" dirty="0" smtClean="0"/>
              <a:t>KONULARI</a:t>
            </a:r>
            <a:r>
              <a:rPr lang="tr-TR" b="1" dirty="0"/>
              <a:t/>
            </a:r>
            <a:br>
              <a:rPr lang="tr-TR" b="1" dirty="0"/>
            </a:br>
            <a:endParaRPr lang="tr-TR" dirty="0"/>
          </a:p>
        </p:txBody>
      </p:sp>
      <p:sp>
        <p:nvSpPr>
          <p:cNvPr id="3" name="İçerik Yer Tutucusu 2"/>
          <p:cNvSpPr>
            <a:spLocks noGrp="1"/>
          </p:cNvSpPr>
          <p:nvPr>
            <p:ph idx="1"/>
          </p:nvPr>
        </p:nvSpPr>
        <p:spPr>
          <a:xfrm>
            <a:off x="0" y="836712"/>
            <a:ext cx="9144000" cy="6021288"/>
          </a:xfrm>
          <a:solidFill>
            <a:schemeClr val="accent5">
              <a:lumMod val="20000"/>
              <a:lumOff val="80000"/>
            </a:schemeClr>
          </a:solidFill>
        </p:spPr>
        <p:txBody>
          <a:bodyPr>
            <a:normAutofit fontScale="92500" lnSpcReduction="10000"/>
          </a:bodyPr>
          <a:lstStyle/>
          <a:p>
            <a:pPr marL="0" indent="0">
              <a:buNone/>
            </a:pPr>
            <a:r>
              <a:rPr lang="tr-TR" dirty="0"/>
              <a:t>DOĞA VE İNSAN</a:t>
            </a:r>
          </a:p>
          <a:p>
            <a:pPr marL="0" indent="0">
              <a:buNone/>
            </a:pPr>
            <a:r>
              <a:rPr lang="tr-TR" dirty="0"/>
              <a:t>COĞRAFİ KONUM VE ETKİLERİ</a:t>
            </a:r>
          </a:p>
          <a:p>
            <a:pPr marL="0" indent="0">
              <a:buNone/>
            </a:pPr>
            <a:r>
              <a:rPr lang="tr-TR" dirty="0"/>
              <a:t>GRAFİK VE TABLO YORUMU</a:t>
            </a:r>
          </a:p>
          <a:p>
            <a:pPr marL="0" indent="0">
              <a:buNone/>
            </a:pPr>
            <a:r>
              <a:rPr lang="tr-TR" dirty="0"/>
              <a:t>DÜNYANIN ŞEKLİ VE HAREKETLERİ</a:t>
            </a:r>
          </a:p>
          <a:p>
            <a:pPr marL="0" indent="0">
              <a:buNone/>
            </a:pPr>
            <a:r>
              <a:rPr lang="tr-TR" dirty="0"/>
              <a:t>HARİTA BİLGİSİ</a:t>
            </a:r>
          </a:p>
          <a:p>
            <a:pPr marL="0" indent="0">
              <a:buNone/>
            </a:pPr>
            <a:r>
              <a:rPr lang="tr-TR" dirty="0"/>
              <a:t>İKLİM BİLGİSİ</a:t>
            </a:r>
          </a:p>
          <a:p>
            <a:pPr marL="0" indent="0">
              <a:buNone/>
            </a:pPr>
            <a:r>
              <a:rPr lang="tr-TR" dirty="0"/>
              <a:t>YERİN ŞEKİLLENMESİ</a:t>
            </a:r>
          </a:p>
          <a:p>
            <a:pPr marL="0" indent="0">
              <a:buNone/>
            </a:pPr>
            <a:r>
              <a:rPr lang="tr-TR" dirty="0"/>
              <a:t>YAŞADIĞIM YERDEN ÜLKEME</a:t>
            </a:r>
          </a:p>
          <a:p>
            <a:pPr marL="0" indent="0">
              <a:buNone/>
            </a:pPr>
            <a:r>
              <a:rPr lang="tr-TR" dirty="0"/>
              <a:t>BEŞERİ YAPI</a:t>
            </a:r>
          </a:p>
          <a:p>
            <a:pPr marL="0" indent="0">
              <a:buNone/>
            </a:pPr>
            <a:r>
              <a:rPr lang="tr-TR" dirty="0"/>
              <a:t>BÖLGELER VE ÜLKELER</a:t>
            </a:r>
          </a:p>
          <a:p>
            <a:pPr marL="0" indent="0">
              <a:buNone/>
            </a:pPr>
            <a:r>
              <a:rPr lang="tr-TR" dirty="0"/>
              <a:t>İNSAN VE ÇEVRE</a:t>
            </a:r>
          </a:p>
        </p:txBody>
      </p:sp>
    </p:spTree>
    <p:extLst>
      <p:ext uri="{BB962C8B-B14F-4D97-AF65-F5344CB8AC3E}">
        <p14:creationId xmlns:p14="http://schemas.microsoft.com/office/powerpoint/2010/main" val="15263135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836712"/>
          </a:xfrm>
          <a:solidFill>
            <a:srgbClr val="FFFF00"/>
          </a:solidFill>
        </p:spPr>
        <p:txBody>
          <a:bodyPr>
            <a:normAutofit fontScale="90000"/>
          </a:bodyPr>
          <a:lstStyle/>
          <a:p>
            <a:r>
              <a:rPr lang="tr-TR" b="1" dirty="0" smtClean="0"/>
              <a:t/>
            </a:r>
            <a:br>
              <a:rPr lang="tr-TR" b="1" dirty="0" smtClean="0"/>
            </a:br>
            <a:r>
              <a:rPr lang="tr-TR" sz="2700" b="1" dirty="0" smtClean="0"/>
              <a:t>2023 </a:t>
            </a:r>
            <a:r>
              <a:rPr lang="tr-TR" sz="2700" b="1" dirty="0"/>
              <a:t>TYT COĞRAFYA KONULARA GÖRE SORU </a:t>
            </a:r>
            <a:r>
              <a:rPr lang="tr-TR" sz="2700" b="1" dirty="0" smtClean="0"/>
              <a:t>DAĞILIMI</a:t>
            </a:r>
            <a:r>
              <a:rPr lang="tr-TR" sz="4000" b="1" dirty="0"/>
              <a:t/>
            </a:r>
            <a:br>
              <a:rPr lang="tr-TR" sz="4000" b="1" dirty="0"/>
            </a:br>
            <a:endParaRPr lang="tr-TR" sz="40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357496148"/>
              </p:ext>
            </p:extLst>
          </p:nvPr>
        </p:nvGraphicFramePr>
        <p:xfrm>
          <a:off x="35496" y="836712"/>
          <a:ext cx="9108504" cy="5976667"/>
        </p:xfrm>
        <a:graphic>
          <a:graphicData uri="http://schemas.openxmlformats.org/drawingml/2006/table">
            <a:tbl>
              <a:tblPr/>
              <a:tblGrid>
                <a:gridCol w="3599593"/>
                <a:gridCol w="684375"/>
                <a:gridCol w="1008112"/>
                <a:gridCol w="864096"/>
                <a:gridCol w="864096"/>
                <a:gridCol w="792088"/>
                <a:gridCol w="648072"/>
                <a:gridCol w="648072"/>
              </a:tblGrid>
              <a:tr h="952052">
                <a:tc>
                  <a:txBody>
                    <a:bodyPr/>
                    <a:lstStyle/>
                    <a:p>
                      <a:pPr algn="ctr" fontAlgn="ctr"/>
                      <a:r>
                        <a:rPr lang="tr-TR" sz="1600" b="1" dirty="0">
                          <a:solidFill>
                            <a:schemeClr val="tx1"/>
                          </a:solidFill>
                          <a:effectLst/>
                        </a:rPr>
                        <a:t>COĞRAFYA KONULARI VE SORU DAĞILIMI</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b="1" dirty="0">
                          <a:solidFill>
                            <a:schemeClr val="tx1"/>
                          </a:solidFill>
                          <a:effectLst/>
                        </a:rPr>
                        <a:t>2016</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b="1" dirty="0">
                          <a:solidFill>
                            <a:schemeClr val="tx1"/>
                          </a:solidFill>
                          <a:effectLst/>
                        </a:rPr>
                        <a:t>2017</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b="1" dirty="0">
                          <a:solidFill>
                            <a:schemeClr val="tx1"/>
                          </a:solidFill>
                          <a:effectLst/>
                        </a:rPr>
                        <a:t>2018</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b="1" dirty="0">
                          <a:solidFill>
                            <a:schemeClr val="tx1"/>
                          </a:solidFill>
                          <a:effectLst/>
                        </a:rPr>
                        <a:t>2019</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b="1" dirty="0">
                          <a:solidFill>
                            <a:schemeClr val="tx1"/>
                          </a:solidFill>
                          <a:effectLst/>
                        </a:rPr>
                        <a:t>2020</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b="1" dirty="0">
                          <a:solidFill>
                            <a:schemeClr val="tx1"/>
                          </a:solidFill>
                          <a:effectLst/>
                        </a:rPr>
                        <a:t>2021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b="1" dirty="0">
                          <a:solidFill>
                            <a:schemeClr val="tx1"/>
                          </a:solidFill>
                          <a:effectLst/>
                        </a:rPr>
                        <a:t>2022</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r h="354399">
                <a:tc>
                  <a:txBody>
                    <a:bodyPr/>
                    <a:lstStyle/>
                    <a:p>
                      <a:pPr algn="ctr" fontAlgn="ctr"/>
                      <a:r>
                        <a:rPr lang="tr-TR" sz="1600" b="1" dirty="0">
                          <a:effectLst/>
                        </a:rPr>
                        <a:t>Doğa ve İnsan</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dirty="0">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438980">
                <a:tc>
                  <a:txBody>
                    <a:bodyPr/>
                    <a:lstStyle/>
                    <a:p>
                      <a:pPr algn="ctr" fontAlgn="ctr"/>
                      <a:r>
                        <a:rPr lang="tr-TR" sz="1600" b="1" dirty="0">
                          <a:effectLst/>
                        </a:rPr>
                        <a:t>Dünya’nın Şekli ve Hareketleri</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54399">
                <a:tc>
                  <a:txBody>
                    <a:bodyPr/>
                    <a:lstStyle/>
                    <a:p>
                      <a:pPr algn="ctr" fontAlgn="ctr"/>
                      <a:r>
                        <a:rPr lang="tr-TR" sz="1600" b="1" dirty="0">
                          <a:effectLst/>
                        </a:rPr>
                        <a:t>Coğrafi Konum</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54399">
                <a:tc>
                  <a:txBody>
                    <a:bodyPr/>
                    <a:lstStyle/>
                    <a:p>
                      <a:pPr algn="ctr" fontAlgn="ctr"/>
                      <a:r>
                        <a:rPr lang="tr-TR" sz="1600" b="1" dirty="0">
                          <a:effectLst/>
                        </a:rPr>
                        <a:t>Harita Bilgisi</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dirty="0">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54399">
                <a:tc>
                  <a:txBody>
                    <a:bodyPr/>
                    <a:lstStyle/>
                    <a:p>
                      <a:pPr algn="ctr" fontAlgn="ctr"/>
                      <a:r>
                        <a:rPr lang="tr-TR" sz="1600" b="1" dirty="0">
                          <a:effectLst/>
                        </a:rPr>
                        <a:t>Atmosfer ve Sıcaklık</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54399">
                <a:tc>
                  <a:txBody>
                    <a:bodyPr/>
                    <a:lstStyle/>
                    <a:p>
                      <a:pPr algn="ctr" fontAlgn="ctr"/>
                      <a:r>
                        <a:rPr lang="tr-TR" sz="1600" b="1" dirty="0">
                          <a:effectLst/>
                        </a:rPr>
                        <a:t>İklim Bilgisi</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2</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3</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dirty="0">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dirty="0">
                          <a:solidFill>
                            <a:srgbClr val="3333FF"/>
                          </a:solidFill>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600" b="1" dirty="0">
                          <a:solidFill>
                            <a:srgbClr val="3333FF"/>
                          </a:solidFill>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354399">
                <a:tc>
                  <a:txBody>
                    <a:bodyPr/>
                    <a:lstStyle/>
                    <a:p>
                      <a:pPr algn="ctr" fontAlgn="ctr"/>
                      <a:r>
                        <a:rPr lang="tr-TR" sz="1600" b="1" dirty="0">
                          <a:effectLst/>
                        </a:rPr>
                        <a:t>iç ve Dış Kuvvetler</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dirty="0">
                          <a:solidFill>
                            <a:srgbClr val="3333FF"/>
                          </a:solidFill>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600" b="1" dirty="0">
                          <a:solidFill>
                            <a:srgbClr val="3333FF"/>
                          </a:solidFill>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600" b="1" dirty="0">
                          <a:solidFill>
                            <a:srgbClr val="3333FF"/>
                          </a:solidFill>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354399">
                <a:tc>
                  <a:txBody>
                    <a:bodyPr/>
                    <a:lstStyle/>
                    <a:p>
                      <a:pPr algn="ctr" fontAlgn="ctr"/>
                      <a:r>
                        <a:rPr lang="tr-TR" sz="1600" b="1" dirty="0">
                          <a:effectLst/>
                        </a:rPr>
                        <a:t>Nüfus ve Yerleşme</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3</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2</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dirty="0">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dirty="0">
                          <a:effectLst/>
                        </a:rPr>
                        <a:t>2</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54399">
                <a:tc>
                  <a:txBody>
                    <a:bodyPr/>
                    <a:lstStyle/>
                    <a:p>
                      <a:pPr algn="ctr" fontAlgn="ctr"/>
                      <a:r>
                        <a:rPr lang="tr-TR" sz="1600" b="1" dirty="0">
                          <a:effectLst/>
                        </a:rPr>
                        <a:t>Türkiye’nin Yer Şekilleri</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54399">
                <a:tc>
                  <a:txBody>
                    <a:bodyPr/>
                    <a:lstStyle/>
                    <a:p>
                      <a:pPr algn="ctr" fontAlgn="ctr"/>
                      <a:r>
                        <a:rPr lang="tr-TR" sz="1600" b="1" dirty="0">
                          <a:effectLst/>
                        </a:rPr>
                        <a:t>Ekonomik Faaliyetler</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54399">
                <a:tc>
                  <a:txBody>
                    <a:bodyPr/>
                    <a:lstStyle/>
                    <a:p>
                      <a:pPr algn="ctr" fontAlgn="ctr"/>
                      <a:r>
                        <a:rPr lang="tr-TR" sz="1600" b="1" dirty="0">
                          <a:effectLst/>
                        </a:rPr>
                        <a:t>Bölgeler</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2</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dirty="0">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dirty="0">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54399">
                <a:tc>
                  <a:txBody>
                    <a:bodyPr/>
                    <a:lstStyle/>
                    <a:p>
                      <a:pPr algn="ctr" fontAlgn="ctr"/>
                      <a:r>
                        <a:rPr lang="tr-TR" sz="1600" b="1" dirty="0">
                          <a:effectLst/>
                        </a:rPr>
                        <a:t>Uluslararası Ulaşım Hatları</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32847">
                <a:tc>
                  <a:txBody>
                    <a:bodyPr/>
                    <a:lstStyle/>
                    <a:p>
                      <a:pPr algn="ctr" fontAlgn="ctr"/>
                      <a:r>
                        <a:rPr lang="tr-TR" sz="1600" b="1" dirty="0">
                          <a:effectLst/>
                        </a:rPr>
                        <a:t>Doğal Afetler</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dirty="0">
                          <a:effectLst/>
                        </a:rPr>
                        <a:t>1</a:t>
                      </a: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54399">
                <a:tc>
                  <a:txBody>
                    <a:bodyPr/>
                    <a:lstStyle/>
                    <a:p>
                      <a:pPr algn="ctr" fontAlgn="ctr"/>
                      <a:r>
                        <a:rPr lang="tr-TR" sz="1600" dirty="0">
                          <a:solidFill>
                            <a:srgbClr val="FFFFFF"/>
                          </a:solidFill>
                          <a:effectLst/>
                        </a:rPr>
                        <a:t>TOPLAM SORU SAYISI</a:t>
                      </a:r>
                      <a:endParaRPr lang="tr-TR" sz="1600"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dirty="0">
                          <a:solidFill>
                            <a:srgbClr val="FFFFFF"/>
                          </a:solidFill>
                          <a:effectLst/>
                        </a:rPr>
                        <a:t>12</a:t>
                      </a:r>
                      <a:endParaRPr lang="tr-TR" sz="1600"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dirty="0">
                          <a:solidFill>
                            <a:srgbClr val="FFFFFF"/>
                          </a:solidFill>
                          <a:effectLst/>
                        </a:rPr>
                        <a:t>12</a:t>
                      </a:r>
                      <a:endParaRPr lang="tr-TR" sz="1600"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dirty="0">
                          <a:solidFill>
                            <a:srgbClr val="FFFFFF"/>
                          </a:solidFill>
                          <a:effectLst/>
                        </a:rPr>
                        <a:t> 5</a:t>
                      </a:r>
                      <a:endParaRPr lang="tr-TR" sz="1600"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dirty="0">
                          <a:solidFill>
                            <a:srgbClr val="FFFFFF"/>
                          </a:solidFill>
                          <a:effectLst/>
                        </a:rPr>
                        <a:t>5</a:t>
                      </a:r>
                      <a:endParaRPr lang="tr-TR" sz="1600"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dirty="0">
                          <a:solidFill>
                            <a:srgbClr val="FFFFFF"/>
                          </a:solidFill>
                          <a:effectLst/>
                        </a:rPr>
                        <a:t>5</a:t>
                      </a:r>
                      <a:endParaRPr lang="tr-TR" sz="1600"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dirty="0">
                          <a:solidFill>
                            <a:srgbClr val="FFFFFF"/>
                          </a:solidFill>
                          <a:effectLst/>
                        </a:rPr>
                        <a:t>5</a:t>
                      </a:r>
                      <a:endParaRPr lang="tr-TR" sz="1600"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dirty="0">
                          <a:solidFill>
                            <a:srgbClr val="FFFFFF"/>
                          </a:solidFill>
                          <a:effectLst/>
                        </a:rPr>
                        <a:t>5</a:t>
                      </a:r>
                      <a:endParaRPr lang="tr-TR" sz="1600" dirty="0">
                        <a:effectLst/>
                      </a:endParaRPr>
                    </a:p>
                  </a:txBody>
                  <a:tcPr marL="16470" marR="16470" marT="16470" marB="1647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val="16593898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08504" cy="1124744"/>
          </a:xfrm>
          <a:solidFill>
            <a:srgbClr val="FFFF00"/>
          </a:solidFill>
        </p:spPr>
        <p:txBody>
          <a:bodyPr>
            <a:normAutofit fontScale="90000"/>
          </a:bodyPr>
          <a:lstStyle/>
          <a:p>
            <a:r>
              <a:rPr lang="tr-TR" sz="3100" dirty="0" smtClean="0"/>
              <a:t/>
            </a:r>
            <a:br>
              <a:rPr lang="tr-TR" sz="3100" dirty="0" smtClean="0"/>
            </a:br>
            <a:r>
              <a:rPr lang="tr-TR" sz="3100" b="1" dirty="0" smtClean="0"/>
              <a:t>2023 </a:t>
            </a:r>
            <a:r>
              <a:rPr lang="tr-TR" sz="3100" b="1" dirty="0"/>
              <a:t>TYT FELSEFE </a:t>
            </a:r>
            <a:r>
              <a:rPr lang="tr-TR" sz="3100" b="1" dirty="0" smtClean="0"/>
              <a:t>KONULARI</a:t>
            </a:r>
            <a:r>
              <a:rPr lang="tr-TR" b="1" dirty="0"/>
              <a:t/>
            </a:r>
            <a:br>
              <a:rPr lang="tr-TR" b="1" dirty="0"/>
            </a:br>
            <a:endParaRPr lang="tr-TR" b="1" dirty="0"/>
          </a:p>
        </p:txBody>
      </p:sp>
      <p:sp>
        <p:nvSpPr>
          <p:cNvPr id="3" name="İçerik Yer Tutucusu 2"/>
          <p:cNvSpPr>
            <a:spLocks noGrp="1"/>
          </p:cNvSpPr>
          <p:nvPr>
            <p:ph idx="1"/>
          </p:nvPr>
        </p:nvSpPr>
        <p:spPr>
          <a:xfrm>
            <a:off x="0" y="1124744"/>
            <a:ext cx="9144000" cy="5733256"/>
          </a:xfrm>
          <a:solidFill>
            <a:schemeClr val="accent5">
              <a:lumMod val="20000"/>
              <a:lumOff val="80000"/>
            </a:schemeClr>
          </a:solidFill>
        </p:spPr>
        <p:txBody>
          <a:bodyPr>
            <a:normAutofit/>
          </a:bodyPr>
          <a:lstStyle/>
          <a:p>
            <a:pPr marL="0" indent="0">
              <a:buNone/>
            </a:pPr>
            <a:endParaRPr lang="tr-TR" dirty="0"/>
          </a:p>
          <a:p>
            <a:endParaRPr lang="tr-TR" dirty="0"/>
          </a:p>
          <a:p>
            <a:pPr marL="0" indent="0">
              <a:buNone/>
            </a:pPr>
            <a:r>
              <a:rPr lang="tr-TR" dirty="0"/>
              <a:t>ÜNİTE 1: MÖ 6. YÜZYIL-MS 2. YÜZYIL FELSEFESİ</a:t>
            </a:r>
          </a:p>
          <a:p>
            <a:pPr marL="0" indent="0">
              <a:buNone/>
            </a:pPr>
            <a:r>
              <a:rPr lang="tr-TR" dirty="0" smtClean="0"/>
              <a:t>ÜNİTE </a:t>
            </a:r>
            <a:r>
              <a:rPr lang="tr-TR" dirty="0"/>
              <a:t>2: MS 2. YÜZYIL-MS 15. YÜZYIL FELSEFESİ</a:t>
            </a:r>
          </a:p>
          <a:p>
            <a:pPr marL="0" indent="0">
              <a:buNone/>
            </a:pPr>
            <a:r>
              <a:rPr lang="tr-TR" dirty="0" smtClean="0"/>
              <a:t>ÜNİTE </a:t>
            </a:r>
            <a:r>
              <a:rPr lang="tr-TR" dirty="0"/>
              <a:t>3: 15. YÜZYIL-17. YÜZYIL FELSEFESİ</a:t>
            </a:r>
          </a:p>
          <a:p>
            <a:pPr marL="0" indent="0">
              <a:buNone/>
            </a:pPr>
            <a:r>
              <a:rPr lang="tr-TR" dirty="0" smtClean="0"/>
              <a:t>ÜNİTE </a:t>
            </a:r>
            <a:r>
              <a:rPr lang="tr-TR" dirty="0"/>
              <a:t>4: 18. YÜZYIL-19. YÜZYIL FELSEFESİ</a:t>
            </a:r>
          </a:p>
          <a:p>
            <a:pPr marL="0" indent="0">
              <a:buNone/>
            </a:pPr>
            <a:r>
              <a:rPr lang="tr-TR" dirty="0" smtClean="0"/>
              <a:t>ÜNİTE </a:t>
            </a:r>
            <a:r>
              <a:rPr lang="tr-TR" dirty="0"/>
              <a:t>5: 20. YÜZYIL </a:t>
            </a:r>
            <a:r>
              <a:rPr lang="tr-TR" dirty="0" smtClean="0"/>
              <a:t>FELSEFESİ</a:t>
            </a:r>
            <a:endParaRPr lang="tr-TR" dirty="0"/>
          </a:p>
        </p:txBody>
      </p:sp>
    </p:spTree>
    <p:extLst>
      <p:ext uri="{BB962C8B-B14F-4D97-AF65-F5344CB8AC3E}">
        <p14:creationId xmlns:p14="http://schemas.microsoft.com/office/powerpoint/2010/main" val="6163406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980728"/>
          </a:xfrm>
          <a:solidFill>
            <a:srgbClr val="FFFF00"/>
          </a:solidFill>
        </p:spPr>
        <p:txBody>
          <a:bodyPr>
            <a:normAutofit fontScale="90000"/>
          </a:bodyPr>
          <a:lstStyle/>
          <a:p>
            <a:r>
              <a:rPr lang="tr-TR" sz="2700" b="1" dirty="0" smtClean="0"/>
              <a:t/>
            </a:r>
            <a:br>
              <a:rPr lang="tr-TR" sz="2700" b="1" dirty="0" smtClean="0"/>
            </a:br>
            <a:r>
              <a:rPr lang="tr-TR" sz="2700" b="1" dirty="0" smtClean="0"/>
              <a:t>2023 </a:t>
            </a:r>
            <a:r>
              <a:rPr lang="tr-TR" sz="2700" b="1" dirty="0"/>
              <a:t>TYT FELSEFE KONULARA GÖRE SORU DAĞILIM</a:t>
            </a:r>
            <a:r>
              <a:rPr lang="tr-TR" sz="3100" b="1" dirty="0"/>
              <a:t>I</a:t>
            </a:r>
            <a:r>
              <a:rPr lang="tr-TR" b="1" dirty="0"/>
              <a:t/>
            </a:r>
            <a:br>
              <a:rPr lang="tr-TR" b="1" dirty="0"/>
            </a:b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044776482"/>
              </p:ext>
            </p:extLst>
          </p:nvPr>
        </p:nvGraphicFramePr>
        <p:xfrm>
          <a:off x="0" y="980728"/>
          <a:ext cx="9144001" cy="5877273"/>
        </p:xfrm>
        <a:graphic>
          <a:graphicData uri="http://schemas.openxmlformats.org/drawingml/2006/table">
            <a:tbl>
              <a:tblPr/>
              <a:tblGrid>
                <a:gridCol w="1750808"/>
                <a:gridCol w="656553"/>
                <a:gridCol w="583603"/>
                <a:gridCol w="583603"/>
                <a:gridCol w="656553"/>
                <a:gridCol w="583603"/>
                <a:gridCol w="802454"/>
                <a:gridCol w="729503"/>
                <a:gridCol w="656553"/>
                <a:gridCol w="510652"/>
                <a:gridCol w="437702"/>
                <a:gridCol w="364752"/>
                <a:gridCol w="827662"/>
              </a:tblGrid>
              <a:tr h="579012">
                <a:tc gridSpan="8">
                  <a:txBody>
                    <a:bodyPr/>
                    <a:lstStyle/>
                    <a:p>
                      <a:pPr algn="ctr" fontAlgn="ctr"/>
                      <a:r>
                        <a:rPr lang="tr-TR" sz="1600" b="1" dirty="0">
                          <a:solidFill>
                            <a:srgbClr val="FFFFFF"/>
                          </a:solidFill>
                          <a:effectLst/>
                        </a:rPr>
                        <a:t>TYT-YGS FELSEFE KONU-SORU DAĞILIMI</a:t>
                      </a:r>
                      <a:r>
                        <a:rPr lang="tr-TR" sz="900" dirty="0">
                          <a:solidFill>
                            <a:srgbClr val="FFFFFF"/>
                          </a:solidFill>
                          <a:effectLst/>
                        </a:rPr>
                        <a:t/>
                      </a:r>
                      <a:br>
                        <a:rPr lang="tr-TR" sz="900" dirty="0">
                          <a:solidFill>
                            <a:srgbClr val="FFFFFF"/>
                          </a:solidFill>
                          <a:effectLst/>
                        </a:rPr>
                      </a:br>
                      <a:endParaRPr lang="tr-TR" sz="900"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1600" b="1" dirty="0">
                          <a:solidFill>
                            <a:srgbClr val="FFFFFF"/>
                          </a:solidFill>
                          <a:effectLst/>
                        </a:rPr>
                        <a:t>TYT</a:t>
                      </a:r>
                      <a:br>
                        <a:rPr lang="tr-TR" sz="1600" b="1" dirty="0">
                          <a:solidFill>
                            <a:srgbClr val="FFFFFF"/>
                          </a:solidFill>
                          <a:effectLst/>
                        </a:rPr>
                      </a:br>
                      <a:endParaRPr lang="tr-TR" sz="1600" b="1"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735225">
                <a:tc>
                  <a:txBody>
                    <a:bodyPr/>
                    <a:lstStyle/>
                    <a:p>
                      <a:pPr algn="ctr" fontAlgn="ctr"/>
                      <a:r>
                        <a:rPr lang="tr-TR" sz="1100" b="1" dirty="0">
                          <a:solidFill>
                            <a:schemeClr val="tx1"/>
                          </a:solidFill>
                          <a:effectLst/>
                        </a:rPr>
                        <a:t>KONULAR</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2011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2012</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2013</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2014</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2015</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2016</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2017</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2018</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2019</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2020</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2022</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r h="507004">
                <a:tc>
                  <a:txBody>
                    <a:bodyPr/>
                    <a:lstStyle/>
                    <a:p>
                      <a:pPr algn="ctr" fontAlgn="ctr"/>
                      <a:r>
                        <a:rPr lang="tr-TR" sz="1050" b="1" dirty="0">
                          <a:effectLst/>
                        </a:rPr>
                        <a:t>Felsefenin Alanı</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507004">
                <a:tc>
                  <a:txBody>
                    <a:bodyPr/>
                    <a:lstStyle/>
                    <a:p>
                      <a:pPr algn="ctr" fontAlgn="ctr"/>
                      <a:r>
                        <a:rPr lang="tr-TR" sz="1050" b="1" dirty="0">
                          <a:effectLst/>
                        </a:rPr>
                        <a:t>Bilgi Felsefesi</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507004">
                <a:tc>
                  <a:txBody>
                    <a:bodyPr/>
                    <a:lstStyle/>
                    <a:p>
                      <a:pPr algn="ctr" fontAlgn="ctr"/>
                      <a:r>
                        <a:rPr lang="tr-TR" sz="1050" b="1" dirty="0">
                          <a:effectLst/>
                        </a:rPr>
                        <a:t>Bilim Felsefesi</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 </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507004">
                <a:tc>
                  <a:txBody>
                    <a:bodyPr/>
                    <a:lstStyle/>
                    <a:p>
                      <a:pPr algn="ctr" fontAlgn="ctr"/>
                      <a:r>
                        <a:rPr lang="tr-TR" sz="1050" b="1" dirty="0">
                          <a:effectLst/>
                        </a:rPr>
                        <a:t>Varlık Felsefesi</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3</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507004">
                <a:tc>
                  <a:txBody>
                    <a:bodyPr/>
                    <a:lstStyle/>
                    <a:p>
                      <a:pPr algn="ctr" fontAlgn="ctr"/>
                      <a:r>
                        <a:rPr lang="tr-TR" sz="1050" b="1" dirty="0">
                          <a:effectLst/>
                        </a:rPr>
                        <a:t>Ahlak Felsefesi</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507004">
                <a:tc>
                  <a:txBody>
                    <a:bodyPr/>
                    <a:lstStyle/>
                    <a:p>
                      <a:pPr algn="ctr" fontAlgn="ctr"/>
                      <a:r>
                        <a:rPr lang="tr-TR" sz="1050" b="1" dirty="0">
                          <a:effectLst/>
                        </a:rPr>
                        <a:t>Siyaset Felsefesi</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507004">
                <a:tc>
                  <a:txBody>
                    <a:bodyPr/>
                    <a:lstStyle/>
                    <a:p>
                      <a:pPr algn="ctr" fontAlgn="ctr"/>
                      <a:r>
                        <a:rPr lang="tr-TR" sz="1050" b="1" dirty="0">
                          <a:effectLst/>
                        </a:rPr>
                        <a:t>Din Felsefesi</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507004">
                <a:tc>
                  <a:txBody>
                    <a:bodyPr/>
                    <a:lstStyle/>
                    <a:p>
                      <a:pPr algn="ctr" fontAlgn="ctr"/>
                      <a:r>
                        <a:rPr lang="tr-TR" sz="1050" b="1" dirty="0">
                          <a:effectLst/>
                        </a:rPr>
                        <a:t>Sanat Felsefesi</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507004">
                <a:tc>
                  <a:txBody>
                    <a:bodyPr/>
                    <a:lstStyle/>
                    <a:p>
                      <a:pPr algn="ctr" fontAlgn="ctr"/>
                      <a:r>
                        <a:rPr lang="tr-TR" sz="900" b="1" dirty="0">
                          <a:solidFill>
                            <a:srgbClr val="FFFFFF"/>
                          </a:solidFill>
                          <a:effectLst/>
                        </a:rPr>
                        <a:t>Toplam</a:t>
                      </a:r>
                      <a:endParaRPr lang="tr-TR" sz="900"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900" b="1" dirty="0">
                          <a:solidFill>
                            <a:srgbClr val="FFFFFF"/>
                          </a:solidFill>
                          <a:effectLst/>
                        </a:rPr>
                        <a:t>9</a:t>
                      </a:r>
                      <a:endParaRPr lang="tr-TR" sz="900"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900" b="1" dirty="0">
                          <a:solidFill>
                            <a:srgbClr val="FFFFFF"/>
                          </a:solidFill>
                          <a:effectLst/>
                        </a:rPr>
                        <a:t>9</a:t>
                      </a:r>
                      <a:endParaRPr lang="tr-TR" sz="900"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900" b="1" dirty="0">
                          <a:solidFill>
                            <a:srgbClr val="FFFFFF"/>
                          </a:solidFill>
                          <a:effectLst/>
                        </a:rPr>
                        <a:t>8</a:t>
                      </a:r>
                      <a:endParaRPr lang="tr-TR" sz="900"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900" b="1" dirty="0">
                          <a:solidFill>
                            <a:srgbClr val="FFFFFF"/>
                          </a:solidFill>
                          <a:effectLst/>
                        </a:rPr>
                        <a:t>8</a:t>
                      </a:r>
                      <a:endParaRPr lang="tr-TR" sz="900"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900" b="1" dirty="0">
                          <a:solidFill>
                            <a:srgbClr val="FFFFFF"/>
                          </a:solidFill>
                          <a:effectLst/>
                        </a:rPr>
                        <a:t>8</a:t>
                      </a:r>
                      <a:endParaRPr lang="tr-TR" sz="900"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900" b="1" dirty="0">
                          <a:solidFill>
                            <a:srgbClr val="FFFFFF"/>
                          </a:solidFill>
                          <a:effectLst/>
                        </a:rPr>
                        <a:t>8</a:t>
                      </a:r>
                      <a:endParaRPr lang="tr-TR" sz="900"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900" b="1" dirty="0">
                          <a:solidFill>
                            <a:srgbClr val="FFFFFF"/>
                          </a:solidFill>
                          <a:effectLst/>
                        </a:rPr>
                        <a:t>8</a:t>
                      </a:r>
                      <a:endParaRPr lang="tr-TR" sz="900" dirty="0">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5</a:t>
                      </a:r>
                      <a:endParaRPr lang="tr-TR" sz="1200" dirty="0">
                        <a:solidFill>
                          <a:schemeClr val="tx1"/>
                        </a:solidFill>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5</a:t>
                      </a:r>
                      <a:endParaRPr lang="tr-TR" sz="1200" dirty="0">
                        <a:solidFill>
                          <a:schemeClr val="tx1"/>
                        </a:solidFill>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5</a:t>
                      </a:r>
                      <a:endParaRPr lang="tr-TR" sz="1200" dirty="0">
                        <a:solidFill>
                          <a:schemeClr val="tx1"/>
                        </a:solidFill>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 5</a:t>
                      </a:r>
                      <a:endParaRPr lang="tr-TR" sz="1200" dirty="0">
                        <a:solidFill>
                          <a:schemeClr val="tx1"/>
                        </a:solidFill>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5</a:t>
                      </a:r>
                      <a:endParaRPr lang="tr-TR" sz="1200" dirty="0">
                        <a:solidFill>
                          <a:schemeClr val="tx1"/>
                        </a:solidFill>
                        <a:effectLst/>
                      </a:endParaRPr>
                    </a:p>
                  </a:txBody>
                  <a:tcPr marL="2280" marR="2280" marT="2280" marB="228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val="22200708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1052736"/>
          </a:xfrm>
          <a:solidFill>
            <a:srgbClr val="FFFF00"/>
          </a:solidFill>
        </p:spPr>
        <p:txBody>
          <a:bodyPr>
            <a:noAutofit/>
          </a:bodyPr>
          <a:lstStyle/>
          <a:p>
            <a:r>
              <a:rPr lang="tr-TR" sz="2800" b="1" dirty="0"/>
              <a:t>2023 TYT DİN KÜLTÜRÜ VE AHLAK BİLGİSİ KONULARI</a:t>
            </a:r>
          </a:p>
        </p:txBody>
      </p:sp>
      <p:sp>
        <p:nvSpPr>
          <p:cNvPr id="3" name="İçerik Yer Tutucusu 2"/>
          <p:cNvSpPr>
            <a:spLocks noGrp="1"/>
          </p:cNvSpPr>
          <p:nvPr>
            <p:ph idx="1"/>
          </p:nvPr>
        </p:nvSpPr>
        <p:spPr>
          <a:xfrm>
            <a:off x="0" y="1052736"/>
            <a:ext cx="9144000" cy="5805264"/>
          </a:xfrm>
          <a:solidFill>
            <a:schemeClr val="accent5">
              <a:lumMod val="20000"/>
              <a:lumOff val="80000"/>
            </a:schemeClr>
          </a:solidFill>
        </p:spPr>
        <p:txBody>
          <a:bodyPr>
            <a:normAutofit fontScale="70000" lnSpcReduction="20000"/>
          </a:bodyPr>
          <a:lstStyle/>
          <a:p>
            <a:endParaRPr lang="tr-TR" dirty="0"/>
          </a:p>
          <a:p>
            <a:pPr marL="0" indent="0">
              <a:buNone/>
            </a:pPr>
            <a:r>
              <a:rPr lang="tr-TR" b="1" dirty="0" smtClean="0"/>
              <a:t>1.İNANÇ</a:t>
            </a:r>
            <a:endParaRPr lang="tr-TR" b="1" dirty="0"/>
          </a:p>
          <a:p>
            <a:pPr marL="0" indent="0">
              <a:buNone/>
            </a:pPr>
            <a:r>
              <a:rPr lang="tr-TR" b="1" dirty="0" smtClean="0"/>
              <a:t>2.İBADET</a:t>
            </a:r>
            <a:endParaRPr lang="tr-TR" b="1" dirty="0"/>
          </a:p>
          <a:p>
            <a:pPr marL="0" indent="0">
              <a:buNone/>
            </a:pPr>
            <a:r>
              <a:rPr lang="tr-TR" b="1" dirty="0" smtClean="0"/>
              <a:t>3.AHLAK </a:t>
            </a:r>
            <a:r>
              <a:rPr lang="tr-TR" b="1" dirty="0"/>
              <a:t>VE DEĞERLER</a:t>
            </a:r>
          </a:p>
          <a:p>
            <a:pPr marL="0" indent="0">
              <a:buNone/>
            </a:pPr>
            <a:r>
              <a:rPr lang="tr-TR" b="1" dirty="0" smtClean="0"/>
              <a:t>4.DİN</a:t>
            </a:r>
            <a:r>
              <a:rPr lang="tr-TR" b="1" dirty="0"/>
              <a:t>, KÜLTÜR VE MEDENİYET</a:t>
            </a:r>
          </a:p>
          <a:p>
            <a:pPr marL="0" indent="0">
              <a:buNone/>
            </a:pPr>
            <a:r>
              <a:rPr lang="tr-TR" b="1" dirty="0" smtClean="0"/>
              <a:t>5.HZ</a:t>
            </a:r>
            <a:r>
              <a:rPr lang="tr-TR" b="1" dirty="0"/>
              <a:t>. MUHAMMED (SAV)</a:t>
            </a:r>
          </a:p>
          <a:p>
            <a:pPr marL="0" indent="0">
              <a:buNone/>
            </a:pPr>
            <a:r>
              <a:rPr lang="tr-TR" b="1" dirty="0" smtClean="0"/>
              <a:t>6.VAHİY </a:t>
            </a:r>
            <a:r>
              <a:rPr lang="tr-TR" b="1" dirty="0"/>
              <a:t>VE AKIL</a:t>
            </a:r>
          </a:p>
          <a:p>
            <a:pPr marL="0" indent="0">
              <a:buNone/>
            </a:pPr>
            <a:r>
              <a:rPr lang="tr-TR" b="1" dirty="0" smtClean="0"/>
              <a:t>7.DÜNYA </a:t>
            </a:r>
            <a:r>
              <a:rPr lang="tr-TR" b="1" dirty="0"/>
              <a:t>VE AHİRET</a:t>
            </a:r>
          </a:p>
          <a:p>
            <a:pPr marL="0" indent="0">
              <a:buNone/>
            </a:pPr>
            <a:r>
              <a:rPr lang="tr-TR" b="1" dirty="0" smtClean="0"/>
              <a:t>8.KUR’AN’A </a:t>
            </a:r>
            <a:r>
              <a:rPr lang="tr-TR" b="1" dirty="0"/>
              <a:t>GÖRE HZ. MUHAMMED</a:t>
            </a:r>
          </a:p>
          <a:p>
            <a:pPr marL="0" indent="0">
              <a:buNone/>
            </a:pPr>
            <a:r>
              <a:rPr lang="tr-TR" b="1" dirty="0" smtClean="0"/>
              <a:t>9.İNANÇLA </a:t>
            </a:r>
            <a:r>
              <a:rPr lang="tr-TR" b="1" dirty="0"/>
              <a:t>İLGİLİ MESELELER</a:t>
            </a:r>
          </a:p>
          <a:p>
            <a:pPr marL="0" indent="0">
              <a:buNone/>
            </a:pPr>
            <a:r>
              <a:rPr lang="tr-TR" b="1" dirty="0" smtClean="0"/>
              <a:t>10.YAHUDİLİK </a:t>
            </a:r>
            <a:r>
              <a:rPr lang="tr-TR" b="1" dirty="0"/>
              <a:t>VE HRİSTİYANLIK</a:t>
            </a:r>
          </a:p>
          <a:p>
            <a:pPr marL="0" indent="0">
              <a:buNone/>
            </a:pPr>
            <a:r>
              <a:rPr lang="tr-TR" b="1" dirty="0" smtClean="0"/>
              <a:t>11.İSLAM </a:t>
            </a:r>
            <a:r>
              <a:rPr lang="tr-TR" b="1" dirty="0"/>
              <a:t>VE BİLİM</a:t>
            </a:r>
          </a:p>
          <a:p>
            <a:pPr marL="0" indent="0">
              <a:buNone/>
            </a:pPr>
            <a:r>
              <a:rPr lang="tr-TR" b="1" dirty="0" smtClean="0"/>
              <a:t>12.ANADOLU’DA </a:t>
            </a:r>
            <a:r>
              <a:rPr lang="tr-TR" b="1" dirty="0"/>
              <a:t>İSLAM</a:t>
            </a:r>
          </a:p>
          <a:p>
            <a:pPr marL="0" indent="0">
              <a:buNone/>
            </a:pPr>
            <a:r>
              <a:rPr lang="tr-TR" b="1" dirty="0" smtClean="0"/>
              <a:t>13.İSLAM </a:t>
            </a:r>
            <a:r>
              <a:rPr lang="tr-TR" b="1" dirty="0"/>
              <a:t>DÜŞÜNCESİNDE TASAVVUFİ YORUMLAR</a:t>
            </a:r>
          </a:p>
          <a:p>
            <a:pPr marL="0" indent="0">
              <a:buNone/>
            </a:pPr>
            <a:r>
              <a:rPr lang="tr-TR" b="1" dirty="0" smtClean="0"/>
              <a:t>14.GÜNCEL </a:t>
            </a:r>
            <a:r>
              <a:rPr lang="tr-TR" b="1" dirty="0"/>
              <a:t>DİNÎ MESELELER</a:t>
            </a:r>
          </a:p>
          <a:p>
            <a:pPr marL="0" indent="0">
              <a:buNone/>
            </a:pPr>
            <a:r>
              <a:rPr lang="tr-TR" b="1" dirty="0" smtClean="0"/>
              <a:t>15.HİNT </a:t>
            </a:r>
            <a:r>
              <a:rPr lang="tr-TR" b="1" dirty="0"/>
              <a:t>VE ÇİN DİNLERİ</a:t>
            </a:r>
          </a:p>
        </p:txBody>
      </p:sp>
    </p:spTree>
    <p:extLst>
      <p:ext uri="{BB962C8B-B14F-4D97-AF65-F5344CB8AC3E}">
        <p14:creationId xmlns:p14="http://schemas.microsoft.com/office/powerpoint/2010/main" val="1727535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9143999" cy="1222217"/>
          </a:xfrm>
          <a:solidFill>
            <a:srgbClr val="FFFF00"/>
          </a:solidFill>
        </p:spPr>
        <p:style>
          <a:lnRef idx="1">
            <a:schemeClr val="accent1"/>
          </a:lnRef>
          <a:fillRef idx="2">
            <a:schemeClr val="accent1"/>
          </a:fillRef>
          <a:effectRef idx="1">
            <a:schemeClr val="accent1"/>
          </a:effectRef>
          <a:fontRef idx="minor">
            <a:schemeClr val="dk1"/>
          </a:fontRef>
        </p:style>
        <p:txBody>
          <a:bodyPr>
            <a:normAutofit/>
          </a:bodyPr>
          <a:lstStyle/>
          <a:p>
            <a:pPr algn="ctr"/>
            <a:r>
              <a:rPr lang="tr-TR" sz="3600" b="1" dirty="0" smtClean="0">
                <a:solidFill>
                  <a:schemeClr val="tx1"/>
                </a:solidFill>
                <a:effectLst>
                  <a:outerShdw blurRad="38100" dist="38100" dir="2700000" algn="tl">
                    <a:srgbClr val="000000">
                      <a:alpha val="43137"/>
                    </a:srgbClr>
                  </a:outerShdw>
                </a:effectLst>
                <a:latin typeface="Candara" panose="020E0502030303020204" pitchFamily="34" charset="0"/>
              </a:rPr>
              <a:t>ESKİ VE YENİ SİSTEMİN FARKLARI</a:t>
            </a:r>
            <a:endParaRPr lang="tr-TR" sz="3600" b="1" dirty="0">
              <a:solidFill>
                <a:schemeClr val="tx1"/>
              </a:solidFill>
              <a:effectLst>
                <a:outerShdw blurRad="38100" dist="38100" dir="2700000" algn="tl">
                  <a:srgbClr val="000000">
                    <a:alpha val="43137"/>
                  </a:srgbClr>
                </a:outerShdw>
              </a:effectLst>
              <a:latin typeface="Candara" panose="020E0502030303020204" pitchFamily="34"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634919807"/>
              </p:ext>
            </p:extLst>
          </p:nvPr>
        </p:nvGraphicFramePr>
        <p:xfrm>
          <a:off x="-1" y="1242756"/>
          <a:ext cx="9144000" cy="4260772"/>
        </p:xfrm>
        <a:graphic>
          <a:graphicData uri="http://schemas.openxmlformats.org/drawingml/2006/table">
            <a:tbl>
              <a:tblPr firstRow="1" bandRow="1">
                <a:tableStyleId>{37CE84F3-28C3-443E-9E96-99CF82512B78}</a:tableStyleId>
              </a:tblPr>
              <a:tblGrid>
                <a:gridCol w="3071475">
                  <a:extLst>
                    <a:ext uri="{9D8B030D-6E8A-4147-A177-3AD203B41FA5}">
                      <a16:colId xmlns:a16="http://schemas.microsoft.com/office/drawing/2014/main" xmlns="" val="20000"/>
                    </a:ext>
                  </a:extLst>
                </a:gridCol>
                <a:gridCol w="2882829">
                  <a:extLst>
                    <a:ext uri="{9D8B030D-6E8A-4147-A177-3AD203B41FA5}">
                      <a16:colId xmlns:a16="http://schemas.microsoft.com/office/drawing/2014/main" xmlns="" val="20001"/>
                    </a:ext>
                  </a:extLst>
                </a:gridCol>
                <a:gridCol w="3189696">
                  <a:extLst>
                    <a:ext uri="{9D8B030D-6E8A-4147-A177-3AD203B41FA5}">
                      <a16:colId xmlns:a16="http://schemas.microsoft.com/office/drawing/2014/main" xmlns="" val="20002"/>
                    </a:ext>
                  </a:extLst>
                </a:gridCol>
              </a:tblGrid>
              <a:tr h="511732">
                <a:tc>
                  <a:txBody>
                    <a:bodyPr/>
                    <a:lstStyle/>
                    <a:p>
                      <a:pPr algn="ctr"/>
                      <a:r>
                        <a:rPr lang="tr-TR" sz="1800" u="none" strike="noStrike" kern="1200" baseline="0" dirty="0" smtClean="0">
                          <a:solidFill>
                            <a:srgbClr val="3333FF"/>
                          </a:solidFill>
                        </a:rPr>
                        <a:t>SINAVIN UYGULANMASI</a:t>
                      </a:r>
                      <a:endParaRPr lang="tr-TR" dirty="0">
                        <a:solidFill>
                          <a:srgbClr val="3333FF"/>
                        </a:solidFill>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1800" b="1" u="none" strike="noStrike" kern="1200" baseline="0" dirty="0" smtClean="0">
                          <a:solidFill>
                            <a:srgbClr val="3333FF"/>
                          </a:solidFill>
                        </a:rPr>
                        <a:t>ÖNCEKİ SİSTEM</a:t>
                      </a:r>
                      <a:endParaRPr lang="tr-TR" b="1" dirty="0">
                        <a:solidFill>
                          <a:srgbClr val="3333FF"/>
                        </a:solidFill>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1800" u="none" strike="noStrike" kern="1200" baseline="0" dirty="0" smtClean="0">
                          <a:solidFill>
                            <a:srgbClr val="3333FF"/>
                          </a:solidFill>
                        </a:rPr>
                        <a:t>YENİ SİSTEM</a:t>
                      </a:r>
                      <a:endParaRPr lang="tr-TR" dirty="0">
                        <a:solidFill>
                          <a:srgbClr val="3333FF"/>
                        </a:solidFill>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10000"/>
                  </a:ext>
                </a:extLst>
              </a:tr>
              <a:tr h="365300">
                <a:tc>
                  <a:txBody>
                    <a:bodyPr/>
                    <a:lstStyle/>
                    <a:p>
                      <a:pPr algn="ctr"/>
                      <a:r>
                        <a:rPr lang="tr-TR" dirty="0" smtClean="0">
                          <a:solidFill>
                            <a:srgbClr val="002060"/>
                          </a:solidFill>
                        </a:rPr>
                        <a:t>Aylar</a:t>
                      </a:r>
                      <a:endParaRPr lang="tr-TR" dirty="0">
                        <a:solidFill>
                          <a:srgbClr val="002060"/>
                        </a:solidFill>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dirty="0" smtClean="0">
                          <a:solidFill>
                            <a:srgbClr val="002060"/>
                          </a:solidFill>
                        </a:rPr>
                        <a:t>Mart-Haziran</a:t>
                      </a:r>
                      <a:endParaRPr lang="tr-TR" dirty="0">
                        <a:solidFill>
                          <a:srgbClr val="002060"/>
                        </a:solidFill>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dirty="0" smtClean="0">
                          <a:solidFill>
                            <a:srgbClr val="002060"/>
                          </a:solidFill>
                        </a:rPr>
                        <a:t>Haziran</a:t>
                      </a:r>
                      <a:endParaRPr lang="tr-TR" dirty="0">
                        <a:solidFill>
                          <a:srgbClr val="002060"/>
                        </a:solidFill>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10001"/>
                  </a:ext>
                </a:extLst>
              </a:tr>
              <a:tr h="365300">
                <a:tc>
                  <a:txBody>
                    <a:bodyPr/>
                    <a:lstStyle/>
                    <a:p>
                      <a:pPr algn="ctr"/>
                      <a:r>
                        <a:rPr lang="tr-TR" dirty="0" smtClean="0">
                          <a:solidFill>
                            <a:srgbClr val="002060"/>
                          </a:solidFill>
                        </a:rPr>
                        <a:t>Hafta Sonu</a:t>
                      </a:r>
                      <a:endParaRPr lang="tr-TR" dirty="0">
                        <a:solidFill>
                          <a:srgbClr val="002060"/>
                        </a:solidFill>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dirty="0" smtClean="0">
                          <a:solidFill>
                            <a:srgbClr val="002060"/>
                          </a:solidFill>
                        </a:rPr>
                        <a:t>3</a:t>
                      </a:r>
                      <a:endParaRPr lang="tr-TR" dirty="0">
                        <a:solidFill>
                          <a:srgbClr val="002060"/>
                        </a:solidFill>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dirty="0" smtClean="0">
                          <a:solidFill>
                            <a:srgbClr val="002060"/>
                          </a:solidFill>
                        </a:rPr>
                        <a:t>1</a:t>
                      </a:r>
                      <a:endParaRPr lang="tr-TR" dirty="0">
                        <a:solidFill>
                          <a:srgbClr val="002060"/>
                        </a:solidFill>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10002"/>
                  </a:ext>
                </a:extLst>
              </a:tr>
              <a:tr h="365300">
                <a:tc>
                  <a:txBody>
                    <a:bodyPr/>
                    <a:lstStyle/>
                    <a:p>
                      <a:pPr algn="ctr"/>
                      <a:r>
                        <a:rPr lang="tr-TR" dirty="0" smtClean="0">
                          <a:solidFill>
                            <a:srgbClr val="002060"/>
                          </a:solidFill>
                        </a:rPr>
                        <a:t>Gün</a:t>
                      </a:r>
                      <a:endParaRPr lang="tr-TR" dirty="0">
                        <a:solidFill>
                          <a:srgbClr val="002060"/>
                        </a:solidFill>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dirty="0" smtClean="0">
                          <a:solidFill>
                            <a:srgbClr val="002060"/>
                          </a:solidFill>
                        </a:rPr>
                        <a:t>YGS-1</a:t>
                      </a:r>
                      <a:r>
                        <a:rPr lang="tr-TR" baseline="0" dirty="0" smtClean="0">
                          <a:solidFill>
                            <a:srgbClr val="002060"/>
                          </a:solidFill>
                        </a:rPr>
                        <a:t> </a:t>
                      </a:r>
                      <a:r>
                        <a:rPr lang="tr-TR" dirty="0" smtClean="0">
                          <a:solidFill>
                            <a:srgbClr val="002060"/>
                          </a:solidFill>
                        </a:rPr>
                        <a:t>,LYS-</a:t>
                      </a:r>
                      <a:r>
                        <a:rPr lang="tr-TR" baseline="0" dirty="0" smtClean="0">
                          <a:solidFill>
                            <a:srgbClr val="002060"/>
                          </a:solidFill>
                        </a:rPr>
                        <a:t> 4 = 5 GÜN</a:t>
                      </a:r>
                      <a:endParaRPr lang="tr-TR" dirty="0">
                        <a:solidFill>
                          <a:srgbClr val="002060"/>
                        </a:solidFill>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dirty="0" smtClean="0">
                          <a:solidFill>
                            <a:srgbClr val="002060"/>
                          </a:solidFill>
                        </a:rPr>
                        <a:t>2 GÜN</a:t>
                      </a:r>
                      <a:endParaRPr lang="tr-TR" dirty="0">
                        <a:solidFill>
                          <a:srgbClr val="002060"/>
                        </a:solidFill>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10003"/>
                  </a:ext>
                </a:extLst>
              </a:tr>
              <a:tr h="365300">
                <a:tc>
                  <a:txBody>
                    <a:bodyPr/>
                    <a:lstStyle/>
                    <a:p>
                      <a:pPr algn="ctr"/>
                      <a:r>
                        <a:rPr lang="tr-TR" dirty="0" smtClean="0">
                          <a:solidFill>
                            <a:srgbClr val="002060"/>
                          </a:solidFill>
                        </a:rPr>
                        <a:t>Oturum</a:t>
                      </a:r>
                      <a:endParaRPr lang="tr-TR" dirty="0">
                        <a:solidFill>
                          <a:srgbClr val="002060"/>
                        </a:solidFill>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dirty="0" smtClean="0">
                          <a:solidFill>
                            <a:srgbClr val="002060"/>
                          </a:solidFill>
                        </a:rPr>
                        <a:t>6</a:t>
                      </a:r>
                      <a:endParaRPr lang="tr-TR" dirty="0">
                        <a:solidFill>
                          <a:srgbClr val="002060"/>
                        </a:solidFill>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dirty="0" smtClean="0">
                          <a:solidFill>
                            <a:srgbClr val="002060"/>
                          </a:solidFill>
                        </a:rPr>
                        <a:t>3</a:t>
                      </a:r>
                      <a:endParaRPr lang="tr-TR" dirty="0">
                        <a:solidFill>
                          <a:srgbClr val="002060"/>
                        </a:solidFill>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10004"/>
                  </a:ext>
                </a:extLst>
              </a:tr>
              <a:tr h="1380728">
                <a:tc>
                  <a:txBody>
                    <a:bodyPr/>
                    <a:lstStyle/>
                    <a:p>
                      <a:pPr algn="ctr"/>
                      <a:r>
                        <a:rPr lang="tr-TR" dirty="0" smtClean="0">
                          <a:solidFill>
                            <a:srgbClr val="002060"/>
                          </a:solidFill>
                        </a:rPr>
                        <a:t>Puan Türü</a:t>
                      </a:r>
                      <a:endParaRPr lang="tr-TR" dirty="0">
                        <a:solidFill>
                          <a:srgbClr val="002060"/>
                        </a:solidFill>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dirty="0" smtClean="0">
                          <a:solidFill>
                            <a:srgbClr val="002060"/>
                          </a:solidFill>
                        </a:rPr>
                        <a:t>YGS-123456</a:t>
                      </a:r>
                    </a:p>
                    <a:p>
                      <a:pPr algn="ctr"/>
                      <a:r>
                        <a:rPr lang="tr-TR" dirty="0" smtClean="0">
                          <a:solidFill>
                            <a:srgbClr val="002060"/>
                          </a:solidFill>
                        </a:rPr>
                        <a:t>MF1-MF2-MF3-MF4</a:t>
                      </a:r>
                    </a:p>
                    <a:p>
                      <a:pPr algn="ctr"/>
                      <a:r>
                        <a:rPr lang="tr-TR" dirty="0" smtClean="0">
                          <a:solidFill>
                            <a:srgbClr val="002060"/>
                          </a:solidFill>
                        </a:rPr>
                        <a:t>TM1-TM2-TM3-</a:t>
                      </a:r>
                    </a:p>
                    <a:p>
                      <a:pPr algn="ctr"/>
                      <a:r>
                        <a:rPr lang="tr-TR" dirty="0" smtClean="0">
                          <a:solidFill>
                            <a:srgbClr val="002060"/>
                          </a:solidFill>
                        </a:rPr>
                        <a:t>TS1-TS2</a:t>
                      </a:r>
                    </a:p>
                    <a:p>
                      <a:pPr algn="ctr"/>
                      <a:r>
                        <a:rPr lang="tr-TR" dirty="0" smtClean="0">
                          <a:solidFill>
                            <a:srgbClr val="002060"/>
                          </a:solidFill>
                        </a:rPr>
                        <a:t>DİL1-DİL2-DİL3</a:t>
                      </a:r>
                      <a:endParaRPr lang="tr-TR" dirty="0">
                        <a:solidFill>
                          <a:srgbClr val="002060"/>
                        </a:solidFill>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dirty="0" smtClean="0">
                          <a:solidFill>
                            <a:srgbClr val="002060"/>
                          </a:solidFill>
                        </a:rPr>
                        <a:t>TYT</a:t>
                      </a:r>
                    </a:p>
                    <a:p>
                      <a:pPr algn="ctr"/>
                      <a:r>
                        <a:rPr lang="tr-TR" dirty="0" smtClean="0">
                          <a:solidFill>
                            <a:srgbClr val="002060"/>
                          </a:solidFill>
                        </a:rPr>
                        <a:t>SAYISAL</a:t>
                      </a:r>
                    </a:p>
                    <a:p>
                      <a:pPr algn="ctr"/>
                      <a:r>
                        <a:rPr lang="tr-TR" dirty="0" smtClean="0">
                          <a:solidFill>
                            <a:srgbClr val="002060"/>
                          </a:solidFill>
                        </a:rPr>
                        <a:t>EŞİT</a:t>
                      </a:r>
                      <a:r>
                        <a:rPr lang="tr-TR" baseline="0" dirty="0" smtClean="0">
                          <a:solidFill>
                            <a:srgbClr val="002060"/>
                          </a:solidFill>
                        </a:rPr>
                        <a:t> AĞIRLIK</a:t>
                      </a:r>
                    </a:p>
                    <a:p>
                      <a:pPr algn="ctr"/>
                      <a:r>
                        <a:rPr lang="tr-TR" baseline="0" dirty="0" smtClean="0">
                          <a:solidFill>
                            <a:srgbClr val="002060"/>
                          </a:solidFill>
                        </a:rPr>
                        <a:t>SÖZEL</a:t>
                      </a:r>
                    </a:p>
                    <a:p>
                      <a:pPr algn="ctr"/>
                      <a:r>
                        <a:rPr lang="tr-TR" dirty="0" smtClean="0">
                          <a:solidFill>
                            <a:srgbClr val="002060"/>
                          </a:solidFill>
                        </a:rPr>
                        <a:t>DİL</a:t>
                      </a:r>
                      <a:endParaRPr lang="tr-TR" dirty="0">
                        <a:solidFill>
                          <a:srgbClr val="002060"/>
                        </a:solidFill>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10005"/>
                  </a:ext>
                </a:extLst>
              </a:tr>
              <a:tr h="821926">
                <a:tc>
                  <a:txBody>
                    <a:bodyPr/>
                    <a:lstStyle/>
                    <a:p>
                      <a:pPr algn="ctr"/>
                      <a:r>
                        <a:rPr lang="tr-TR" sz="2400" dirty="0" smtClean="0">
                          <a:solidFill>
                            <a:srgbClr val="FF0000"/>
                          </a:solidFill>
                        </a:rPr>
                        <a:t>Baraj Puanları </a:t>
                      </a:r>
                    </a:p>
                    <a:p>
                      <a:pPr algn="ctr"/>
                      <a:r>
                        <a:rPr lang="tr-TR" sz="2400" dirty="0" smtClean="0">
                          <a:solidFill>
                            <a:srgbClr val="FF0000"/>
                          </a:solidFill>
                        </a:rPr>
                        <a:t>(</a:t>
                      </a:r>
                      <a:r>
                        <a:rPr lang="tr-TR" sz="2400" dirty="0" err="1" smtClean="0">
                          <a:solidFill>
                            <a:srgbClr val="FF0000"/>
                          </a:solidFill>
                        </a:rPr>
                        <a:t>Önlisans</a:t>
                      </a:r>
                      <a:r>
                        <a:rPr lang="tr-TR" sz="2400" dirty="0" smtClean="0">
                          <a:solidFill>
                            <a:srgbClr val="FF0000"/>
                          </a:solidFill>
                        </a:rPr>
                        <a:t>-Lisans)</a:t>
                      </a:r>
                      <a:endParaRPr lang="tr-TR" sz="2400" dirty="0">
                        <a:solidFill>
                          <a:srgbClr val="FF0000"/>
                        </a:solidFill>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4000" dirty="0" smtClean="0">
                          <a:solidFill>
                            <a:srgbClr val="002060"/>
                          </a:solidFill>
                        </a:rPr>
                        <a:t>150/180</a:t>
                      </a:r>
                      <a:endParaRPr lang="tr-TR" sz="4000" dirty="0">
                        <a:solidFill>
                          <a:srgbClr val="002060"/>
                        </a:solidFill>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4000" b="1" dirty="0" smtClean="0">
                          <a:solidFill>
                            <a:srgbClr val="FF0000"/>
                          </a:solidFill>
                        </a:rPr>
                        <a:t>BARAJ</a:t>
                      </a:r>
                      <a:r>
                        <a:rPr lang="tr-TR" sz="4000" b="1" baseline="0" dirty="0" smtClean="0">
                          <a:solidFill>
                            <a:srgbClr val="FF0000"/>
                          </a:solidFill>
                        </a:rPr>
                        <a:t> YOK</a:t>
                      </a:r>
                      <a:endParaRPr lang="tr-TR" sz="4000" b="1" dirty="0">
                        <a:solidFill>
                          <a:srgbClr val="FF0000"/>
                        </a:solidFill>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10006"/>
                  </a:ext>
                </a:extLst>
              </a:tr>
            </a:tbl>
          </a:graphicData>
        </a:graphic>
      </p:graphicFrame>
      <p:sp>
        <p:nvSpPr>
          <p:cNvPr id="3" name="Dikdörtgen 2"/>
          <p:cNvSpPr/>
          <p:nvPr/>
        </p:nvSpPr>
        <p:spPr>
          <a:xfrm>
            <a:off x="1" y="5503528"/>
            <a:ext cx="5725391" cy="92888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rgbClr val="3333FF"/>
                </a:solidFill>
              </a:rPr>
              <a:t> YGS -   160</a:t>
            </a:r>
          </a:p>
          <a:p>
            <a:pPr algn="ctr"/>
            <a:r>
              <a:rPr lang="tr-TR" dirty="0" smtClean="0">
                <a:solidFill>
                  <a:srgbClr val="3333FF"/>
                </a:solidFill>
              </a:rPr>
              <a:t>LYS – 340</a:t>
            </a:r>
          </a:p>
          <a:p>
            <a:pPr algn="ctr"/>
            <a:r>
              <a:rPr lang="tr-TR" dirty="0" smtClean="0">
                <a:solidFill>
                  <a:srgbClr val="3333FF"/>
                </a:solidFill>
              </a:rPr>
              <a:t>                            DİL - 80</a:t>
            </a:r>
            <a:r>
              <a:rPr lang="tr-TR" dirty="0">
                <a:solidFill>
                  <a:srgbClr val="FF0000"/>
                </a:solidFill>
              </a:rPr>
              <a:t> </a:t>
            </a:r>
            <a:r>
              <a:rPr lang="tr-TR" dirty="0" smtClean="0">
                <a:solidFill>
                  <a:srgbClr val="FF0000"/>
                </a:solidFill>
              </a:rPr>
              <a:t> TOPLAM 580 SORU</a:t>
            </a:r>
            <a:r>
              <a:rPr lang="tr-TR" dirty="0" smtClean="0"/>
              <a:t>  =</a:t>
            </a:r>
            <a:endParaRPr lang="tr-TR" sz="2000" dirty="0">
              <a:solidFill>
                <a:srgbClr val="FF0000"/>
              </a:solidFill>
            </a:endParaRPr>
          </a:p>
        </p:txBody>
      </p:sp>
      <p:sp>
        <p:nvSpPr>
          <p:cNvPr id="5" name="Dikdörtgen 4"/>
          <p:cNvSpPr/>
          <p:nvPr/>
        </p:nvSpPr>
        <p:spPr>
          <a:xfrm>
            <a:off x="5725392" y="5373216"/>
            <a:ext cx="3418608" cy="1059192"/>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smtClean="0">
              <a:solidFill>
                <a:srgbClr val="3333FF"/>
              </a:solidFill>
            </a:endParaRPr>
          </a:p>
          <a:p>
            <a:pPr algn="ctr"/>
            <a:endParaRPr lang="tr-TR" dirty="0">
              <a:solidFill>
                <a:srgbClr val="3333FF"/>
              </a:solidFill>
            </a:endParaRPr>
          </a:p>
          <a:p>
            <a:pPr algn="ctr"/>
            <a:endParaRPr lang="tr-TR" dirty="0" smtClean="0">
              <a:solidFill>
                <a:srgbClr val="3333FF"/>
              </a:solidFill>
            </a:endParaRPr>
          </a:p>
          <a:p>
            <a:pPr algn="ctr"/>
            <a:r>
              <a:rPr lang="tr-TR" dirty="0" smtClean="0">
                <a:solidFill>
                  <a:srgbClr val="3333FF"/>
                </a:solidFill>
              </a:rPr>
              <a:t>TYT – 120</a:t>
            </a:r>
          </a:p>
          <a:p>
            <a:pPr algn="ctr"/>
            <a:r>
              <a:rPr lang="tr-TR" dirty="0" smtClean="0">
                <a:solidFill>
                  <a:srgbClr val="3333FF"/>
                </a:solidFill>
              </a:rPr>
              <a:t>AYT – 160</a:t>
            </a:r>
          </a:p>
          <a:p>
            <a:pPr algn="ctr"/>
            <a:r>
              <a:rPr lang="tr-TR" dirty="0" smtClean="0">
                <a:solidFill>
                  <a:srgbClr val="3333FF"/>
                </a:solidFill>
              </a:rPr>
              <a:t>DİL – 80 </a:t>
            </a:r>
            <a:r>
              <a:rPr lang="tr-TR" dirty="0" smtClean="0">
                <a:solidFill>
                  <a:srgbClr val="FF0000"/>
                </a:solidFill>
              </a:rPr>
              <a:t>TOPLAM </a:t>
            </a:r>
            <a:r>
              <a:rPr lang="tr-TR" dirty="0"/>
              <a:t>= </a:t>
            </a:r>
            <a:r>
              <a:rPr lang="tr-TR" sz="2400" dirty="0">
                <a:solidFill>
                  <a:srgbClr val="FF0000"/>
                </a:solidFill>
              </a:rPr>
              <a:t>360 SORU</a:t>
            </a:r>
            <a:endParaRPr lang="tr-TR" dirty="0">
              <a:solidFill>
                <a:srgbClr val="FF0000"/>
              </a:solidFill>
            </a:endParaRPr>
          </a:p>
          <a:p>
            <a:pPr algn="ctr"/>
            <a:endParaRPr lang="tr-TR" dirty="0" smtClean="0">
              <a:solidFill>
                <a:srgbClr val="3333FF"/>
              </a:solidFill>
            </a:endParaRPr>
          </a:p>
          <a:p>
            <a:pPr algn="ctr"/>
            <a:r>
              <a:rPr lang="tr-TR" dirty="0" smtClean="0">
                <a:solidFill>
                  <a:srgbClr val="FF0000"/>
                </a:solidFill>
              </a:rPr>
              <a:t>TOPLAM </a:t>
            </a:r>
            <a:r>
              <a:rPr lang="tr-TR" dirty="0" smtClean="0"/>
              <a:t>= </a:t>
            </a:r>
            <a:r>
              <a:rPr lang="tr-TR" sz="2400" dirty="0" smtClean="0">
                <a:solidFill>
                  <a:srgbClr val="FF0000"/>
                </a:solidFill>
              </a:rPr>
              <a:t>360 SORU</a:t>
            </a:r>
            <a:endParaRPr lang="tr-TR" dirty="0">
              <a:solidFill>
                <a:srgbClr val="FF0000"/>
              </a:solidFill>
            </a:endParaRPr>
          </a:p>
        </p:txBody>
      </p:sp>
      <p:sp>
        <p:nvSpPr>
          <p:cNvPr id="6" name="Dikdörtgen 5"/>
          <p:cNvSpPr/>
          <p:nvPr/>
        </p:nvSpPr>
        <p:spPr>
          <a:xfrm>
            <a:off x="0" y="6432408"/>
            <a:ext cx="9143999" cy="42559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rgbClr val="3333FF"/>
                </a:solidFill>
              </a:rPr>
              <a:t> </a:t>
            </a:r>
            <a:r>
              <a:rPr lang="tr-TR" b="1" dirty="0" smtClean="0">
                <a:solidFill>
                  <a:srgbClr val="3333FF"/>
                </a:solidFill>
              </a:rPr>
              <a:t>YENİ SİSTEMDEKİ 580-360=</a:t>
            </a:r>
            <a:r>
              <a:rPr lang="tr-TR" sz="2800" b="1" dirty="0" smtClean="0">
                <a:solidFill>
                  <a:srgbClr val="3333FF"/>
                </a:solidFill>
              </a:rPr>
              <a:t>220</a:t>
            </a:r>
            <a:r>
              <a:rPr lang="tr-TR" b="1" dirty="0" smtClean="0">
                <a:solidFill>
                  <a:srgbClr val="3333FF"/>
                </a:solidFill>
              </a:rPr>
              <a:t> SORU</a:t>
            </a:r>
            <a:r>
              <a:rPr lang="tr-TR" dirty="0" smtClean="0">
                <a:solidFill>
                  <a:srgbClr val="3333FF"/>
                </a:solidFill>
              </a:rPr>
              <a:t> </a:t>
            </a:r>
            <a:r>
              <a:rPr lang="tr-TR" b="1" u="sng" dirty="0" smtClean="0">
                <a:solidFill>
                  <a:srgbClr val="3333FF"/>
                </a:solidFill>
              </a:rPr>
              <a:t>DAHA AZ !!!</a:t>
            </a:r>
            <a:endParaRPr lang="tr-TR" b="1" u="sng" dirty="0">
              <a:solidFill>
                <a:srgbClr val="3333FF"/>
              </a:solidFill>
            </a:endParaRPr>
          </a:p>
        </p:txBody>
      </p:sp>
      <p:sp>
        <p:nvSpPr>
          <p:cNvPr id="8" name="Sağ Ok 7"/>
          <p:cNvSpPr/>
          <p:nvPr/>
        </p:nvSpPr>
        <p:spPr>
          <a:xfrm>
            <a:off x="5565941" y="3674171"/>
            <a:ext cx="864096" cy="1868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Sağ Ok 8"/>
          <p:cNvSpPr/>
          <p:nvPr/>
        </p:nvSpPr>
        <p:spPr>
          <a:xfrm>
            <a:off x="5709957" y="3979779"/>
            <a:ext cx="792088" cy="1897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Sağ Ok 9"/>
          <p:cNvSpPr/>
          <p:nvPr/>
        </p:nvSpPr>
        <p:spPr>
          <a:xfrm>
            <a:off x="5565941" y="4267309"/>
            <a:ext cx="1296144" cy="1955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Sağ Ok 11"/>
          <p:cNvSpPr/>
          <p:nvPr/>
        </p:nvSpPr>
        <p:spPr>
          <a:xfrm>
            <a:off x="5385921" y="3184100"/>
            <a:ext cx="144016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Sağ Ok 12"/>
          <p:cNvSpPr/>
          <p:nvPr/>
        </p:nvSpPr>
        <p:spPr>
          <a:xfrm>
            <a:off x="5565941" y="3482439"/>
            <a:ext cx="108012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9421729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764704"/>
          </a:xfrm>
          <a:solidFill>
            <a:srgbClr val="FFFF00"/>
          </a:solidFill>
        </p:spPr>
        <p:txBody>
          <a:bodyPr>
            <a:noAutofit/>
          </a:bodyPr>
          <a:lstStyle/>
          <a:p>
            <a:pPr lvl="0"/>
            <a:r>
              <a:rPr lang="tr-TR" sz="1600" b="1" dirty="0" smtClean="0">
                <a:solidFill>
                  <a:srgbClr val="000000"/>
                </a:solidFill>
                <a:latin typeface="Barlow"/>
                <a:cs typeface="Arial" pitchFamily="34" charset="0"/>
              </a:rPr>
              <a:t/>
            </a:r>
            <a:br>
              <a:rPr lang="tr-TR" sz="1600" b="1" dirty="0" smtClean="0">
                <a:solidFill>
                  <a:srgbClr val="000000"/>
                </a:solidFill>
                <a:latin typeface="Barlow"/>
                <a:cs typeface="Arial" pitchFamily="34" charset="0"/>
              </a:rPr>
            </a:br>
            <a:r>
              <a:rPr lang="tr-TR" sz="1600" b="1" dirty="0" smtClean="0">
                <a:solidFill>
                  <a:srgbClr val="000000"/>
                </a:solidFill>
                <a:latin typeface="Barlow"/>
                <a:cs typeface="Arial" pitchFamily="34" charset="0"/>
              </a:rPr>
              <a:t>2023 </a:t>
            </a:r>
            <a:r>
              <a:rPr lang="tr-TR" sz="1600" b="1" dirty="0">
                <a:solidFill>
                  <a:srgbClr val="000000"/>
                </a:solidFill>
                <a:latin typeface="Barlow"/>
                <a:cs typeface="Arial" pitchFamily="34" charset="0"/>
              </a:rPr>
              <a:t>TYT DİN KÜLTÜRÜ VE AHLAK BİLGİSİ KONULARA GÖRE SORU </a:t>
            </a:r>
            <a:r>
              <a:rPr lang="tr-TR" sz="1600" b="1" dirty="0" smtClean="0">
                <a:solidFill>
                  <a:srgbClr val="000000"/>
                </a:solidFill>
                <a:latin typeface="Barlow"/>
                <a:cs typeface="Arial" pitchFamily="34" charset="0"/>
              </a:rPr>
              <a:t>DAĞILIMI</a:t>
            </a:r>
            <a:r>
              <a:rPr lang="tr-TR" sz="3200" b="1" dirty="0">
                <a:solidFill>
                  <a:srgbClr val="000000"/>
                </a:solidFill>
                <a:latin typeface="Barlow"/>
                <a:cs typeface="Arial" pitchFamily="34" charset="0"/>
              </a:rPr>
              <a:t/>
            </a:r>
            <a:br>
              <a:rPr lang="tr-TR" sz="3200" b="1" dirty="0">
                <a:solidFill>
                  <a:srgbClr val="000000"/>
                </a:solidFill>
                <a:latin typeface="Barlow"/>
                <a:cs typeface="Arial" pitchFamily="34" charset="0"/>
              </a:rPr>
            </a:br>
            <a:endParaRPr lang="tr-TR" sz="32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43200526"/>
              </p:ext>
            </p:extLst>
          </p:nvPr>
        </p:nvGraphicFramePr>
        <p:xfrm>
          <a:off x="8626" y="764706"/>
          <a:ext cx="9135374" cy="6093294"/>
        </p:xfrm>
        <a:graphic>
          <a:graphicData uri="http://schemas.openxmlformats.org/drawingml/2006/table">
            <a:tbl>
              <a:tblPr/>
              <a:tblGrid>
                <a:gridCol w="2371306"/>
                <a:gridCol w="869274"/>
                <a:gridCol w="763874"/>
                <a:gridCol w="802298"/>
                <a:gridCol w="831055"/>
                <a:gridCol w="763874"/>
                <a:gridCol w="555706"/>
                <a:gridCol w="592711"/>
                <a:gridCol w="546464"/>
                <a:gridCol w="555706"/>
                <a:gridCol w="483106"/>
              </a:tblGrid>
              <a:tr h="712862">
                <a:tc gridSpan="6">
                  <a:txBody>
                    <a:bodyPr/>
                    <a:lstStyle/>
                    <a:p>
                      <a:pPr algn="ctr" fontAlgn="ctr"/>
                      <a:r>
                        <a:rPr lang="tr-TR" sz="1200" b="1" dirty="0">
                          <a:solidFill>
                            <a:schemeClr val="tx1"/>
                          </a:solidFill>
                          <a:effectLst/>
                        </a:rPr>
                        <a:t>TYT-YGS DİN KÜLTÜRÜ KONU-SORU DAĞILIMI</a:t>
                      </a:r>
                      <a:r>
                        <a:rPr lang="tr-TR" sz="1000" b="1" dirty="0">
                          <a:solidFill>
                            <a:schemeClr val="tx1"/>
                          </a:solidFill>
                          <a:effectLst/>
                        </a:rPr>
                        <a:t> </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1200" b="1" dirty="0">
                          <a:solidFill>
                            <a:schemeClr val="tx1"/>
                          </a:solidFill>
                          <a:effectLst/>
                        </a:rPr>
                        <a:t>TYT </a:t>
                      </a:r>
                      <a:br>
                        <a:rPr lang="tr-TR" sz="1200" b="1" dirty="0">
                          <a:solidFill>
                            <a:schemeClr val="tx1"/>
                          </a:solidFill>
                          <a:effectLst/>
                        </a:rPr>
                      </a:br>
                      <a:endParaRPr lang="tr-TR" sz="1200" b="1" dirty="0">
                        <a:solidFill>
                          <a:schemeClr val="tx1"/>
                        </a:solidFill>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35188">
                <a:tc>
                  <a:txBody>
                    <a:bodyPr/>
                    <a:lstStyle/>
                    <a:p>
                      <a:pPr algn="ctr" fontAlgn="ctr"/>
                      <a:r>
                        <a:rPr lang="tr-TR" sz="1200" b="1" dirty="0">
                          <a:solidFill>
                            <a:srgbClr val="FFFFFF"/>
                          </a:solidFill>
                          <a:effectLst/>
                        </a:rPr>
                        <a:t>KONULAR</a:t>
                      </a: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rgbClr val="FFFFFF"/>
                          </a:solidFill>
                          <a:effectLst/>
                        </a:rPr>
                        <a:t>2013</a:t>
                      </a: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rgbClr val="FFFFFF"/>
                          </a:solidFill>
                          <a:effectLst/>
                        </a:rPr>
                        <a:t>2014</a:t>
                      </a: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rgbClr val="FFFFFF"/>
                          </a:solidFill>
                          <a:effectLst/>
                        </a:rPr>
                        <a:t>2015</a:t>
                      </a: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rgbClr val="FFFFFF"/>
                          </a:solidFill>
                          <a:effectLst/>
                        </a:rPr>
                        <a:t>2016</a:t>
                      </a: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rgbClr val="FFFFFF"/>
                          </a:solidFill>
                          <a:effectLst/>
                        </a:rPr>
                        <a:t>2017</a:t>
                      </a: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2018</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2019</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2020</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2022</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r h="435188">
                <a:tc>
                  <a:txBody>
                    <a:bodyPr/>
                    <a:lstStyle/>
                    <a:p>
                      <a:pPr algn="ctr" fontAlgn="ctr"/>
                      <a:r>
                        <a:rPr lang="tr-TR" sz="1200" b="1" dirty="0">
                          <a:effectLst/>
                        </a:rPr>
                        <a:t>Kuranı Kerim Ve Akıl</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 </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a:effectLst/>
                        </a:rPr>
                        <a:t>2</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a:effectLst/>
                        </a:rPr>
                        <a:t> </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400" b="1" dirty="0">
                          <a:solidFill>
                            <a:srgbClr val="3333FF"/>
                          </a:solidFill>
                          <a:effectLst/>
                        </a:rPr>
                        <a:t>2</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400" b="1" dirty="0">
                          <a:solidFill>
                            <a:srgbClr val="3333FF"/>
                          </a:solidFill>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400" b="1" dirty="0">
                          <a:solidFill>
                            <a:srgbClr val="3333FF"/>
                          </a:solidFill>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r>
              <a:tr h="767053">
                <a:tc>
                  <a:txBody>
                    <a:bodyPr/>
                    <a:lstStyle/>
                    <a:p>
                      <a:pPr algn="ctr" fontAlgn="ctr"/>
                      <a:r>
                        <a:rPr lang="tr-TR" sz="1200" b="1" dirty="0">
                          <a:effectLst/>
                        </a:rPr>
                        <a:t>Hz. Muhammed’in Hayatı, Örnekliği ve Onu Anlama</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a:effectLst/>
                        </a:rPr>
                        <a:t>2</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r>
              <a:tr h="395625">
                <a:tc>
                  <a:txBody>
                    <a:bodyPr/>
                    <a:lstStyle/>
                    <a:p>
                      <a:pPr algn="ctr" fontAlgn="ctr"/>
                      <a:r>
                        <a:rPr lang="tr-TR" sz="1200" b="1" dirty="0">
                          <a:effectLst/>
                        </a:rPr>
                        <a:t>Ahlak Ve Değerler</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 </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 </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 </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400" b="1" dirty="0">
                          <a:solidFill>
                            <a:srgbClr val="3333FF"/>
                          </a:solidFill>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400" b="1" dirty="0">
                          <a:solidFill>
                            <a:srgbClr val="3333FF"/>
                          </a:solidFill>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400" b="1" dirty="0">
                          <a:solidFill>
                            <a:srgbClr val="3333FF"/>
                          </a:solidFill>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r>
              <a:tr h="514918">
                <a:tc>
                  <a:txBody>
                    <a:bodyPr/>
                    <a:lstStyle/>
                    <a:p>
                      <a:pPr algn="ctr" fontAlgn="ctr"/>
                      <a:r>
                        <a:rPr lang="tr-TR" sz="1200" b="1" dirty="0">
                          <a:effectLst/>
                        </a:rPr>
                        <a:t>İlahi Kutsal Dinlerin Ortak Mesajları</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 </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 </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 </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r>
              <a:tr h="482793">
                <a:tc>
                  <a:txBody>
                    <a:bodyPr/>
                    <a:lstStyle/>
                    <a:p>
                      <a:pPr algn="ctr" fontAlgn="ctr"/>
                      <a:r>
                        <a:rPr lang="tr-TR" sz="1200" b="1" dirty="0">
                          <a:effectLst/>
                        </a:rPr>
                        <a:t>Musahiplik (Yol Kardeşliği)</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a:effectLst/>
                        </a:rPr>
                        <a:t> </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 </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2</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 </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r>
              <a:tr h="524141">
                <a:tc>
                  <a:txBody>
                    <a:bodyPr/>
                    <a:lstStyle/>
                    <a:p>
                      <a:pPr algn="ctr" fontAlgn="ctr"/>
                      <a:r>
                        <a:rPr lang="tr-TR" sz="1200" b="1" dirty="0">
                          <a:effectLst/>
                        </a:rPr>
                        <a:t>Din, Kültür Ve Medeniyet</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 </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 </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 </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400" b="1" dirty="0">
                          <a:solidFill>
                            <a:srgbClr val="3333FF"/>
                          </a:solidFill>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400" b="1" dirty="0">
                          <a:solidFill>
                            <a:srgbClr val="3333FF"/>
                          </a:solidFill>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r>
              <a:tr h="395625">
                <a:tc>
                  <a:txBody>
                    <a:bodyPr/>
                    <a:lstStyle/>
                    <a:p>
                      <a:pPr algn="ctr" fontAlgn="ctr"/>
                      <a:r>
                        <a:rPr lang="tr-TR" sz="1200" b="1" dirty="0">
                          <a:effectLst/>
                        </a:rPr>
                        <a:t>İbadet</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a:effectLst/>
                        </a:rPr>
                        <a:t> </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 </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 </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a:effectLst/>
                        </a:rPr>
                        <a:t>2</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400" b="1" dirty="0">
                          <a:solidFill>
                            <a:srgbClr val="3333FF"/>
                          </a:solidFill>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400" b="1" dirty="0">
                          <a:solidFill>
                            <a:srgbClr val="3333FF"/>
                          </a:solidFill>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r>
              <a:tr h="395625">
                <a:tc>
                  <a:txBody>
                    <a:bodyPr/>
                    <a:lstStyle/>
                    <a:p>
                      <a:pPr algn="ctr" fontAlgn="ctr"/>
                      <a:r>
                        <a:rPr lang="tr-TR" sz="1200" b="1" dirty="0">
                          <a:effectLst/>
                        </a:rPr>
                        <a:t>Ayetlere İnanç</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 </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2</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 </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solidFill>
                            <a:srgbClr val="3333FF"/>
                          </a:solidFill>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400" b="1" dirty="0">
                          <a:solidFill>
                            <a:srgbClr val="3333FF"/>
                          </a:solidFill>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400" b="1" dirty="0">
                          <a:solidFill>
                            <a:srgbClr val="3333FF"/>
                          </a:solidFill>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r>
              <a:tr h="638651">
                <a:tc>
                  <a:txBody>
                    <a:bodyPr/>
                    <a:lstStyle/>
                    <a:p>
                      <a:pPr algn="ctr" fontAlgn="ctr"/>
                      <a:r>
                        <a:rPr lang="tr-TR" sz="1200" b="1" dirty="0">
                          <a:effectLst/>
                        </a:rPr>
                        <a:t>İslam Düşüncesinde Mezhepler</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 </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dirty="0">
                          <a:effectLst/>
                        </a:rPr>
                        <a:t> </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a:effectLst/>
                        </a:rPr>
                        <a:t> </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r>
                        <a:rPr lang="tr-TR" sz="1200" b="1">
                          <a:effectLst/>
                        </a:rPr>
                        <a:t>1</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c>
                  <a:txBody>
                    <a:bodyPr/>
                    <a:lstStyle/>
                    <a:p>
                      <a:pPr algn="ctr" fontAlgn="ct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40000"/>
                        <a:lumOff val="60000"/>
                      </a:schemeClr>
                    </a:solidFill>
                  </a:tcPr>
                </a:tc>
              </a:tr>
              <a:tr h="395625">
                <a:tc>
                  <a:txBody>
                    <a:bodyPr/>
                    <a:lstStyle/>
                    <a:p>
                      <a:pPr algn="ctr" fontAlgn="ctr"/>
                      <a:r>
                        <a:rPr lang="tr-TR" sz="1200" b="1" dirty="0">
                          <a:solidFill>
                            <a:srgbClr val="FFFFFF"/>
                          </a:solidFill>
                          <a:effectLst/>
                        </a:rPr>
                        <a:t>Toplam</a:t>
                      </a: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rgbClr val="FFFFFF"/>
                          </a:solidFill>
                          <a:effectLst/>
                        </a:rPr>
                        <a:t>5</a:t>
                      </a: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rgbClr val="FFFFFF"/>
                          </a:solidFill>
                          <a:effectLst/>
                        </a:rPr>
                        <a:t>–</a:t>
                      </a: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rgbClr val="FFFFFF"/>
                          </a:solidFill>
                          <a:effectLst/>
                        </a:rPr>
                        <a:t>5</a:t>
                      </a: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rgbClr val="FFFFFF"/>
                          </a:solidFill>
                          <a:effectLst/>
                        </a:rPr>
                        <a:t>5</a:t>
                      </a: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rgbClr val="FFFFFF"/>
                          </a:solidFill>
                          <a:effectLst/>
                        </a:rPr>
                        <a:t>5</a:t>
                      </a:r>
                      <a:endParaRPr lang="tr-TR" sz="1200" b="1" dirty="0">
                        <a:effectLst/>
                      </a:endParaRP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5</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5</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5</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5</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5</a:t>
                      </a:r>
                    </a:p>
                  </a:txBody>
                  <a:tcPr marL="10419" marR="10419" marT="10419" marB="1041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bl>
          </a:graphicData>
        </a:graphic>
      </p:graphicFrame>
      <p:sp>
        <p:nvSpPr>
          <p:cNvPr id="5" name="Rectangle 1"/>
          <p:cNvSpPr>
            <a:spLocks noChangeArrowheads="1"/>
          </p:cNvSpPr>
          <p:nvPr/>
        </p:nvSpPr>
        <p:spPr bwMode="auto">
          <a:xfrm>
            <a:off x="2720975" y="167125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1278395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980728"/>
          </a:xfrm>
          <a:solidFill>
            <a:srgbClr val="FFFF00"/>
          </a:solidFill>
        </p:spPr>
        <p:txBody>
          <a:bodyPr>
            <a:normAutofit fontScale="90000"/>
          </a:bodyPr>
          <a:lstStyle/>
          <a:p>
            <a:r>
              <a:rPr lang="tr-TR" sz="2000" dirty="0" smtClean="0"/>
              <a:t/>
            </a:r>
            <a:br>
              <a:rPr lang="tr-TR" sz="2000" dirty="0" smtClean="0"/>
            </a:br>
            <a:r>
              <a:rPr lang="tr-TR" sz="2000" b="1" dirty="0" smtClean="0"/>
              <a:t>2023 </a:t>
            </a:r>
            <a:r>
              <a:rPr lang="tr-TR" sz="2000" b="1" dirty="0"/>
              <a:t>GÜNCEL SON DEĞİŞİKLİKLERE </a:t>
            </a:r>
            <a:r>
              <a:rPr lang="tr-TR" sz="2000" b="1" dirty="0" smtClean="0"/>
              <a:t>GÖRE TYT </a:t>
            </a:r>
            <a:r>
              <a:rPr lang="tr-TR" sz="2000" b="1" dirty="0"/>
              <a:t>FİZİK </a:t>
            </a:r>
            <a:r>
              <a:rPr lang="tr-TR" sz="2000" b="1" dirty="0" smtClean="0"/>
              <a:t>KONULARI</a:t>
            </a:r>
            <a:r>
              <a:rPr lang="tr-TR" sz="2000" b="1" dirty="0"/>
              <a:t/>
            </a:r>
            <a:br>
              <a:rPr lang="tr-TR" sz="2000" b="1" dirty="0"/>
            </a:br>
            <a:endParaRPr lang="tr-TR" b="1" dirty="0"/>
          </a:p>
        </p:txBody>
      </p:sp>
      <p:sp>
        <p:nvSpPr>
          <p:cNvPr id="3" name="İçerik Yer Tutucusu 2"/>
          <p:cNvSpPr>
            <a:spLocks noGrp="1"/>
          </p:cNvSpPr>
          <p:nvPr>
            <p:ph idx="1"/>
          </p:nvPr>
        </p:nvSpPr>
        <p:spPr>
          <a:xfrm>
            <a:off x="0" y="620688"/>
            <a:ext cx="9144000" cy="6237312"/>
          </a:xfrm>
          <a:solidFill>
            <a:schemeClr val="accent5">
              <a:lumMod val="20000"/>
              <a:lumOff val="80000"/>
            </a:schemeClr>
          </a:solidFill>
        </p:spPr>
        <p:txBody>
          <a:bodyPr numCol="2">
            <a:normAutofit fontScale="70000" lnSpcReduction="20000"/>
          </a:bodyPr>
          <a:lstStyle/>
          <a:p>
            <a:pPr marL="0" indent="0">
              <a:buNone/>
            </a:pPr>
            <a:r>
              <a:rPr lang="tr-TR" b="1" dirty="0">
                <a:solidFill>
                  <a:srgbClr val="FF0000"/>
                </a:solidFill>
              </a:rPr>
              <a:t>9. SINIF</a:t>
            </a:r>
            <a:r>
              <a:rPr lang="tr-TR" b="1" dirty="0"/>
              <a:t/>
            </a:r>
            <a:br>
              <a:rPr lang="tr-TR" b="1" dirty="0"/>
            </a:br>
            <a:endParaRPr lang="tr-TR" dirty="0"/>
          </a:p>
          <a:p>
            <a:pPr marL="0" indent="0">
              <a:buNone/>
            </a:pPr>
            <a:r>
              <a:rPr lang="tr-TR" sz="2900" b="1" dirty="0"/>
              <a:t>FİZİK BİLİMİNE GİRİŞ</a:t>
            </a:r>
          </a:p>
          <a:p>
            <a:pPr marL="0" indent="0">
              <a:buNone/>
            </a:pPr>
            <a:r>
              <a:rPr lang="tr-TR" sz="2900" b="1" dirty="0"/>
              <a:t>MADDE VE ÖZELLİKLERİ</a:t>
            </a:r>
          </a:p>
          <a:p>
            <a:pPr marL="0" indent="0">
              <a:buNone/>
            </a:pPr>
            <a:r>
              <a:rPr lang="tr-TR" sz="2900" b="1" dirty="0"/>
              <a:t>HAREKET VE KUVVET</a:t>
            </a:r>
          </a:p>
          <a:p>
            <a:pPr marL="0" indent="0">
              <a:buNone/>
            </a:pPr>
            <a:r>
              <a:rPr lang="tr-TR" sz="2900" b="1" dirty="0"/>
              <a:t>ENERJİ</a:t>
            </a:r>
          </a:p>
          <a:p>
            <a:pPr marL="0" indent="0">
              <a:buNone/>
            </a:pPr>
            <a:r>
              <a:rPr lang="tr-TR" sz="2900" b="1" dirty="0"/>
              <a:t>ISI VE SICAKLIK</a:t>
            </a:r>
          </a:p>
          <a:p>
            <a:pPr marL="0" indent="0">
              <a:buNone/>
            </a:pPr>
            <a:r>
              <a:rPr lang="tr-TR" sz="2900" b="1" dirty="0" smtClean="0"/>
              <a:t>ELEKTROSTATİK</a:t>
            </a:r>
          </a:p>
          <a:p>
            <a:pPr marL="0" indent="0">
              <a:buNone/>
            </a:pPr>
            <a:endParaRPr lang="tr-TR" b="1" dirty="0" smtClean="0">
              <a:solidFill>
                <a:srgbClr val="FF0000"/>
              </a:solidFill>
            </a:endParaRPr>
          </a:p>
          <a:p>
            <a:pPr marL="0" indent="0">
              <a:buNone/>
            </a:pPr>
            <a:r>
              <a:rPr lang="tr-TR" b="1" dirty="0" smtClean="0">
                <a:solidFill>
                  <a:srgbClr val="FF0000"/>
                </a:solidFill>
              </a:rPr>
              <a:t>10</a:t>
            </a:r>
            <a:r>
              <a:rPr lang="tr-TR" b="1" dirty="0">
                <a:solidFill>
                  <a:srgbClr val="FF0000"/>
                </a:solidFill>
              </a:rPr>
              <a:t>. SINIF</a:t>
            </a:r>
          </a:p>
          <a:p>
            <a:pPr marL="0" indent="0">
              <a:buNone/>
            </a:pPr>
            <a:endParaRPr lang="tr-TR" sz="2900" b="1" dirty="0" smtClean="0"/>
          </a:p>
          <a:p>
            <a:pPr marL="0" indent="0">
              <a:buNone/>
            </a:pPr>
            <a:r>
              <a:rPr lang="tr-TR" sz="2900" b="1" dirty="0" smtClean="0"/>
              <a:t>ELEKTRİK </a:t>
            </a:r>
            <a:r>
              <a:rPr lang="tr-TR" sz="2900" b="1" dirty="0"/>
              <a:t>VE MANYETİZMA</a:t>
            </a:r>
          </a:p>
          <a:p>
            <a:pPr marL="0" indent="0">
              <a:buNone/>
            </a:pPr>
            <a:r>
              <a:rPr lang="tr-TR" sz="2900" b="1" dirty="0"/>
              <a:t>BASINÇ VE KALDIRMA KUVVETİ</a:t>
            </a:r>
          </a:p>
          <a:p>
            <a:pPr marL="0" indent="0">
              <a:buNone/>
            </a:pPr>
            <a:r>
              <a:rPr lang="tr-TR" sz="2900" b="1" dirty="0"/>
              <a:t>DALGALAR</a:t>
            </a:r>
          </a:p>
          <a:p>
            <a:pPr marL="0" indent="0">
              <a:buNone/>
            </a:pPr>
            <a:r>
              <a:rPr lang="tr-TR" sz="2900" b="1" dirty="0" smtClean="0"/>
              <a:t>OPTİK</a:t>
            </a:r>
          </a:p>
          <a:p>
            <a:pPr marL="0" indent="0">
              <a:buNone/>
            </a:pPr>
            <a:endParaRPr lang="tr-TR" dirty="0"/>
          </a:p>
          <a:p>
            <a:pPr marL="0" indent="0">
              <a:buNone/>
            </a:pPr>
            <a:endParaRPr lang="tr-TR" b="1" dirty="0" smtClean="0">
              <a:solidFill>
                <a:srgbClr val="FF0000"/>
              </a:solidFill>
            </a:endParaRPr>
          </a:p>
          <a:p>
            <a:pPr marL="0" indent="0">
              <a:buNone/>
            </a:pPr>
            <a:endParaRPr lang="tr-TR" b="1" dirty="0" smtClean="0">
              <a:solidFill>
                <a:srgbClr val="FF0000"/>
              </a:solidFill>
            </a:endParaRPr>
          </a:p>
          <a:p>
            <a:pPr marL="0" indent="0">
              <a:buNone/>
            </a:pPr>
            <a:endParaRPr lang="tr-TR" b="1" dirty="0" smtClean="0">
              <a:solidFill>
                <a:srgbClr val="FF0000"/>
              </a:solidFill>
            </a:endParaRPr>
          </a:p>
          <a:p>
            <a:pPr marL="0" indent="0">
              <a:buNone/>
            </a:pPr>
            <a:r>
              <a:rPr lang="tr-TR" b="1" dirty="0" smtClean="0">
                <a:solidFill>
                  <a:srgbClr val="FF0000"/>
                </a:solidFill>
              </a:rPr>
              <a:t>11</a:t>
            </a:r>
            <a:r>
              <a:rPr lang="tr-TR" b="1" dirty="0">
                <a:solidFill>
                  <a:srgbClr val="FF0000"/>
                </a:solidFill>
              </a:rPr>
              <a:t>. SINIF</a:t>
            </a:r>
          </a:p>
          <a:p>
            <a:endParaRPr lang="tr-TR" dirty="0"/>
          </a:p>
          <a:p>
            <a:pPr marL="0" indent="0">
              <a:buNone/>
            </a:pPr>
            <a:r>
              <a:rPr lang="tr-TR" sz="2900" b="1" dirty="0"/>
              <a:t>KUVVET VE HAREKET</a:t>
            </a:r>
          </a:p>
          <a:p>
            <a:pPr marL="0" indent="0">
              <a:buNone/>
            </a:pPr>
            <a:r>
              <a:rPr lang="tr-TR" sz="2900" b="1" dirty="0"/>
              <a:t>ELEKTRİK VE </a:t>
            </a:r>
            <a:r>
              <a:rPr lang="tr-TR" sz="2900" b="1" dirty="0" smtClean="0"/>
              <a:t>MANYETİZMA</a:t>
            </a:r>
          </a:p>
          <a:p>
            <a:pPr marL="0" indent="0">
              <a:buNone/>
            </a:pPr>
            <a:endParaRPr lang="tr-TR" dirty="0"/>
          </a:p>
          <a:p>
            <a:pPr marL="0" indent="0">
              <a:buNone/>
            </a:pPr>
            <a:endParaRPr lang="tr-TR" b="1" dirty="0" smtClean="0">
              <a:solidFill>
                <a:srgbClr val="FF0000"/>
              </a:solidFill>
            </a:endParaRPr>
          </a:p>
          <a:p>
            <a:pPr marL="0" indent="0">
              <a:buNone/>
            </a:pPr>
            <a:endParaRPr lang="tr-TR" b="1" dirty="0">
              <a:solidFill>
                <a:srgbClr val="FF0000"/>
              </a:solidFill>
            </a:endParaRPr>
          </a:p>
          <a:p>
            <a:pPr marL="0" indent="0">
              <a:buNone/>
            </a:pPr>
            <a:r>
              <a:rPr lang="tr-TR" b="1" dirty="0" smtClean="0">
                <a:solidFill>
                  <a:srgbClr val="FF0000"/>
                </a:solidFill>
              </a:rPr>
              <a:t>12</a:t>
            </a:r>
            <a:r>
              <a:rPr lang="tr-TR" b="1" dirty="0">
                <a:solidFill>
                  <a:srgbClr val="FF0000"/>
                </a:solidFill>
              </a:rPr>
              <a:t>. SINIF</a:t>
            </a:r>
          </a:p>
          <a:p>
            <a:pPr marL="0" indent="0">
              <a:buNone/>
            </a:pPr>
            <a:endParaRPr lang="tr-TR" dirty="0"/>
          </a:p>
          <a:p>
            <a:pPr marL="0" indent="0">
              <a:buNone/>
            </a:pPr>
            <a:r>
              <a:rPr lang="tr-TR" sz="2900" b="1" dirty="0"/>
              <a:t>ÇEMBERSEL HAREKET</a:t>
            </a:r>
          </a:p>
          <a:p>
            <a:pPr marL="0" indent="0">
              <a:buNone/>
            </a:pPr>
            <a:r>
              <a:rPr lang="tr-TR" sz="2900" b="1" dirty="0"/>
              <a:t>BASİT HARMONİK HAREKET</a:t>
            </a:r>
          </a:p>
          <a:p>
            <a:pPr marL="0" indent="0">
              <a:buNone/>
            </a:pPr>
            <a:r>
              <a:rPr lang="tr-TR" sz="2900" b="1" dirty="0"/>
              <a:t>DALGA MEKANİĞİ</a:t>
            </a:r>
          </a:p>
          <a:p>
            <a:pPr marL="0" indent="0">
              <a:buNone/>
            </a:pPr>
            <a:r>
              <a:rPr lang="tr-TR" sz="2900" b="1" dirty="0"/>
              <a:t>ATOM FİZİĞİNE GİRİŞ VE RADYOAKTİVİTE</a:t>
            </a:r>
          </a:p>
          <a:p>
            <a:pPr marL="0" indent="0">
              <a:buNone/>
            </a:pPr>
            <a:r>
              <a:rPr lang="tr-TR" sz="2900" b="1" dirty="0"/>
              <a:t>MODERN FİZİK</a:t>
            </a:r>
          </a:p>
          <a:p>
            <a:pPr marL="0" indent="0">
              <a:buNone/>
            </a:pPr>
            <a:r>
              <a:rPr lang="tr-TR" sz="2900" b="1" dirty="0"/>
              <a:t>MODERN FİZİĞİN TEKNOLOJİDEKİ UYGULAMALAR</a:t>
            </a:r>
            <a:r>
              <a:rPr lang="tr-TR" sz="2900" dirty="0"/>
              <a:t>I</a:t>
            </a:r>
          </a:p>
        </p:txBody>
      </p:sp>
    </p:spTree>
    <p:extLst>
      <p:ext uri="{BB962C8B-B14F-4D97-AF65-F5344CB8AC3E}">
        <p14:creationId xmlns:p14="http://schemas.microsoft.com/office/powerpoint/2010/main" val="16005809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1331640"/>
          </a:xfrm>
          <a:solidFill>
            <a:srgbClr val="FFFF00"/>
          </a:solidFill>
        </p:spPr>
        <p:txBody>
          <a:bodyPr>
            <a:normAutofit/>
          </a:bodyPr>
          <a:lstStyle/>
          <a:p>
            <a:pPr lvl="0"/>
            <a:r>
              <a:rPr lang="tr-TR" sz="2000" b="1" dirty="0">
                <a:solidFill>
                  <a:srgbClr val="000000"/>
                </a:solidFill>
                <a:latin typeface="Barlow"/>
                <a:cs typeface="Arial" pitchFamily="34" charset="0"/>
              </a:rPr>
              <a:t>2023 TYT FİZİK KONULARA GÖRE SORU DAĞILIMI</a:t>
            </a:r>
            <a:r>
              <a:rPr lang="tr-TR" sz="6000" dirty="0">
                <a:latin typeface="Arial" pitchFamily="34" charset="0"/>
                <a:cs typeface="Arial" pitchFamily="34" charset="0"/>
              </a:rPr>
              <a:t/>
            </a:r>
            <a:br>
              <a:rPr lang="tr-TR" sz="6000" dirty="0">
                <a:latin typeface="Arial" pitchFamily="34" charset="0"/>
                <a:cs typeface="Arial" pitchFamily="34" charset="0"/>
              </a:rPr>
            </a:b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714133933"/>
              </p:ext>
            </p:extLst>
          </p:nvPr>
        </p:nvGraphicFramePr>
        <p:xfrm>
          <a:off x="0" y="620689"/>
          <a:ext cx="9136753" cy="6164671"/>
        </p:xfrm>
        <a:graphic>
          <a:graphicData uri="http://schemas.openxmlformats.org/drawingml/2006/table">
            <a:tbl>
              <a:tblPr/>
              <a:tblGrid>
                <a:gridCol w="4336295"/>
                <a:gridCol w="942958"/>
                <a:gridCol w="789292"/>
                <a:gridCol w="553783"/>
                <a:gridCol w="591006"/>
                <a:gridCol w="620958"/>
                <a:gridCol w="650910"/>
                <a:gridCol w="651551"/>
              </a:tblGrid>
              <a:tr h="792087">
                <a:tc>
                  <a:txBody>
                    <a:bodyPr/>
                    <a:lstStyle/>
                    <a:p>
                      <a:pPr algn="ctr" fontAlgn="ctr"/>
                      <a:r>
                        <a:rPr lang="tr-TR" sz="1600" b="1" dirty="0">
                          <a:solidFill>
                            <a:srgbClr val="FFFFFF"/>
                          </a:solidFill>
                          <a:effectLst/>
                        </a:rPr>
                        <a:t>FİZİK KONULARI VE SORU DAĞILIMI</a:t>
                      </a: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b="1" dirty="0">
                          <a:solidFill>
                            <a:schemeClr val="tx1"/>
                          </a:solidFill>
                          <a:effectLst/>
                        </a:rPr>
                        <a:t>2016</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b="1" dirty="0">
                          <a:solidFill>
                            <a:schemeClr val="tx1"/>
                          </a:solidFill>
                          <a:effectLst/>
                        </a:rPr>
                        <a:t>2017</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b="1" dirty="0">
                          <a:solidFill>
                            <a:schemeClr val="tx1"/>
                          </a:solidFill>
                          <a:effectLst/>
                        </a:rPr>
                        <a:t>2018</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b="1" dirty="0">
                          <a:solidFill>
                            <a:schemeClr val="tx1"/>
                          </a:solidFill>
                          <a:effectLst/>
                        </a:rPr>
                        <a:t>2019</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b="1" dirty="0">
                          <a:solidFill>
                            <a:schemeClr val="tx1"/>
                          </a:solidFill>
                          <a:effectLst/>
                        </a:rPr>
                        <a:t>2020</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b="1" dirty="0">
                          <a:solidFill>
                            <a:schemeClr val="tx1"/>
                          </a:solidFill>
                          <a:effectLst/>
                        </a:rPr>
                        <a:t>2021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b="1" dirty="0">
                          <a:solidFill>
                            <a:schemeClr val="tx1"/>
                          </a:solidFill>
                          <a:effectLst/>
                        </a:rPr>
                        <a:t>2022</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r h="383756">
                <a:tc>
                  <a:txBody>
                    <a:bodyPr/>
                    <a:lstStyle/>
                    <a:p>
                      <a:pPr algn="ctr" fontAlgn="ctr"/>
                      <a:r>
                        <a:rPr lang="tr-TR" sz="1600" b="1" dirty="0">
                          <a:effectLst/>
                        </a:rPr>
                        <a:t>Fizik Bilimine Giriş</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dirty="0">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83756">
                <a:tc>
                  <a:txBody>
                    <a:bodyPr/>
                    <a:lstStyle/>
                    <a:p>
                      <a:pPr algn="ctr" fontAlgn="ctr"/>
                      <a:r>
                        <a:rPr lang="tr-TR" sz="1600" b="1" dirty="0">
                          <a:effectLst/>
                        </a:rPr>
                        <a:t>Madde Ve Özellikleri</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dirty="0">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dirty="0">
                          <a:effectLst/>
                        </a:rPr>
                        <a:t>2</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83756">
                <a:tc>
                  <a:txBody>
                    <a:bodyPr/>
                    <a:lstStyle/>
                    <a:p>
                      <a:pPr algn="ctr" fontAlgn="ctr"/>
                      <a:r>
                        <a:rPr lang="tr-TR" sz="1600" b="1" dirty="0">
                          <a:effectLst/>
                        </a:rPr>
                        <a:t>Sıvıların Kaldırma Kuvveti</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dirty="0">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83756">
                <a:tc>
                  <a:txBody>
                    <a:bodyPr/>
                    <a:lstStyle/>
                    <a:p>
                      <a:pPr algn="ctr" fontAlgn="ctr"/>
                      <a:r>
                        <a:rPr lang="tr-TR" sz="1600" b="1" dirty="0">
                          <a:effectLst/>
                        </a:rPr>
                        <a:t>Basınç</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83756">
                <a:tc>
                  <a:txBody>
                    <a:bodyPr/>
                    <a:lstStyle/>
                    <a:p>
                      <a:pPr algn="ctr" fontAlgn="ctr"/>
                      <a:r>
                        <a:rPr lang="tr-TR" sz="1600" b="1" dirty="0">
                          <a:effectLst/>
                        </a:rPr>
                        <a:t>Isı, Sıcaklık ve Genleşme</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2</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dirty="0">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dirty="0">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600" b="1" dirty="0">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600" b="1" dirty="0">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600" b="1" dirty="0">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600" b="1" dirty="0">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383756">
                <a:tc>
                  <a:txBody>
                    <a:bodyPr/>
                    <a:lstStyle/>
                    <a:p>
                      <a:pPr algn="ctr" fontAlgn="ctr"/>
                      <a:r>
                        <a:rPr lang="tr-TR" sz="1600" b="1" dirty="0">
                          <a:effectLst/>
                        </a:rPr>
                        <a:t>Hareket</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dirty="0">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600" b="1" dirty="0">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383756">
                <a:tc>
                  <a:txBody>
                    <a:bodyPr/>
                    <a:lstStyle/>
                    <a:p>
                      <a:pPr algn="ctr" fontAlgn="ctr"/>
                      <a:r>
                        <a:rPr lang="tr-TR" sz="1600" b="1" dirty="0">
                          <a:effectLst/>
                        </a:rPr>
                        <a:t>Dinamik</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83756">
                <a:tc>
                  <a:txBody>
                    <a:bodyPr/>
                    <a:lstStyle/>
                    <a:p>
                      <a:pPr algn="ctr" fontAlgn="ctr"/>
                      <a:r>
                        <a:rPr lang="tr-TR" sz="1600" b="1" dirty="0">
                          <a:effectLst/>
                        </a:rPr>
                        <a:t>İş, Güç  ve  Enerji</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3</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83756">
                <a:tc>
                  <a:txBody>
                    <a:bodyPr/>
                    <a:lstStyle/>
                    <a:p>
                      <a:pPr algn="ctr" fontAlgn="ctr"/>
                      <a:r>
                        <a:rPr lang="tr-TR" sz="1600" b="1" dirty="0">
                          <a:effectLst/>
                        </a:rPr>
                        <a:t>Elektrostatik</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83756">
                <a:tc>
                  <a:txBody>
                    <a:bodyPr/>
                    <a:lstStyle/>
                    <a:p>
                      <a:pPr algn="ctr" fontAlgn="ctr"/>
                      <a:r>
                        <a:rPr lang="tr-TR" sz="1600" b="1" dirty="0">
                          <a:effectLst/>
                        </a:rPr>
                        <a:t>Elektrik Akımı</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dirty="0">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83756">
                <a:tc>
                  <a:txBody>
                    <a:bodyPr/>
                    <a:lstStyle/>
                    <a:p>
                      <a:pPr algn="ctr" fontAlgn="ctr"/>
                      <a:r>
                        <a:rPr lang="tr-TR" sz="1600" b="1" dirty="0">
                          <a:effectLst/>
                        </a:rPr>
                        <a:t>Optik</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3</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dirty="0">
                          <a:effectLst/>
                        </a:rPr>
                        <a:t>2</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600" b="1" dirty="0">
                          <a:effectLst/>
                        </a:rPr>
                        <a:t>2</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600" b="1" dirty="0">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600" b="1" dirty="0">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600" b="1" dirty="0">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383756">
                <a:tc>
                  <a:txBody>
                    <a:bodyPr/>
                    <a:lstStyle/>
                    <a:p>
                      <a:pPr algn="ctr" fontAlgn="ctr"/>
                      <a:r>
                        <a:rPr lang="tr-TR" sz="1600" b="1" dirty="0">
                          <a:effectLst/>
                        </a:rPr>
                        <a:t>Manyetizma</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83756">
                <a:tc>
                  <a:txBody>
                    <a:bodyPr/>
                    <a:lstStyle/>
                    <a:p>
                      <a:pPr algn="ctr" fontAlgn="ctr"/>
                      <a:r>
                        <a:rPr lang="tr-TR" sz="1600" b="1" dirty="0">
                          <a:effectLst/>
                        </a:rPr>
                        <a:t>Dalgalar</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600" b="1"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dirty="0">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600" b="1" dirty="0">
                          <a:effectLst/>
                        </a:rPr>
                        <a:t>1</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83756">
                <a:tc>
                  <a:txBody>
                    <a:bodyPr/>
                    <a:lstStyle/>
                    <a:p>
                      <a:pPr algn="ctr" fontAlgn="ctr"/>
                      <a:r>
                        <a:rPr lang="tr-TR" sz="1600" dirty="0">
                          <a:solidFill>
                            <a:srgbClr val="FFFFFF"/>
                          </a:solidFill>
                          <a:effectLst/>
                        </a:rPr>
                        <a:t>TOPLAM SORU SAYISI</a:t>
                      </a:r>
                      <a:endParaRPr lang="tr-TR" sz="1600"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dirty="0">
                          <a:solidFill>
                            <a:srgbClr val="FFFFFF"/>
                          </a:solidFill>
                          <a:effectLst/>
                        </a:rPr>
                        <a:t>14</a:t>
                      </a:r>
                      <a:endParaRPr lang="tr-TR" sz="1600"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dirty="0">
                          <a:solidFill>
                            <a:srgbClr val="FFFFFF"/>
                          </a:solidFill>
                          <a:effectLst/>
                        </a:rPr>
                        <a:t>14</a:t>
                      </a:r>
                      <a:endParaRPr lang="tr-TR" sz="1600" dirty="0">
                        <a:effectLst/>
                      </a:endParaRP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b="1" dirty="0">
                          <a:solidFill>
                            <a:schemeClr val="tx1"/>
                          </a:solidFill>
                          <a:effectLst/>
                        </a:rPr>
                        <a:t>7</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b="1" dirty="0">
                          <a:solidFill>
                            <a:schemeClr val="tx1"/>
                          </a:solidFill>
                          <a:effectLst/>
                        </a:rPr>
                        <a:t> 7</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b="1" dirty="0">
                          <a:solidFill>
                            <a:schemeClr val="tx1"/>
                          </a:solidFill>
                          <a:effectLst/>
                        </a:rPr>
                        <a:t>7</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b="1" dirty="0">
                          <a:solidFill>
                            <a:schemeClr val="tx1"/>
                          </a:solidFill>
                          <a:effectLst/>
                        </a:rPr>
                        <a:t>7</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600" b="1" dirty="0">
                          <a:solidFill>
                            <a:schemeClr val="tx1"/>
                          </a:solidFill>
                          <a:effectLst/>
                        </a:rPr>
                        <a:t>7</a:t>
                      </a:r>
                    </a:p>
                  </a:txBody>
                  <a:tcPr marL="17381" marR="17381" marT="17381" marB="1738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bl>
          </a:graphicData>
        </a:graphic>
      </p:graphicFrame>
      <p:sp>
        <p:nvSpPr>
          <p:cNvPr id="5" name="Rectangle 1"/>
          <p:cNvSpPr>
            <a:spLocks noChangeArrowheads="1"/>
          </p:cNvSpPr>
          <p:nvPr/>
        </p:nvSpPr>
        <p:spPr bwMode="auto">
          <a:xfrm>
            <a:off x="1457325" y="16903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9255581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836712"/>
          </a:xfrm>
          <a:solidFill>
            <a:srgbClr val="FFFF00"/>
          </a:solidFill>
        </p:spPr>
        <p:txBody>
          <a:bodyPr>
            <a:normAutofit fontScale="90000"/>
          </a:bodyPr>
          <a:lstStyle/>
          <a:p>
            <a:r>
              <a:rPr lang="tr-TR" sz="2800" b="1" dirty="0"/>
              <a:t>2023 </a:t>
            </a:r>
            <a:r>
              <a:rPr lang="tr-TR" sz="2800" b="1" dirty="0" smtClean="0"/>
              <a:t>GÜNCEL </a:t>
            </a:r>
            <a:r>
              <a:rPr lang="tr-TR" sz="2800" b="1" dirty="0"/>
              <a:t>SON DEĞİŞİKLİKLERE GÖRE TYT KİMYA KONULARI</a:t>
            </a:r>
          </a:p>
        </p:txBody>
      </p:sp>
      <p:sp>
        <p:nvSpPr>
          <p:cNvPr id="3" name="İçerik Yer Tutucusu 2"/>
          <p:cNvSpPr>
            <a:spLocks noGrp="1"/>
          </p:cNvSpPr>
          <p:nvPr>
            <p:ph idx="1"/>
          </p:nvPr>
        </p:nvSpPr>
        <p:spPr>
          <a:xfrm>
            <a:off x="0" y="836712"/>
            <a:ext cx="9144000" cy="6021288"/>
          </a:xfrm>
          <a:solidFill>
            <a:schemeClr val="accent5">
              <a:lumMod val="20000"/>
              <a:lumOff val="80000"/>
            </a:schemeClr>
          </a:solidFill>
        </p:spPr>
        <p:txBody>
          <a:bodyPr numCol="2">
            <a:normAutofit fontScale="62500" lnSpcReduction="20000"/>
          </a:bodyPr>
          <a:lstStyle/>
          <a:p>
            <a:pPr marL="0" indent="0">
              <a:buNone/>
            </a:pPr>
            <a:r>
              <a:rPr lang="tr-TR" sz="3700" b="1" dirty="0" smtClean="0">
                <a:solidFill>
                  <a:srgbClr val="FF0000"/>
                </a:solidFill>
              </a:rPr>
              <a:t>9</a:t>
            </a:r>
            <a:r>
              <a:rPr lang="tr-TR" sz="3700" b="1" dirty="0">
                <a:solidFill>
                  <a:srgbClr val="FF0000"/>
                </a:solidFill>
              </a:rPr>
              <a:t>. SINIF</a:t>
            </a:r>
          </a:p>
          <a:p>
            <a:endParaRPr lang="tr-TR" dirty="0"/>
          </a:p>
          <a:p>
            <a:pPr marL="0" indent="0">
              <a:buNone/>
            </a:pPr>
            <a:r>
              <a:rPr lang="tr-TR" sz="3700" b="1" dirty="0"/>
              <a:t>KİMYA BİLİMİ</a:t>
            </a:r>
          </a:p>
          <a:p>
            <a:pPr marL="0" indent="0">
              <a:buNone/>
            </a:pPr>
            <a:r>
              <a:rPr lang="tr-TR" sz="3700" b="1" dirty="0"/>
              <a:t>ATOM VE PERİYODİK SİSTEM</a:t>
            </a:r>
          </a:p>
          <a:p>
            <a:pPr marL="0" indent="0">
              <a:buNone/>
            </a:pPr>
            <a:r>
              <a:rPr lang="tr-TR" sz="3700" b="1" dirty="0"/>
              <a:t>KİMYASAL TÜRLER ARASI ETKİLEŞİMLER</a:t>
            </a:r>
          </a:p>
          <a:p>
            <a:pPr marL="0" indent="0">
              <a:buNone/>
            </a:pPr>
            <a:r>
              <a:rPr lang="tr-TR" sz="3700" b="1" dirty="0"/>
              <a:t>MADDENİN HÂLLERİ</a:t>
            </a:r>
          </a:p>
          <a:p>
            <a:pPr marL="0" indent="0">
              <a:buNone/>
            </a:pPr>
            <a:r>
              <a:rPr lang="tr-TR" sz="3700" b="1" dirty="0"/>
              <a:t>DOĞA VE </a:t>
            </a:r>
            <a:r>
              <a:rPr lang="tr-TR" sz="3700" b="1" dirty="0" smtClean="0"/>
              <a:t>KİMYA</a:t>
            </a:r>
          </a:p>
          <a:p>
            <a:pPr marL="0" indent="0">
              <a:buNone/>
            </a:pPr>
            <a:endParaRPr lang="tr-TR" dirty="0"/>
          </a:p>
          <a:p>
            <a:pPr marL="0" indent="0">
              <a:buNone/>
            </a:pPr>
            <a:r>
              <a:rPr lang="tr-TR" sz="3700" b="1" dirty="0">
                <a:solidFill>
                  <a:srgbClr val="FF0000"/>
                </a:solidFill>
              </a:rPr>
              <a:t>10. SINIF</a:t>
            </a:r>
          </a:p>
          <a:p>
            <a:endParaRPr lang="tr-TR" dirty="0"/>
          </a:p>
          <a:p>
            <a:pPr marL="0" indent="0">
              <a:buNone/>
            </a:pPr>
            <a:r>
              <a:rPr lang="tr-TR" sz="3700" b="1" dirty="0"/>
              <a:t>KİMYANIN TEMEL KANUNLARI VE KİMYASAL HESAPLAMALAR</a:t>
            </a:r>
          </a:p>
          <a:p>
            <a:pPr marL="0" indent="0">
              <a:buNone/>
            </a:pPr>
            <a:r>
              <a:rPr lang="tr-TR" sz="3700" b="1" dirty="0"/>
              <a:t>KARIŞIMLAR</a:t>
            </a:r>
          </a:p>
          <a:p>
            <a:pPr marL="0" indent="0">
              <a:buNone/>
            </a:pPr>
            <a:r>
              <a:rPr lang="tr-TR" sz="3700" b="1" dirty="0"/>
              <a:t>ASİTLER, BAZLAR VE TUZLAR</a:t>
            </a:r>
          </a:p>
          <a:p>
            <a:pPr marL="0" indent="0">
              <a:buNone/>
            </a:pPr>
            <a:r>
              <a:rPr lang="tr-TR" sz="3700" b="1" dirty="0"/>
              <a:t>KİMYA HER </a:t>
            </a:r>
            <a:r>
              <a:rPr lang="tr-TR" sz="3700" b="1" dirty="0" smtClean="0"/>
              <a:t>YERDE</a:t>
            </a:r>
          </a:p>
          <a:p>
            <a:pPr marL="0" indent="0">
              <a:buNone/>
            </a:pPr>
            <a:endParaRPr lang="tr-TR" dirty="0"/>
          </a:p>
          <a:p>
            <a:pPr marL="0" indent="0">
              <a:buNone/>
            </a:pPr>
            <a:endParaRPr lang="tr-TR" sz="3700" b="1" dirty="0" smtClean="0">
              <a:solidFill>
                <a:srgbClr val="FF0000"/>
              </a:solidFill>
            </a:endParaRPr>
          </a:p>
          <a:p>
            <a:pPr marL="0" indent="0">
              <a:buNone/>
            </a:pPr>
            <a:r>
              <a:rPr lang="tr-TR" sz="3700" b="1" dirty="0" smtClean="0">
                <a:solidFill>
                  <a:srgbClr val="FF0000"/>
                </a:solidFill>
              </a:rPr>
              <a:t>11</a:t>
            </a:r>
            <a:r>
              <a:rPr lang="tr-TR" sz="3700" b="1" dirty="0">
                <a:solidFill>
                  <a:srgbClr val="FF0000"/>
                </a:solidFill>
              </a:rPr>
              <a:t>. SINIF</a:t>
            </a:r>
          </a:p>
          <a:p>
            <a:endParaRPr lang="tr-TR" dirty="0"/>
          </a:p>
          <a:p>
            <a:pPr marL="0" indent="0">
              <a:buNone/>
            </a:pPr>
            <a:r>
              <a:rPr lang="tr-TR" sz="3700" b="1" dirty="0"/>
              <a:t>MODERN ATOM TEORİSİ</a:t>
            </a:r>
          </a:p>
          <a:p>
            <a:pPr marL="0" indent="0">
              <a:buNone/>
            </a:pPr>
            <a:r>
              <a:rPr lang="tr-TR" sz="3700" b="1" dirty="0"/>
              <a:t>GAZLAR</a:t>
            </a:r>
          </a:p>
          <a:p>
            <a:pPr marL="0" indent="0">
              <a:buNone/>
            </a:pPr>
            <a:r>
              <a:rPr lang="tr-TR" sz="3700" b="1" dirty="0"/>
              <a:t>SIVI ÇÖZELTİLER VE ÇÖZÜNÜRLÜK</a:t>
            </a:r>
          </a:p>
          <a:p>
            <a:pPr marL="0" indent="0">
              <a:buNone/>
            </a:pPr>
            <a:r>
              <a:rPr lang="tr-TR" sz="3700" b="1" dirty="0"/>
              <a:t>KİMYASAL TEPKİMELERDE ENERJİ</a:t>
            </a:r>
          </a:p>
          <a:p>
            <a:pPr marL="0" indent="0">
              <a:buNone/>
            </a:pPr>
            <a:r>
              <a:rPr lang="tr-TR" sz="3700" b="1" dirty="0"/>
              <a:t>KİMYASAL TEPKİMELERDE HIZ</a:t>
            </a:r>
          </a:p>
          <a:p>
            <a:pPr marL="0" indent="0">
              <a:buNone/>
            </a:pPr>
            <a:r>
              <a:rPr lang="tr-TR" sz="3700" b="1" dirty="0"/>
              <a:t>KİMYASAL TEPKİMELERDE </a:t>
            </a:r>
            <a:r>
              <a:rPr lang="tr-TR" sz="3700" b="1" dirty="0" smtClean="0"/>
              <a:t>DENGE</a:t>
            </a:r>
          </a:p>
          <a:p>
            <a:pPr marL="0" indent="0">
              <a:buNone/>
            </a:pPr>
            <a:endParaRPr lang="tr-TR" dirty="0"/>
          </a:p>
          <a:p>
            <a:pPr marL="0" indent="0">
              <a:buNone/>
            </a:pPr>
            <a:r>
              <a:rPr lang="tr-TR" sz="3700" b="1" dirty="0">
                <a:solidFill>
                  <a:srgbClr val="FF0000"/>
                </a:solidFill>
              </a:rPr>
              <a:t>12. SINIF</a:t>
            </a:r>
          </a:p>
          <a:p>
            <a:endParaRPr lang="tr-TR" dirty="0"/>
          </a:p>
          <a:p>
            <a:pPr marL="0" indent="0">
              <a:buNone/>
            </a:pPr>
            <a:r>
              <a:rPr lang="tr-TR" sz="3700" b="1" dirty="0"/>
              <a:t>KİMYA VE ELEKTRİK</a:t>
            </a:r>
          </a:p>
          <a:p>
            <a:pPr marL="0" indent="0">
              <a:buNone/>
            </a:pPr>
            <a:r>
              <a:rPr lang="tr-TR" sz="3700" b="1" dirty="0"/>
              <a:t>KARBON KİMYASINA GİRİŞ</a:t>
            </a:r>
          </a:p>
          <a:p>
            <a:pPr marL="0" indent="0">
              <a:buNone/>
            </a:pPr>
            <a:r>
              <a:rPr lang="tr-TR" sz="3700" b="1" dirty="0"/>
              <a:t>ORGANİK BİLEŞİKLER</a:t>
            </a:r>
          </a:p>
          <a:p>
            <a:pPr marL="0" indent="0">
              <a:buNone/>
            </a:pPr>
            <a:r>
              <a:rPr lang="tr-TR" sz="3700" b="1" dirty="0"/>
              <a:t>ENERJİ KAYNAKLARI VE BİLİMSEL GELİŞMELER</a:t>
            </a:r>
          </a:p>
        </p:txBody>
      </p:sp>
    </p:spTree>
    <p:extLst>
      <p:ext uri="{BB962C8B-B14F-4D97-AF65-F5344CB8AC3E}">
        <p14:creationId xmlns:p14="http://schemas.microsoft.com/office/powerpoint/2010/main" val="3035419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1052736"/>
          </a:xfrm>
          <a:solidFill>
            <a:srgbClr val="FFFF00"/>
          </a:solidFill>
        </p:spPr>
        <p:txBody>
          <a:bodyPr>
            <a:noAutofit/>
          </a:bodyPr>
          <a:lstStyle/>
          <a:p>
            <a:r>
              <a:rPr lang="tr-TR" sz="2800" b="1" dirty="0"/>
              <a:t>2023 TYT KİMYA KONULARA GÖRE SORU DAĞILIMI</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830613308"/>
              </p:ext>
            </p:extLst>
          </p:nvPr>
        </p:nvGraphicFramePr>
        <p:xfrm>
          <a:off x="0" y="836712"/>
          <a:ext cx="9144000" cy="5976664"/>
        </p:xfrm>
        <a:graphic>
          <a:graphicData uri="http://schemas.openxmlformats.org/drawingml/2006/table">
            <a:tbl>
              <a:tblPr/>
              <a:tblGrid>
                <a:gridCol w="3238165"/>
                <a:gridCol w="745117"/>
                <a:gridCol w="726559"/>
                <a:gridCol w="882834"/>
                <a:gridCol w="965875"/>
                <a:gridCol w="947511"/>
                <a:gridCol w="818573"/>
                <a:gridCol w="819366"/>
              </a:tblGrid>
              <a:tr h="802764">
                <a:tc>
                  <a:txBody>
                    <a:bodyPr/>
                    <a:lstStyle/>
                    <a:p>
                      <a:pPr algn="ctr" fontAlgn="ctr"/>
                      <a:r>
                        <a:rPr lang="tr-TR" b="1" dirty="0">
                          <a:solidFill>
                            <a:schemeClr val="tx1"/>
                          </a:solidFill>
                          <a:effectLst/>
                        </a:rPr>
                        <a:t>KİMYA KONULARI VE SORU DAĞILIMI</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b="1" dirty="0">
                          <a:solidFill>
                            <a:schemeClr val="tx1"/>
                          </a:solidFill>
                          <a:effectLst/>
                        </a:rPr>
                        <a:t>2016</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b="1" dirty="0">
                          <a:solidFill>
                            <a:schemeClr val="tx1"/>
                          </a:solidFill>
                          <a:effectLst/>
                        </a:rPr>
                        <a:t>2017</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b="1" dirty="0">
                          <a:solidFill>
                            <a:schemeClr val="tx1"/>
                          </a:solidFill>
                          <a:effectLst/>
                        </a:rPr>
                        <a:t>2018</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b="1" dirty="0">
                          <a:solidFill>
                            <a:schemeClr val="tx1"/>
                          </a:solidFill>
                          <a:effectLst/>
                        </a:rPr>
                        <a:t>2019</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b="1" dirty="0">
                          <a:solidFill>
                            <a:schemeClr val="tx1"/>
                          </a:solidFill>
                          <a:effectLst/>
                        </a:rPr>
                        <a:t>2020</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b="1" dirty="0" smtClean="0">
                          <a:solidFill>
                            <a:schemeClr val="tx1"/>
                          </a:solidFill>
                          <a:effectLst/>
                        </a:rPr>
                        <a:t>2021</a:t>
                      </a:r>
                      <a:endParaRPr lang="tr-TR" b="1" dirty="0">
                        <a:solidFill>
                          <a:schemeClr val="tx1"/>
                        </a:solidFill>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b="1" dirty="0">
                          <a:solidFill>
                            <a:schemeClr val="tx1"/>
                          </a:solidFill>
                          <a:effectLst/>
                        </a:rPr>
                        <a:t>2022</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r h="421372">
                <a:tc>
                  <a:txBody>
                    <a:bodyPr/>
                    <a:lstStyle/>
                    <a:p>
                      <a:pPr algn="ctr" fontAlgn="ctr"/>
                      <a:r>
                        <a:rPr lang="tr-TR" b="1" dirty="0">
                          <a:effectLst/>
                        </a:rPr>
                        <a:t>Kimya Bilimi</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dirty="0">
                          <a:effectLst/>
                        </a:rPr>
                        <a:t>3</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3</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2</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b="1"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dirty="0">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b="1" dirty="0">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b="1" dirty="0">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441656">
                <a:tc>
                  <a:txBody>
                    <a:bodyPr/>
                    <a:lstStyle/>
                    <a:p>
                      <a:pPr algn="ctr" fontAlgn="ctr"/>
                      <a:r>
                        <a:rPr lang="tr-TR" b="1" dirty="0">
                          <a:effectLst/>
                        </a:rPr>
                        <a:t>Atomun Yapısı</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b="1"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dirty="0">
                          <a:effectLst/>
                        </a:rPr>
                        <a:t>2</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b="1"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b="1"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b="1"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483772">
                <a:tc>
                  <a:txBody>
                    <a:bodyPr/>
                    <a:lstStyle/>
                    <a:p>
                      <a:pPr algn="ctr" fontAlgn="ctr"/>
                      <a:r>
                        <a:rPr lang="tr-TR" b="1" dirty="0">
                          <a:effectLst/>
                        </a:rPr>
                        <a:t>Periyodik Tablo</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2</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dirty="0">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b="1"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483772">
                <a:tc>
                  <a:txBody>
                    <a:bodyPr/>
                    <a:lstStyle/>
                    <a:p>
                      <a:pPr algn="ctr" fontAlgn="ctr"/>
                      <a:r>
                        <a:rPr lang="tr-TR" b="1" dirty="0">
                          <a:effectLst/>
                        </a:rPr>
                        <a:t>Maddenin Halleri</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dirty="0">
                          <a:effectLst/>
                        </a:rPr>
                        <a:t>2</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dirty="0">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b="1" dirty="0">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b="1" dirty="0">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b="1" dirty="0">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b="1" dirty="0">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461460">
                <a:tc>
                  <a:txBody>
                    <a:bodyPr/>
                    <a:lstStyle/>
                    <a:p>
                      <a:pPr algn="ctr" fontAlgn="ctr"/>
                      <a:r>
                        <a:rPr lang="tr-TR" b="1" dirty="0">
                          <a:effectLst/>
                        </a:rPr>
                        <a:t>Kimyasal Türler Arası Etkileşimler</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3</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dirty="0">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b="1">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433596">
                <a:tc>
                  <a:txBody>
                    <a:bodyPr/>
                    <a:lstStyle/>
                    <a:p>
                      <a:pPr algn="ctr" fontAlgn="ctr"/>
                      <a:r>
                        <a:rPr lang="tr-TR" b="1" dirty="0">
                          <a:effectLst/>
                        </a:rPr>
                        <a:t>Kimyasal Hesaplamalar</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b="1"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b="1"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b="1"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b="1"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421372">
                <a:tc>
                  <a:txBody>
                    <a:bodyPr/>
                    <a:lstStyle/>
                    <a:p>
                      <a:pPr algn="ctr" fontAlgn="ctr"/>
                      <a:r>
                        <a:rPr lang="tr-TR" b="1" dirty="0">
                          <a:effectLst/>
                        </a:rPr>
                        <a:t>Kimyanın Temel Kanunları</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b="1"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b="1"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b="1"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b="1"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483772">
                <a:tc>
                  <a:txBody>
                    <a:bodyPr/>
                    <a:lstStyle/>
                    <a:p>
                      <a:pPr algn="ctr" fontAlgn="ctr"/>
                      <a:r>
                        <a:rPr lang="tr-TR" b="1" dirty="0">
                          <a:effectLst/>
                        </a:rPr>
                        <a:t>Asit, Baz ve Tuz</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b="1"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b="1"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b="1"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dirty="0">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b="1" dirty="0">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b="1" dirty="0">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b="1" dirty="0">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483772">
                <a:tc>
                  <a:txBody>
                    <a:bodyPr/>
                    <a:lstStyle/>
                    <a:p>
                      <a:pPr algn="ctr" fontAlgn="ctr"/>
                      <a:r>
                        <a:rPr lang="tr-TR" b="1" dirty="0">
                          <a:effectLst/>
                        </a:rPr>
                        <a:t>Karışımlar</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2</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b="1"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dirty="0">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b="1" dirty="0">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b="1" dirty="0">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b="1" dirty="0">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410216">
                <a:tc>
                  <a:txBody>
                    <a:bodyPr/>
                    <a:lstStyle/>
                    <a:p>
                      <a:pPr algn="ctr" fontAlgn="ctr"/>
                      <a:r>
                        <a:rPr lang="tr-TR" b="1" dirty="0">
                          <a:effectLst/>
                        </a:rPr>
                        <a:t>Kimya Her Yerde</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2</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b="1"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b="1">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b="1"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649140">
                <a:tc>
                  <a:txBody>
                    <a:bodyPr/>
                    <a:lstStyle/>
                    <a:p>
                      <a:pPr algn="ctr" fontAlgn="ctr"/>
                      <a:r>
                        <a:rPr lang="tr-TR" dirty="0">
                          <a:solidFill>
                            <a:schemeClr val="tx1"/>
                          </a:solidFill>
                          <a:effectLst/>
                        </a:rPr>
                        <a:t>TOPLAM SORU SAYISI</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b="1" dirty="0">
                          <a:solidFill>
                            <a:schemeClr val="tx1"/>
                          </a:solidFill>
                          <a:effectLst/>
                        </a:rPr>
                        <a:t>13</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b="1" dirty="0">
                          <a:solidFill>
                            <a:schemeClr val="tx1"/>
                          </a:solidFill>
                          <a:effectLst/>
                        </a:rPr>
                        <a:t>13</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b="1" dirty="0">
                          <a:solidFill>
                            <a:schemeClr val="tx1"/>
                          </a:solidFill>
                          <a:effectLst/>
                        </a:rPr>
                        <a:t>7</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b="1" dirty="0">
                          <a:solidFill>
                            <a:schemeClr val="tx1"/>
                          </a:solidFill>
                          <a:effectLst/>
                        </a:rPr>
                        <a:t>7</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b="1" dirty="0">
                          <a:solidFill>
                            <a:schemeClr val="tx1"/>
                          </a:solidFill>
                          <a:effectLst/>
                        </a:rPr>
                        <a:t>7</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b="1" dirty="0">
                          <a:solidFill>
                            <a:schemeClr val="tx1"/>
                          </a:solidFill>
                          <a:effectLst/>
                        </a:rPr>
                        <a:t>7</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b="1" dirty="0">
                          <a:solidFill>
                            <a:schemeClr val="tx1"/>
                          </a:solidFill>
                          <a:effectLst/>
                        </a:rPr>
                        <a:t>7</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val="42872812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980728"/>
          </a:xfrm>
          <a:solidFill>
            <a:srgbClr val="FFFF00"/>
          </a:solidFill>
        </p:spPr>
        <p:txBody>
          <a:bodyPr>
            <a:normAutofit/>
          </a:bodyPr>
          <a:lstStyle/>
          <a:p>
            <a:r>
              <a:rPr lang="tr-TR" sz="2800" b="1" dirty="0"/>
              <a:t>2023 TYT BİYOLOJİ KONULARI</a:t>
            </a:r>
          </a:p>
        </p:txBody>
      </p:sp>
      <p:sp>
        <p:nvSpPr>
          <p:cNvPr id="3" name="İçerik Yer Tutucusu 2"/>
          <p:cNvSpPr>
            <a:spLocks noGrp="1"/>
          </p:cNvSpPr>
          <p:nvPr>
            <p:ph idx="1"/>
          </p:nvPr>
        </p:nvSpPr>
        <p:spPr>
          <a:xfrm>
            <a:off x="0" y="980728"/>
            <a:ext cx="9144000" cy="5877272"/>
          </a:xfrm>
          <a:solidFill>
            <a:schemeClr val="accent5">
              <a:lumMod val="20000"/>
              <a:lumOff val="80000"/>
            </a:schemeClr>
          </a:solidFill>
        </p:spPr>
        <p:txBody>
          <a:bodyPr numCol="2">
            <a:normAutofit fontScale="85000" lnSpcReduction="20000"/>
          </a:bodyPr>
          <a:lstStyle/>
          <a:p>
            <a:pPr marL="0" indent="0">
              <a:buNone/>
            </a:pPr>
            <a:r>
              <a:rPr lang="tr-TR" sz="3700" b="1" dirty="0" smtClean="0">
                <a:solidFill>
                  <a:srgbClr val="FF0000"/>
                </a:solidFill>
              </a:rPr>
              <a:t>9</a:t>
            </a:r>
            <a:r>
              <a:rPr lang="tr-TR" sz="3700" b="1" dirty="0">
                <a:solidFill>
                  <a:srgbClr val="FF0000"/>
                </a:solidFill>
              </a:rPr>
              <a:t>. SINIF</a:t>
            </a:r>
          </a:p>
          <a:p>
            <a:endParaRPr lang="tr-TR" dirty="0"/>
          </a:p>
          <a:p>
            <a:pPr marL="0" indent="0">
              <a:buNone/>
            </a:pPr>
            <a:r>
              <a:rPr lang="tr-TR" b="1" dirty="0"/>
              <a:t>YAŞAM BİLİMİ BİYOLOJİ</a:t>
            </a:r>
          </a:p>
          <a:p>
            <a:pPr marL="0" indent="0">
              <a:buNone/>
            </a:pPr>
            <a:r>
              <a:rPr lang="tr-TR" b="1" dirty="0"/>
              <a:t>HÜCRE</a:t>
            </a:r>
          </a:p>
          <a:p>
            <a:pPr marL="0" indent="0">
              <a:buNone/>
            </a:pPr>
            <a:r>
              <a:rPr lang="tr-TR" b="1" dirty="0"/>
              <a:t>CANLILAR </a:t>
            </a:r>
            <a:r>
              <a:rPr lang="tr-TR" b="1" dirty="0" smtClean="0"/>
              <a:t>DÜNYASI</a:t>
            </a:r>
          </a:p>
          <a:p>
            <a:pPr marL="0" indent="0">
              <a:buNone/>
            </a:pPr>
            <a:endParaRPr lang="tr-TR" dirty="0"/>
          </a:p>
          <a:p>
            <a:pPr marL="0" indent="0">
              <a:buNone/>
            </a:pPr>
            <a:r>
              <a:rPr lang="tr-TR" sz="3700" b="1" dirty="0">
                <a:solidFill>
                  <a:srgbClr val="FF0000"/>
                </a:solidFill>
              </a:rPr>
              <a:t>10. SINIF</a:t>
            </a:r>
          </a:p>
          <a:p>
            <a:endParaRPr lang="tr-TR" dirty="0"/>
          </a:p>
          <a:p>
            <a:pPr marL="0" indent="0">
              <a:buNone/>
            </a:pPr>
            <a:r>
              <a:rPr lang="tr-TR" b="1" dirty="0"/>
              <a:t>HÜCRE BÖLÜNMELERİ</a:t>
            </a:r>
          </a:p>
          <a:p>
            <a:pPr marL="0" indent="0">
              <a:buNone/>
            </a:pPr>
            <a:r>
              <a:rPr lang="tr-TR" b="1" dirty="0"/>
              <a:t>KALITIMIN GENEL İLKELERİ</a:t>
            </a:r>
          </a:p>
          <a:p>
            <a:pPr marL="0" indent="0">
              <a:buNone/>
            </a:pPr>
            <a:r>
              <a:rPr lang="tr-TR" b="1" dirty="0"/>
              <a:t>EKOSİSTEM EKOLOJİSİ VE GÜNCEL ÇEVRE </a:t>
            </a:r>
            <a:r>
              <a:rPr lang="tr-TR" b="1" dirty="0" smtClean="0"/>
              <a:t>SORUNLARI</a:t>
            </a:r>
          </a:p>
          <a:p>
            <a:pPr marL="0" indent="0">
              <a:buNone/>
            </a:pPr>
            <a:endParaRPr lang="tr-TR" dirty="0"/>
          </a:p>
          <a:p>
            <a:pPr marL="0" indent="0">
              <a:buNone/>
            </a:pPr>
            <a:endParaRPr lang="tr-TR" sz="3700" b="1" dirty="0" smtClean="0">
              <a:solidFill>
                <a:srgbClr val="FF0000"/>
              </a:solidFill>
            </a:endParaRPr>
          </a:p>
          <a:p>
            <a:pPr marL="0" indent="0">
              <a:buNone/>
            </a:pPr>
            <a:r>
              <a:rPr lang="tr-TR" sz="3700" b="1" dirty="0" smtClean="0">
                <a:solidFill>
                  <a:srgbClr val="FF0000"/>
                </a:solidFill>
              </a:rPr>
              <a:t>11</a:t>
            </a:r>
            <a:r>
              <a:rPr lang="tr-TR" sz="3700" b="1" dirty="0">
                <a:solidFill>
                  <a:srgbClr val="FF0000"/>
                </a:solidFill>
              </a:rPr>
              <a:t>. SINIF</a:t>
            </a:r>
          </a:p>
          <a:p>
            <a:endParaRPr lang="tr-TR" dirty="0"/>
          </a:p>
          <a:p>
            <a:pPr marL="0" indent="0">
              <a:buNone/>
            </a:pPr>
            <a:r>
              <a:rPr lang="tr-TR" b="1" dirty="0"/>
              <a:t>İNSAN FİZYOLOJİSİ</a:t>
            </a:r>
          </a:p>
          <a:p>
            <a:pPr marL="0" indent="0">
              <a:buNone/>
            </a:pPr>
            <a:r>
              <a:rPr lang="tr-TR" b="1" dirty="0"/>
              <a:t>KOMÜNİTE VE POPÜLASYON </a:t>
            </a:r>
            <a:r>
              <a:rPr lang="tr-TR" b="1" dirty="0" smtClean="0"/>
              <a:t>EKOLOJİSİ</a:t>
            </a:r>
          </a:p>
          <a:p>
            <a:pPr marL="0" indent="0">
              <a:buNone/>
            </a:pPr>
            <a:endParaRPr lang="tr-TR" dirty="0"/>
          </a:p>
          <a:p>
            <a:pPr marL="0" indent="0">
              <a:buNone/>
            </a:pPr>
            <a:r>
              <a:rPr lang="tr-TR" sz="3700" b="1" dirty="0">
                <a:solidFill>
                  <a:srgbClr val="FF0000"/>
                </a:solidFill>
              </a:rPr>
              <a:t>12. SINIF</a:t>
            </a:r>
          </a:p>
          <a:p>
            <a:endParaRPr lang="tr-TR" dirty="0"/>
          </a:p>
          <a:p>
            <a:pPr marL="0" indent="0">
              <a:buNone/>
            </a:pPr>
            <a:r>
              <a:rPr lang="tr-TR" b="1" dirty="0"/>
              <a:t>GENDEN PROTEİNE</a:t>
            </a:r>
          </a:p>
          <a:p>
            <a:pPr marL="0" indent="0">
              <a:buNone/>
            </a:pPr>
            <a:r>
              <a:rPr lang="tr-TR" b="1" dirty="0"/>
              <a:t>CANLILARDA ENERJİ DÖNÜŞÜMLERİ</a:t>
            </a:r>
          </a:p>
          <a:p>
            <a:pPr marL="0" indent="0">
              <a:buNone/>
            </a:pPr>
            <a:r>
              <a:rPr lang="tr-TR" b="1" dirty="0"/>
              <a:t>BİTKİ BİYOLOJİSİ</a:t>
            </a:r>
          </a:p>
          <a:p>
            <a:pPr marL="0" indent="0">
              <a:buNone/>
            </a:pPr>
            <a:r>
              <a:rPr lang="tr-TR" b="1" dirty="0"/>
              <a:t>CANLILAR VE ÇEVR</a:t>
            </a:r>
          </a:p>
        </p:txBody>
      </p:sp>
    </p:spTree>
    <p:extLst>
      <p:ext uri="{BB962C8B-B14F-4D97-AF65-F5344CB8AC3E}">
        <p14:creationId xmlns:p14="http://schemas.microsoft.com/office/powerpoint/2010/main" val="11536870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1052736"/>
          </a:xfrm>
          <a:solidFill>
            <a:srgbClr val="FFFF00"/>
          </a:solidFill>
        </p:spPr>
        <p:txBody>
          <a:bodyPr>
            <a:noAutofit/>
          </a:bodyPr>
          <a:lstStyle/>
          <a:p>
            <a:r>
              <a:rPr lang="tr-TR" sz="2400" b="1" dirty="0">
                <a:solidFill>
                  <a:srgbClr val="000000"/>
                </a:solidFill>
                <a:latin typeface="Barlow"/>
                <a:cs typeface="Arial" pitchFamily="34" charset="0"/>
              </a:rPr>
              <a:t>2023 TYT BİYOLOJİ KONULARA GÖRE SORU DAĞILIMI</a:t>
            </a:r>
            <a:endParaRPr lang="tr-TR" sz="2400" b="1"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534761211"/>
              </p:ext>
            </p:extLst>
          </p:nvPr>
        </p:nvGraphicFramePr>
        <p:xfrm>
          <a:off x="0" y="1052737"/>
          <a:ext cx="9210228" cy="5805263"/>
        </p:xfrm>
        <a:graphic>
          <a:graphicData uri="http://schemas.openxmlformats.org/drawingml/2006/table">
            <a:tbl>
              <a:tblPr/>
              <a:tblGrid>
                <a:gridCol w="1956612"/>
                <a:gridCol w="658235"/>
                <a:gridCol w="658235"/>
                <a:gridCol w="658235"/>
                <a:gridCol w="658235"/>
                <a:gridCol w="658235"/>
                <a:gridCol w="658235"/>
                <a:gridCol w="658235"/>
                <a:gridCol w="466024"/>
                <a:gridCol w="547047"/>
                <a:gridCol w="611783"/>
                <a:gridCol w="505231"/>
                <a:gridCol w="515886"/>
              </a:tblGrid>
              <a:tr h="514635">
                <a:tc gridSpan="8">
                  <a:txBody>
                    <a:bodyPr/>
                    <a:lstStyle/>
                    <a:p>
                      <a:pPr algn="ctr" fontAlgn="ctr"/>
                      <a:r>
                        <a:rPr lang="tr-TR" sz="1200" b="1" dirty="0">
                          <a:solidFill>
                            <a:schemeClr val="tx1"/>
                          </a:solidFill>
                          <a:effectLst/>
                        </a:rPr>
                        <a:t>TYT-YGS BİYOLOJİ KONULARI VE SORU DAĞILIMI</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ctr"/>
                      <a:r>
                        <a:rPr lang="tr-TR" sz="1200" b="1" dirty="0">
                          <a:solidFill>
                            <a:srgbClr val="FFFFFF"/>
                          </a:solidFill>
                          <a:effectLst/>
                        </a:rPr>
                        <a:t>TYT</a:t>
                      </a: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rgbClr val="FFFFFF"/>
                          </a:solidFill>
                          <a:effectLst/>
                        </a:rPr>
                        <a:t>TYT</a:t>
                      </a: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rgbClr val="FFFFFF"/>
                          </a:solidFill>
                          <a:effectLst/>
                        </a:rPr>
                        <a:t>TYT</a:t>
                      </a: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rgbClr val="FFFFFF"/>
                          </a:solidFill>
                          <a:effectLst/>
                        </a:rPr>
                        <a:t>TYT</a:t>
                      </a: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rgbClr val="FFFFFF"/>
                          </a:solidFill>
                          <a:effectLst/>
                        </a:rPr>
                        <a:t>TYT</a:t>
                      </a: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r h="440136">
                <a:tc>
                  <a:txBody>
                    <a:bodyPr/>
                    <a:lstStyle/>
                    <a:p>
                      <a:pPr algn="ctr" fontAlgn="ctr"/>
                      <a:r>
                        <a:rPr lang="tr-TR" sz="1200" b="1" dirty="0">
                          <a:solidFill>
                            <a:schemeClr val="tx1"/>
                          </a:solidFill>
                          <a:effectLst/>
                        </a:rPr>
                        <a:t>KONULAR</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2012</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2013</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2014</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2015</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2016</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2017</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2018</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2019</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2020</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2022</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r h="486568">
                <a:tc>
                  <a:txBody>
                    <a:bodyPr/>
                    <a:lstStyle/>
                    <a:p>
                      <a:pPr algn="ctr" fontAlgn="ctr"/>
                      <a:r>
                        <a:rPr lang="tr-TR" sz="1200" b="1" dirty="0">
                          <a:effectLst/>
                        </a:rPr>
                        <a:t>Canlıların Temel Bileşenleri</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3</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3</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234358">
                <a:tc>
                  <a:txBody>
                    <a:bodyPr/>
                    <a:lstStyle/>
                    <a:p>
                      <a:pPr algn="ctr" fontAlgn="ctr"/>
                      <a:r>
                        <a:rPr lang="tr-TR" sz="1200" b="1" dirty="0">
                          <a:effectLst/>
                        </a:rPr>
                        <a:t>Hücre Ve Yapısı</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410316">
                <a:tc>
                  <a:txBody>
                    <a:bodyPr/>
                    <a:lstStyle/>
                    <a:p>
                      <a:pPr algn="ctr" fontAlgn="ctr"/>
                      <a:r>
                        <a:rPr lang="tr-TR" sz="1200" b="1" dirty="0">
                          <a:effectLst/>
                        </a:rPr>
                        <a:t>Ekosistem-Ekoloji</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234358">
                <a:tc>
                  <a:txBody>
                    <a:bodyPr/>
                    <a:lstStyle/>
                    <a:p>
                      <a:pPr algn="ctr" fontAlgn="ctr"/>
                      <a:r>
                        <a:rPr lang="tr-TR" sz="1200" b="1" dirty="0">
                          <a:effectLst/>
                        </a:rPr>
                        <a:t>Duyu Organları</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79039">
                <a:tc>
                  <a:txBody>
                    <a:bodyPr/>
                    <a:lstStyle/>
                    <a:p>
                      <a:pPr algn="ctr" fontAlgn="ctr"/>
                      <a:r>
                        <a:rPr lang="tr-TR" sz="1200" b="1" dirty="0">
                          <a:effectLst/>
                        </a:rPr>
                        <a:t>Hücre Bölünmeleri</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340914">
                <a:tc>
                  <a:txBody>
                    <a:bodyPr/>
                    <a:lstStyle/>
                    <a:p>
                      <a:pPr algn="ctr" fontAlgn="ctr"/>
                      <a:r>
                        <a:rPr lang="tr-TR" sz="1200" b="1" dirty="0">
                          <a:effectLst/>
                        </a:rPr>
                        <a:t>Madde Geçişleri</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34358">
                <a:tc>
                  <a:txBody>
                    <a:bodyPr/>
                    <a:lstStyle/>
                    <a:p>
                      <a:pPr algn="ctr" fontAlgn="ctr"/>
                      <a:r>
                        <a:rPr lang="tr-TR" sz="1200" b="1" dirty="0">
                          <a:effectLst/>
                        </a:rPr>
                        <a:t>Nükleik Asitler</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u="none" strike="noStrike" dirty="0">
                          <a:solidFill>
                            <a:srgbClr val="007DBB"/>
                          </a:solidFill>
                          <a:effectLst/>
                        </a:rPr>
                        <a:t> </a:t>
                      </a: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34358">
                <a:tc>
                  <a:txBody>
                    <a:bodyPr/>
                    <a:lstStyle/>
                    <a:p>
                      <a:pPr algn="ctr" fontAlgn="ctr"/>
                      <a:r>
                        <a:rPr lang="tr-TR" sz="1200" b="1" dirty="0">
                          <a:effectLst/>
                        </a:rPr>
                        <a:t>Sınıflandırma</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234358">
                <a:tc>
                  <a:txBody>
                    <a:bodyPr/>
                    <a:lstStyle/>
                    <a:p>
                      <a:pPr algn="ctr" fontAlgn="ctr"/>
                      <a:r>
                        <a:rPr lang="tr-TR" sz="1200" b="1" dirty="0">
                          <a:effectLst/>
                        </a:rPr>
                        <a:t>Bakteri</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34358">
                <a:tc>
                  <a:txBody>
                    <a:bodyPr/>
                    <a:lstStyle/>
                    <a:p>
                      <a:pPr algn="ctr" fontAlgn="ctr"/>
                      <a:r>
                        <a:rPr lang="tr-TR" sz="1200" b="1" dirty="0">
                          <a:effectLst/>
                        </a:rPr>
                        <a:t>Enzimler</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43126">
                <a:tc>
                  <a:txBody>
                    <a:bodyPr/>
                    <a:lstStyle/>
                    <a:p>
                      <a:pPr algn="ctr" fontAlgn="ctr"/>
                      <a:r>
                        <a:rPr lang="tr-TR" sz="1200" b="1" dirty="0">
                          <a:effectLst/>
                        </a:rPr>
                        <a:t>Bitkiler Biyoloj</a:t>
                      </a:r>
                      <a:r>
                        <a:rPr lang="tr-TR" sz="1200" b="1" u="none" strike="noStrike" dirty="0">
                          <a:solidFill>
                            <a:srgbClr val="007DBB"/>
                          </a:solidFill>
                          <a:effectLst/>
                          <a:hlinkClick r:id="rId2"/>
                        </a:rPr>
                        <a:t>i</a:t>
                      </a:r>
                      <a:r>
                        <a:rPr lang="tr-TR" sz="1200" b="1" dirty="0">
                          <a:effectLst/>
                        </a:rPr>
                        <a:t>si</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3</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424476">
                <a:tc>
                  <a:txBody>
                    <a:bodyPr/>
                    <a:lstStyle/>
                    <a:p>
                      <a:pPr algn="ctr" fontAlgn="ctr"/>
                      <a:r>
                        <a:rPr lang="tr-TR" sz="1200" b="1" dirty="0">
                          <a:effectLst/>
                        </a:rPr>
                        <a:t>Kalıtım ve Evrim</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2</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356831">
                <a:tc>
                  <a:txBody>
                    <a:bodyPr/>
                    <a:lstStyle/>
                    <a:p>
                      <a:pPr algn="ctr" fontAlgn="ctr"/>
                      <a:r>
                        <a:rPr lang="tr-TR" sz="1200" b="1" dirty="0">
                          <a:effectLst/>
                        </a:rPr>
                        <a:t>Canlıların Ortak Özellikleri</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34358">
                <a:tc>
                  <a:txBody>
                    <a:bodyPr/>
                    <a:lstStyle/>
                    <a:p>
                      <a:pPr algn="ctr" fontAlgn="ctr"/>
                      <a:r>
                        <a:rPr lang="tr-TR" sz="1200" b="1" dirty="0">
                          <a:effectLst/>
                        </a:rPr>
                        <a:t>Metabolizma</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34358">
                <a:tc>
                  <a:txBody>
                    <a:bodyPr/>
                    <a:lstStyle/>
                    <a:p>
                      <a:pPr algn="ctr" fontAlgn="ctr"/>
                      <a:r>
                        <a:rPr lang="tr-TR" sz="1200" b="1" dirty="0">
                          <a:effectLst/>
                        </a:rPr>
                        <a:t>Sistemler</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 </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34358">
                <a:tc>
                  <a:txBody>
                    <a:bodyPr/>
                    <a:lstStyle/>
                    <a:p>
                      <a:pPr algn="ctr" fontAlgn="ctr"/>
                      <a:r>
                        <a:rPr lang="tr-TR" sz="1200" b="1" dirty="0">
                          <a:solidFill>
                            <a:schemeClr val="tx1"/>
                          </a:solidFill>
                          <a:effectLst/>
                        </a:rPr>
                        <a:t>Toplam</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13</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13</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13</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13</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13</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13</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13</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6</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6</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6</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6</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6</a:t>
                      </a:r>
                    </a:p>
                  </a:txBody>
                  <a:tcPr marL="9978" marR="9978" marT="9978" marB="997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val="19888665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980728"/>
          </a:xfrm>
          <a:solidFill>
            <a:srgbClr val="FFFF00"/>
          </a:solidFill>
        </p:spPr>
        <p:txBody>
          <a:bodyPr>
            <a:noAutofit/>
          </a:bodyPr>
          <a:lstStyle/>
          <a:p>
            <a:r>
              <a:rPr lang="tr-TR" sz="2800" b="1" dirty="0" smtClean="0"/>
              <a:t>HANGİ TESTLERDEN EN AZ KAÇ HAM PUAN ALMAK GEREKİR</a:t>
            </a:r>
            <a:endParaRPr lang="tr-TR" sz="2800" b="1" dirty="0"/>
          </a:p>
        </p:txBody>
      </p:sp>
      <p:sp>
        <p:nvSpPr>
          <p:cNvPr id="3" name="İçerik Yer Tutucusu 2"/>
          <p:cNvSpPr>
            <a:spLocks noGrp="1"/>
          </p:cNvSpPr>
          <p:nvPr>
            <p:ph idx="1"/>
          </p:nvPr>
        </p:nvSpPr>
        <p:spPr>
          <a:xfrm>
            <a:off x="0" y="980728"/>
            <a:ext cx="9144000" cy="5472608"/>
          </a:xfrm>
          <a:solidFill>
            <a:schemeClr val="accent5">
              <a:lumMod val="20000"/>
              <a:lumOff val="80000"/>
            </a:schemeClr>
          </a:solidFill>
        </p:spPr>
        <p:txBody>
          <a:bodyPr>
            <a:normAutofit/>
          </a:bodyPr>
          <a:lstStyle/>
          <a:p>
            <a:pPr marL="0" indent="0">
              <a:buNone/>
            </a:pPr>
            <a:r>
              <a:rPr lang="tr-TR" sz="2000" b="1" u="sng" dirty="0" smtClean="0">
                <a:solidFill>
                  <a:srgbClr val="FF0000"/>
                </a:solidFill>
              </a:rPr>
              <a:t>TYT PUAN TÜRÜ İÇİN -</a:t>
            </a:r>
            <a:r>
              <a:rPr lang="tr-TR" sz="1600" b="1" dirty="0" smtClean="0"/>
              <a:t>TYT Türkçe </a:t>
            </a:r>
            <a:r>
              <a:rPr lang="tr-TR" sz="1600" b="1" dirty="0"/>
              <a:t>Testi Temel </a:t>
            </a:r>
            <a:r>
              <a:rPr lang="tr-TR" sz="1600" b="1" dirty="0" smtClean="0"/>
              <a:t>ve Matematik </a:t>
            </a:r>
            <a:r>
              <a:rPr lang="tr-TR" sz="1600" b="1" dirty="0"/>
              <a:t>Testi </a:t>
            </a:r>
            <a:r>
              <a:rPr lang="tr-TR" sz="1600" b="1" dirty="0" smtClean="0"/>
              <a:t> </a:t>
            </a:r>
            <a:r>
              <a:rPr lang="tr-TR" sz="1600" b="1" dirty="0"/>
              <a:t>en az birinden </a:t>
            </a:r>
            <a:r>
              <a:rPr lang="tr-TR" sz="1600" b="1" dirty="0" smtClean="0"/>
              <a:t>0,5 ham puan </a:t>
            </a:r>
          </a:p>
          <a:p>
            <a:pPr marL="0" indent="0">
              <a:buNone/>
            </a:pPr>
            <a:endParaRPr lang="tr-TR" sz="1400" dirty="0" smtClean="0">
              <a:solidFill>
                <a:srgbClr val="0070C0"/>
              </a:solidFill>
            </a:endParaRPr>
          </a:p>
          <a:p>
            <a:pPr marL="0" indent="0">
              <a:buNone/>
            </a:pPr>
            <a:r>
              <a:rPr lang="tr-TR" sz="1400" dirty="0" smtClean="0"/>
              <a:t> </a:t>
            </a:r>
            <a:r>
              <a:rPr lang="tr-TR" sz="2000" b="1" u="sng" dirty="0" smtClean="0">
                <a:solidFill>
                  <a:srgbClr val="FF0000"/>
                </a:solidFill>
              </a:rPr>
              <a:t>SAYISAL PUAN TÜRÜ İÇİN -</a:t>
            </a:r>
            <a:r>
              <a:rPr lang="tr-TR" sz="1600" b="1" dirty="0" smtClean="0"/>
              <a:t>TYT </a:t>
            </a:r>
            <a:r>
              <a:rPr lang="tr-TR" sz="1600" b="1" dirty="0"/>
              <a:t>Türkçe Testi Temel ve Matematik Testi  en az birinden </a:t>
            </a:r>
            <a:r>
              <a:rPr lang="tr-TR" sz="1600" b="1" dirty="0" smtClean="0"/>
              <a:t>0,5 ham </a:t>
            </a:r>
            <a:r>
              <a:rPr lang="tr-TR" sz="1600" b="1" dirty="0"/>
              <a:t>puanı</a:t>
            </a:r>
            <a:r>
              <a:rPr lang="tr-TR" sz="1600" b="1" dirty="0" smtClean="0"/>
              <a:t> ile AYT   </a:t>
            </a:r>
            <a:r>
              <a:rPr lang="tr-TR" sz="1600" b="1" dirty="0"/>
              <a:t>Matematik Testi </a:t>
            </a:r>
            <a:r>
              <a:rPr lang="tr-TR" sz="1600" b="1" dirty="0" smtClean="0"/>
              <a:t>ve Fen </a:t>
            </a:r>
            <a:r>
              <a:rPr lang="tr-TR" sz="1600" b="1" dirty="0"/>
              <a:t>Bilimleri </a:t>
            </a:r>
            <a:r>
              <a:rPr lang="tr-TR" sz="1600" b="1" dirty="0" smtClean="0"/>
              <a:t>Testi testin </a:t>
            </a:r>
            <a:r>
              <a:rPr lang="tr-TR" sz="1600" b="1" dirty="0"/>
              <a:t>en az birinden 0,5 </a:t>
            </a:r>
            <a:r>
              <a:rPr lang="tr-TR" sz="1600" b="1" dirty="0" smtClean="0"/>
              <a:t>ham puan</a:t>
            </a:r>
          </a:p>
          <a:p>
            <a:pPr marL="0" indent="0">
              <a:buNone/>
            </a:pPr>
            <a:endParaRPr lang="tr-TR" sz="1400" b="1" dirty="0" smtClean="0"/>
          </a:p>
          <a:p>
            <a:pPr marL="0" indent="0">
              <a:buNone/>
            </a:pPr>
            <a:r>
              <a:rPr lang="tr-TR" sz="2000" b="1" u="sng" dirty="0" smtClean="0">
                <a:solidFill>
                  <a:srgbClr val="FF0000"/>
                </a:solidFill>
              </a:rPr>
              <a:t>EŞİT AĞIRLIK PUAN TÜRÜ İÇİN- </a:t>
            </a:r>
            <a:r>
              <a:rPr lang="tr-TR" sz="1600" b="1" dirty="0" smtClean="0"/>
              <a:t>TYT Türkçe </a:t>
            </a:r>
            <a:r>
              <a:rPr lang="tr-TR" sz="1600" b="1" dirty="0"/>
              <a:t>Testi Temel ve Matematik Testi  en az birinden 0,5 ham </a:t>
            </a:r>
            <a:r>
              <a:rPr lang="tr-TR" sz="1600" b="1" dirty="0" smtClean="0"/>
              <a:t>puan ile AYT Matematik ve Türk Dili ve Edebiyatı Sosyal Bilimler 1 testin </a:t>
            </a:r>
            <a:r>
              <a:rPr lang="tr-TR" sz="1600" b="1" dirty="0"/>
              <a:t>en az birinden 0,5 ham </a:t>
            </a:r>
            <a:r>
              <a:rPr lang="tr-TR" sz="1600" b="1" dirty="0" smtClean="0"/>
              <a:t>puan</a:t>
            </a:r>
          </a:p>
          <a:p>
            <a:pPr marL="0" indent="0">
              <a:buNone/>
            </a:pPr>
            <a:r>
              <a:rPr lang="tr-TR" sz="2000" b="1" u="sng" dirty="0" smtClean="0">
                <a:solidFill>
                  <a:srgbClr val="FF0000"/>
                </a:solidFill>
              </a:rPr>
              <a:t>SÖZEL PUAN TÜRÜ İÇİN </a:t>
            </a:r>
            <a:r>
              <a:rPr lang="tr-TR" sz="1600" b="1" dirty="0" smtClean="0"/>
              <a:t>TYT Türkçe </a:t>
            </a:r>
            <a:r>
              <a:rPr lang="tr-TR" sz="1600" b="1" dirty="0"/>
              <a:t>Testi Temel ve Matematik Testi  en az birinden 0,5 ham puan ile </a:t>
            </a:r>
            <a:r>
              <a:rPr lang="tr-TR" sz="1600" b="1" dirty="0" smtClean="0"/>
              <a:t>AYT Türk </a:t>
            </a:r>
            <a:r>
              <a:rPr lang="tr-TR" sz="1600" b="1" dirty="0"/>
              <a:t>Dili ve Edebiyatı Sosyal Bilimler 1 </a:t>
            </a:r>
            <a:r>
              <a:rPr lang="tr-TR" sz="1600" b="1" dirty="0" smtClean="0"/>
              <a:t> ile Sosyal Bilimler 2 testin en az </a:t>
            </a:r>
            <a:r>
              <a:rPr lang="tr-TR" sz="1600" b="1" dirty="0"/>
              <a:t>birinden 0,5 ham </a:t>
            </a:r>
            <a:r>
              <a:rPr lang="tr-TR" sz="1600" b="1" dirty="0" smtClean="0"/>
              <a:t>puan</a:t>
            </a:r>
          </a:p>
          <a:p>
            <a:pPr marL="0" indent="0">
              <a:buNone/>
            </a:pPr>
            <a:r>
              <a:rPr lang="tr-TR" sz="2000" b="1" u="sng" dirty="0" smtClean="0">
                <a:solidFill>
                  <a:srgbClr val="FF0000"/>
                </a:solidFill>
              </a:rPr>
              <a:t>YABANCI DİL PUAN TÜRÜ İÇİN </a:t>
            </a:r>
            <a:r>
              <a:rPr lang="tr-TR" sz="1600" b="1" dirty="0" smtClean="0"/>
              <a:t>TYT </a:t>
            </a:r>
            <a:r>
              <a:rPr lang="tr-TR" sz="1600" b="1" dirty="0"/>
              <a:t>Türkçe Testi Temel ve Matematik Testi  en az birinden 0,5 </a:t>
            </a:r>
            <a:r>
              <a:rPr lang="tr-TR" sz="1600" b="1" dirty="0" smtClean="0"/>
              <a:t>ham puan ile  YDT en az 0,5 ham puan almış olmak gerekir</a:t>
            </a:r>
            <a:endParaRPr lang="tr-TR" dirty="0" smtClean="0">
              <a:solidFill>
                <a:srgbClr val="0070C0"/>
              </a:solidFill>
            </a:endParaRPr>
          </a:p>
          <a:p>
            <a:pPr marL="0" indent="0">
              <a:buNone/>
            </a:pPr>
            <a:endParaRPr lang="tr-TR" dirty="0">
              <a:solidFill>
                <a:srgbClr val="0070C0"/>
              </a:solidFill>
            </a:endParaRPr>
          </a:p>
        </p:txBody>
      </p:sp>
      <p:sp>
        <p:nvSpPr>
          <p:cNvPr id="4" name="Yuvarlatılmış Dikdörtgen 3"/>
          <p:cNvSpPr/>
          <p:nvPr/>
        </p:nvSpPr>
        <p:spPr>
          <a:xfrm>
            <a:off x="0" y="4509120"/>
            <a:ext cx="9144000" cy="234888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3200" b="1" u="sng" dirty="0" smtClean="0">
                <a:solidFill>
                  <a:srgbClr val="FF0000"/>
                </a:solidFill>
              </a:rPr>
              <a:t>ADAYIN TYT PUANININ HESAPLANABİLMESİ İÇİN</a:t>
            </a:r>
            <a:r>
              <a:rPr lang="tr-TR" sz="3600" dirty="0" smtClean="0">
                <a:solidFill>
                  <a:srgbClr val="FF0000"/>
                </a:solidFill>
              </a:rPr>
              <a:t> </a:t>
            </a:r>
          </a:p>
          <a:p>
            <a:r>
              <a:rPr lang="tr-TR" sz="2000" b="1" dirty="0" err="1" smtClean="0">
                <a:solidFill>
                  <a:srgbClr val="002060"/>
                </a:solidFill>
              </a:rPr>
              <a:t>TYT’de</a:t>
            </a:r>
            <a:r>
              <a:rPr lang="tr-TR" sz="2000" b="1" dirty="0" smtClean="0">
                <a:solidFill>
                  <a:srgbClr val="002060"/>
                </a:solidFill>
              </a:rPr>
              <a:t> </a:t>
            </a:r>
            <a:r>
              <a:rPr lang="tr-TR" sz="2000" b="1" dirty="0">
                <a:solidFill>
                  <a:srgbClr val="002060"/>
                </a:solidFill>
              </a:rPr>
              <a:t>sorulan toplam 120 soru </a:t>
            </a:r>
            <a:r>
              <a:rPr lang="tr-TR" sz="2000" b="1" dirty="0" smtClean="0">
                <a:solidFill>
                  <a:srgbClr val="002060"/>
                </a:solidFill>
              </a:rPr>
              <a:t>içindeki iki testin en az birinden </a:t>
            </a:r>
            <a:r>
              <a:rPr lang="tr-TR" sz="2000" b="1" dirty="0" smtClean="0">
                <a:solidFill>
                  <a:srgbClr val="C00000"/>
                </a:solidFill>
              </a:rPr>
              <a:t>40 </a:t>
            </a:r>
            <a:r>
              <a:rPr lang="tr-TR" sz="2000" b="1" dirty="0">
                <a:solidFill>
                  <a:srgbClr val="C00000"/>
                </a:solidFill>
              </a:rPr>
              <a:t>Türkçeden en az 0,5 net </a:t>
            </a:r>
            <a:r>
              <a:rPr lang="tr-TR" sz="2000" dirty="0" smtClean="0">
                <a:solidFill>
                  <a:srgbClr val="002060"/>
                </a:solidFill>
              </a:rPr>
              <a:t>veya  </a:t>
            </a:r>
            <a:r>
              <a:rPr lang="tr-TR" sz="2000" b="1" dirty="0">
                <a:solidFill>
                  <a:srgbClr val="C00000"/>
                </a:solidFill>
              </a:rPr>
              <a:t>40 Matematikten en az 0,5 net </a:t>
            </a:r>
            <a:r>
              <a:rPr lang="tr-TR" sz="2000" b="1" dirty="0" smtClean="0">
                <a:solidFill>
                  <a:srgbClr val="C00000"/>
                </a:solidFill>
              </a:rPr>
              <a:t>çıkartması </a:t>
            </a:r>
            <a:r>
              <a:rPr lang="tr-TR" sz="2000" b="1" dirty="0">
                <a:solidFill>
                  <a:srgbClr val="C00000"/>
                </a:solidFill>
              </a:rPr>
              <a:t>gerekir. </a:t>
            </a:r>
          </a:p>
          <a:p>
            <a:r>
              <a:rPr lang="tr-TR" sz="2000" b="1" dirty="0" smtClean="0">
                <a:solidFill>
                  <a:srgbClr val="002060"/>
                </a:solidFill>
              </a:rPr>
              <a:t>BU KURALI YERİNE GETİREMEYEN ADAYIN TYT PUANI HESAPLANMAZ. </a:t>
            </a:r>
            <a:endParaRPr lang="tr-TR" sz="2000" b="1" dirty="0">
              <a:solidFill>
                <a:srgbClr val="002060"/>
              </a:solidFill>
            </a:endParaRPr>
          </a:p>
        </p:txBody>
      </p:sp>
    </p:spTree>
    <p:extLst>
      <p:ext uri="{BB962C8B-B14F-4D97-AF65-F5344CB8AC3E}">
        <p14:creationId xmlns:p14="http://schemas.microsoft.com/office/powerpoint/2010/main" val="36329886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ounded Rectangle 15"/>
          <p:cNvSpPr/>
          <p:nvPr/>
        </p:nvSpPr>
        <p:spPr>
          <a:xfrm>
            <a:off x="500034" y="1214422"/>
            <a:ext cx="2961860" cy="666657"/>
          </a:xfrm>
          <a:prstGeom prst="roundRect">
            <a:avLst/>
          </a:prstGeom>
          <a:solidFill>
            <a:schemeClr val="accent5">
              <a:lumMod val="20000"/>
              <a:lumOff val="8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smtClean="0">
                <a:solidFill>
                  <a:schemeClr val="tx1"/>
                </a:solidFill>
                <a:latin typeface="Century Gothic" panose="020B0502020202020204" pitchFamily="34" charset="0"/>
              </a:rPr>
              <a:t>Testler</a:t>
            </a:r>
            <a:endParaRPr lang="tr-TR" sz="2000" b="1" dirty="0">
              <a:solidFill>
                <a:schemeClr val="tx1"/>
              </a:solidFill>
              <a:latin typeface="Century Gothic" panose="020B0502020202020204" pitchFamily="34" charset="0"/>
            </a:endParaRPr>
          </a:p>
        </p:txBody>
      </p:sp>
      <p:sp>
        <p:nvSpPr>
          <p:cNvPr id="18" name="Rounded Rectangle 17"/>
          <p:cNvSpPr/>
          <p:nvPr/>
        </p:nvSpPr>
        <p:spPr>
          <a:xfrm>
            <a:off x="3500430" y="1214422"/>
            <a:ext cx="924340" cy="666657"/>
          </a:xfrm>
          <a:prstGeom prst="roundRect">
            <a:avLst/>
          </a:prstGeom>
          <a:solidFill>
            <a:schemeClr val="bg1">
              <a:lumMod val="8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tr-TR" sz="2200" b="1" dirty="0" smtClean="0">
              <a:solidFill>
                <a:schemeClr val="accent2">
                  <a:lumMod val="50000"/>
                </a:schemeClr>
              </a:solidFill>
              <a:latin typeface="Century Gothic" panose="020B0502020202020204" pitchFamily="34" charset="0"/>
            </a:endParaRPr>
          </a:p>
          <a:p>
            <a:pPr algn="ctr"/>
            <a:r>
              <a:rPr lang="tr-TR" b="1" dirty="0" smtClean="0">
                <a:solidFill>
                  <a:schemeClr val="tx1"/>
                </a:solidFill>
                <a:latin typeface="Century Gothic" panose="020B0502020202020204" pitchFamily="34" charset="0"/>
              </a:rPr>
              <a:t>Soru Sayısı</a:t>
            </a:r>
            <a:endParaRPr lang="tr-TR" b="1" dirty="0">
              <a:solidFill>
                <a:schemeClr val="tx1"/>
              </a:solidFill>
              <a:latin typeface="Century Gothic" panose="020B0502020202020204" pitchFamily="34" charset="0"/>
            </a:endParaRPr>
          </a:p>
        </p:txBody>
      </p:sp>
      <p:graphicFrame>
        <p:nvGraphicFramePr>
          <p:cNvPr id="38" name="Table 37"/>
          <p:cNvGraphicFramePr>
            <a:graphicFrameLocks noGrp="1"/>
          </p:cNvGraphicFramePr>
          <p:nvPr>
            <p:extLst>
              <p:ext uri="{D42A27DB-BD31-4B8C-83A1-F6EECF244321}">
                <p14:modId xmlns:p14="http://schemas.microsoft.com/office/powerpoint/2010/main" val="3248316672"/>
              </p:ext>
            </p:extLst>
          </p:nvPr>
        </p:nvGraphicFramePr>
        <p:xfrm>
          <a:off x="571472" y="1857364"/>
          <a:ext cx="3886200" cy="2763520"/>
        </p:xfrm>
        <a:graphic>
          <a:graphicData uri="http://schemas.openxmlformats.org/drawingml/2006/table">
            <a:tbl>
              <a:tblPr firstRow="1" bandRow="1">
                <a:tableStyleId>{D7AC3CCA-C797-4891-BE02-D94E43425B78}</a:tableStyleId>
              </a:tblPr>
              <a:tblGrid>
                <a:gridCol w="2981739">
                  <a:extLst>
                    <a:ext uri="{9D8B030D-6E8A-4147-A177-3AD203B41FA5}">
                      <a16:colId xmlns="" xmlns:a16="http://schemas.microsoft.com/office/drawing/2014/main" val="20000"/>
                    </a:ext>
                  </a:extLst>
                </a:gridCol>
                <a:gridCol w="904461">
                  <a:extLst>
                    <a:ext uri="{9D8B030D-6E8A-4147-A177-3AD203B41FA5}">
                      <a16:colId xmlns="" xmlns:a16="http://schemas.microsoft.com/office/drawing/2014/main" val="20001"/>
                    </a:ext>
                  </a:extLst>
                </a:gridCol>
              </a:tblGrid>
              <a:tr h="370840">
                <a:tc>
                  <a:txBody>
                    <a:bodyPr/>
                    <a:lstStyle/>
                    <a:p>
                      <a:r>
                        <a:rPr lang="tr-TR" dirty="0" smtClean="0">
                          <a:solidFill>
                            <a:srgbClr val="FF0000"/>
                          </a:solidFill>
                        </a:rPr>
                        <a:t>TÜRK DİLİ VE EDEBİYATI – SOSYAL</a:t>
                      </a:r>
                      <a:r>
                        <a:rPr lang="tr-TR" baseline="0" dirty="0" smtClean="0">
                          <a:solidFill>
                            <a:srgbClr val="FF0000"/>
                          </a:solidFill>
                        </a:rPr>
                        <a:t> BİLİMLER-1</a:t>
                      </a:r>
                      <a:endParaRPr lang="tr-TR" dirty="0">
                        <a:solidFill>
                          <a:srgbClr val="FF0000"/>
                        </a:solidFill>
                      </a:endParaRPr>
                    </a:p>
                  </a:txBody>
                  <a:tcPr marL="68580" marR="68580">
                    <a:solidFill>
                      <a:schemeClr val="accent5">
                        <a:lumMod val="20000"/>
                        <a:lumOff val="80000"/>
                      </a:schemeClr>
                    </a:solidFill>
                  </a:tcPr>
                </a:tc>
                <a:tc>
                  <a:txBody>
                    <a:bodyPr/>
                    <a:lstStyle/>
                    <a:p>
                      <a:endParaRPr lang="tr-TR" dirty="0"/>
                    </a:p>
                  </a:txBody>
                  <a:tcPr marL="68580" marR="68580">
                    <a:solidFill>
                      <a:schemeClr val="accent5">
                        <a:lumMod val="20000"/>
                        <a:lumOff val="80000"/>
                      </a:schemeClr>
                    </a:solidFill>
                  </a:tcPr>
                </a:tc>
                <a:extLst>
                  <a:ext uri="{0D108BD9-81ED-4DB2-BD59-A6C34878D82A}">
                    <a16:rowId xmlns="" xmlns:a16="http://schemas.microsoft.com/office/drawing/2014/main" val="10000"/>
                  </a:ext>
                </a:extLst>
              </a:tr>
              <a:tr h="370840">
                <a:tc>
                  <a:txBody>
                    <a:bodyPr/>
                    <a:lstStyle/>
                    <a:p>
                      <a:pPr algn="r"/>
                      <a:r>
                        <a:rPr lang="tr-TR" b="1" dirty="0" smtClean="0"/>
                        <a:t>Türk Dili</a:t>
                      </a:r>
                      <a:r>
                        <a:rPr lang="tr-TR" b="1" baseline="0" dirty="0" smtClean="0"/>
                        <a:t> ve Edebiyatı</a:t>
                      </a:r>
                      <a:endParaRPr lang="tr-TR" b="1" dirty="0"/>
                    </a:p>
                  </a:txBody>
                  <a:tcPr marL="68580" marR="68580">
                    <a:solidFill>
                      <a:schemeClr val="accent5">
                        <a:lumMod val="20000"/>
                        <a:lumOff val="80000"/>
                      </a:schemeClr>
                    </a:solidFill>
                  </a:tcPr>
                </a:tc>
                <a:tc>
                  <a:txBody>
                    <a:bodyPr/>
                    <a:lstStyle/>
                    <a:p>
                      <a:r>
                        <a:rPr lang="tr-TR" b="1" dirty="0" smtClean="0"/>
                        <a:t>24</a:t>
                      </a:r>
                      <a:endParaRPr lang="tr-TR" b="1" dirty="0"/>
                    </a:p>
                  </a:txBody>
                  <a:tcPr marL="68580" marR="68580">
                    <a:solidFill>
                      <a:schemeClr val="accent5">
                        <a:lumMod val="20000"/>
                        <a:lumOff val="80000"/>
                      </a:schemeClr>
                    </a:solidFill>
                  </a:tcPr>
                </a:tc>
                <a:extLst>
                  <a:ext uri="{0D108BD9-81ED-4DB2-BD59-A6C34878D82A}">
                    <a16:rowId xmlns="" xmlns:a16="http://schemas.microsoft.com/office/drawing/2014/main" val="10001"/>
                  </a:ext>
                </a:extLst>
              </a:tr>
              <a:tr h="370840">
                <a:tc>
                  <a:txBody>
                    <a:bodyPr/>
                    <a:lstStyle/>
                    <a:p>
                      <a:pPr algn="r"/>
                      <a:r>
                        <a:rPr lang="tr-TR" b="1" dirty="0" smtClean="0">
                          <a:solidFill>
                            <a:schemeClr val="tx1"/>
                          </a:solidFill>
                        </a:rPr>
                        <a:t>Tarih</a:t>
                      </a:r>
                      <a:r>
                        <a:rPr lang="tr-TR" b="1" baseline="0" dirty="0" smtClean="0">
                          <a:solidFill>
                            <a:schemeClr val="tx1"/>
                          </a:solidFill>
                        </a:rPr>
                        <a:t> – 1</a:t>
                      </a:r>
                      <a:endParaRPr lang="tr-TR" b="1" dirty="0">
                        <a:solidFill>
                          <a:schemeClr val="tx1"/>
                        </a:solidFill>
                      </a:endParaRPr>
                    </a:p>
                  </a:txBody>
                  <a:tcPr marL="68580" marR="68580">
                    <a:solidFill>
                      <a:schemeClr val="accent5">
                        <a:lumMod val="20000"/>
                        <a:lumOff val="80000"/>
                      </a:schemeClr>
                    </a:solidFill>
                  </a:tcPr>
                </a:tc>
                <a:tc>
                  <a:txBody>
                    <a:bodyPr/>
                    <a:lstStyle/>
                    <a:p>
                      <a:r>
                        <a:rPr lang="tr-TR" b="1" dirty="0" smtClean="0">
                          <a:solidFill>
                            <a:schemeClr val="tx1"/>
                          </a:solidFill>
                        </a:rPr>
                        <a:t>10</a:t>
                      </a:r>
                      <a:endParaRPr lang="tr-TR" b="1" dirty="0">
                        <a:solidFill>
                          <a:schemeClr val="tx1"/>
                        </a:solidFill>
                      </a:endParaRPr>
                    </a:p>
                  </a:txBody>
                  <a:tcPr marL="68580" marR="68580">
                    <a:solidFill>
                      <a:schemeClr val="accent5">
                        <a:lumMod val="20000"/>
                        <a:lumOff val="80000"/>
                      </a:schemeClr>
                    </a:solidFill>
                  </a:tcPr>
                </a:tc>
                <a:extLst>
                  <a:ext uri="{0D108BD9-81ED-4DB2-BD59-A6C34878D82A}">
                    <a16:rowId xmlns="" xmlns:a16="http://schemas.microsoft.com/office/drawing/2014/main" val="10002"/>
                  </a:ext>
                </a:extLst>
              </a:tr>
              <a:tr h="370840">
                <a:tc>
                  <a:txBody>
                    <a:bodyPr/>
                    <a:lstStyle/>
                    <a:p>
                      <a:pPr algn="r"/>
                      <a:r>
                        <a:rPr lang="tr-TR" b="1" dirty="0" smtClean="0"/>
                        <a:t>Coğrafya </a:t>
                      </a:r>
                      <a:r>
                        <a:rPr lang="tr-TR" b="1" baseline="0" dirty="0" smtClean="0"/>
                        <a:t>-1</a:t>
                      </a:r>
                      <a:endParaRPr lang="tr-TR" b="1" dirty="0"/>
                    </a:p>
                  </a:txBody>
                  <a:tcPr marL="68580" marR="68580">
                    <a:solidFill>
                      <a:schemeClr val="accent5">
                        <a:lumMod val="20000"/>
                        <a:lumOff val="80000"/>
                      </a:schemeClr>
                    </a:solidFill>
                  </a:tcPr>
                </a:tc>
                <a:tc>
                  <a:txBody>
                    <a:bodyPr/>
                    <a:lstStyle/>
                    <a:p>
                      <a:r>
                        <a:rPr lang="tr-TR" b="1" dirty="0" smtClean="0"/>
                        <a:t>6</a:t>
                      </a:r>
                      <a:endParaRPr lang="tr-TR" b="1" dirty="0"/>
                    </a:p>
                  </a:txBody>
                  <a:tcPr marL="68580" marR="68580">
                    <a:solidFill>
                      <a:schemeClr val="accent5">
                        <a:lumMod val="20000"/>
                        <a:lumOff val="80000"/>
                      </a:schemeClr>
                    </a:solidFill>
                  </a:tcPr>
                </a:tc>
                <a:extLst>
                  <a:ext uri="{0D108BD9-81ED-4DB2-BD59-A6C34878D82A}">
                    <a16:rowId xmlns="" xmlns:a16="http://schemas.microsoft.com/office/drawing/2014/main" val="10003"/>
                  </a:ext>
                </a:extLst>
              </a:tr>
              <a:tr h="370840">
                <a:tc>
                  <a:txBody>
                    <a:bodyPr/>
                    <a:lstStyle/>
                    <a:p>
                      <a:pPr algn="r"/>
                      <a:r>
                        <a:rPr lang="tr-TR" b="1" dirty="0" smtClean="0"/>
                        <a:t>Toplam</a:t>
                      </a:r>
                      <a:endParaRPr lang="tr-TR" b="1" dirty="0"/>
                    </a:p>
                  </a:txBody>
                  <a:tcPr marL="68580" marR="68580">
                    <a:solidFill>
                      <a:schemeClr val="accent5">
                        <a:lumMod val="20000"/>
                        <a:lumOff val="80000"/>
                      </a:schemeClr>
                    </a:solidFill>
                  </a:tcPr>
                </a:tc>
                <a:tc>
                  <a:txBody>
                    <a:bodyPr/>
                    <a:lstStyle/>
                    <a:p>
                      <a:r>
                        <a:rPr lang="tr-TR" b="1" dirty="0" smtClean="0"/>
                        <a:t>40</a:t>
                      </a:r>
                      <a:endParaRPr lang="tr-TR" b="1" dirty="0"/>
                    </a:p>
                  </a:txBody>
                  <a:tcPr marL="68580" marR="68580">
                    <a:solidFill>
                      <a:schemeClr val="accent5">
                        <a:lumMod val="20000"/>
                        <a:lumOff val="80000"/>
                      </a:schemeClr>
                    </a:solidFill>
                  </a:tcPr>
                </a:tc>
                <a:extLst>
                  <a:ext uri="{0D108BD9-81ED-4DB2-BD59-A6C34878D82A}">
                    <a16:rowId xmlns="" xmlns:a16="http://schemas.microsoft.com/office/drawing/2014/main" val="10004"/>
                  </a:ext>
                </a:extLst>
              </a:tr>
              <a:tr h="370840">
                <a:tc>
                  <a:txBody>
                    <a:bodyPr/>
                    <a:lstStyle/>
                    <a:p>
                      <a:r>
                        <a:rPr lang="tr-TR" b="1" dirty="0" smtClean="0">
                          <a:solidFill>
                            <a:srgbClr val="FF0000"/>
                          </a:solidFill>
                        </a:rPr>
                        <a:t>MATEMATİK</a:t>
                      </a:r>
                      <a:r>
                        <a:rPr lang="tr-TR" dirty="0" smtClean="0">
                          <a:solidFill>
                            <a:srgbClr val="FF0000"/>
                          </a:solidFill>
                        </a:rPr>
                        <a:t> </a:t>
                      </a:r>
                      <a:r>
                        <a:rPr lang="tr-TR" dirty="0" smtClean="0"/>
                        <a:t>                                      </a:t>
                      </a:r>
                      <a:r>
                        <a:rPr lang="tr-TR" b="1" dirty="0" smtClean="0"/>
                        <a:t>Toplam</a:t>
                      </a:r>
                      <a:r>
                        <a:rPr lang="tr-TR" dirty="0" smtClean="0"/>
                        <a:t> </a:t>
                      </a:r>
                      <a:endParaRPr lang="tr-TR" dirty="0"/>
                    </a:p>
                  </a:txBody>
                  <a:tcPr marL="68580" marR="68580">
                    <a:solidFill>
                      <a:schemeClr val="accent5">
                        <a:lumMod val="20000"/>
                        <a:lumOff val="80000"/>
                      </a:schemeClr>
                    </a:solidFill>
                  </a:tcPr>
                </a:tc>
                <a:tc>
                  <a:txBody>
                    <a:bodyPr/>
                    <a:lstStyle/>
                    <a:p>
                      <a:r>
                        <a:rPr lang="tr-TR" b="1" dirty="0" smtClean="0"/>
                        <a:t>40</a:t>
                      </a:r>
                      <a:endParaRPr lang="tr-TR" b="1" dirty="0"/>
                    </a:p>
                  </a:txBody>
                  <a:tcPr marL="68580" marR="68580">
                    <a:solidFill>
                      <a:schemeClr val="accent5">
                        <a:lumMod val="20000"/>
                        <a:lumOff val="80000"/>
                      </a:schemeClr>
                    </a:solidFill>
                  </a:tcPr>
                </a:tc>
                <a:extLst>
                  <a:ext uri="{0D108BD9-81ED-4DB2-BD59-A6C34878D82A}">
                    <a16:rowId xmlns="" xmlns:a16="http://schemas.microsoft.com/office/drawing/2014/main" val="10005"/>
                  </a:ext>
                </a:extLst>
              </a:tr>
            </a:tbl>
          </a:graphicData>
        </a:graphic>
      </p:graphicFrame>
      <p:sp>
        <p:nvSpPr>
          <p:cNvPr id="39" name="Rounded Rectangle 38"/>
          <p:cNvSpPr/>
          <p:nvPr/>
        </p:nvSpPr>
        <p:spPr>
          <a:xfrm>
            <a:off x="4714876" y="1214422"/>
            <a:ext cx="3066223" cy="666657"/>
          </a:xfrm>
          <a:prstGeom prst="roundRect">
            <a:avLst/>
          </a:prstGeom>
          <a:solidFill>
            <a:schemeClr val="accent5">
              <a:lumMod val="20000"/>
              <a:lumOff val="8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smtClean="0">
                <a:solidFill>
                  <a:schemeClr val="accent2">
                    <a:lumMod val="50000"/>
                  </a:schemeClr>
                </a:solidFill>
                <a:latin typeface="Century Gothic" panose="020B0502020202020204" pitchFamily="34" charset="0"/>
              </a:rPr>
              <a:t>Testler</a:t>
            </a:r>
            <a:endParaRPr lang="tr-TR" sz="2000" b="1" dirty="0">
              <a:solidFill>
                <a:schemeClr val="accent2">
                  <a:lumMod val="50000"/>
                </a:schemeClr>
              </a:solidFill>
              <a:latin typeface="Century Gothic" panose="020B0502020202020204" pitchFamily="34" charset="0"/>
            </a:endParaRPr>
          </a:p>
        </p:txBody>
      </p:sp>
      <p:sp>
        <p:nvSpPr>
          <p:cNvPr id="40" name="Rounded Rectangle 39"/>
          <p:cNvSpPr/>
          <p:nvPr/>
        </p:nvSpPr>
        <p:spPr>
          <a:xfrm>
            <a:off x="7786710" y="1214422"/>
            <a:ext cx="924340" cy="666657"/>
          </a:xfrm>
          <a:prstGeom prst="roundRect">
            <a:avLst/>
          </a:prstGeom>
          <a:solidFill>
            <a:schemeClr val="accent5">
              <a:lumMod val="20000"/>
              <a:lumOff val="8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latin typeface="Century Gothic" panose="020B0502020202020204" pitchFamily="34" charset="0"/>
              </a:rPr>
              <a:t>Soru Sayısı</a:t>
            </a:r>
            <a:endParaRPr lang="tr-TR" b="1" dirty="0">
              <a:solidFill>
                <a:schemeClr val="tx1"/>
              </a:solidFill>
              <a:latin typeface="Century Gothic" panose="020B0502020202020204" pitchFamily="34" charset="0"/>
            </a:endParaRPr>
          </a:p>
        </p:txBody>
      </p:sp>
      <p:graphicFrame>
        <p:nvGraphicFramePr>
          <p:cNvPr id="41" name="Table 40"/>
          <p:cNvGraphicFramePr>
            <a:graphicFrameLocks noGrp="1"/>
          </p:cNvGraphicFramePr>
          <p:nvPr>
            <p:extLst>
              <p:ext uri="{D42A27DB-BD31-4B8C-83A1-F6EECF244321}">
                <p14:modId xmlns:p14="http://schemas.microsoft.com/office/powerpoint/2010/main" val="4239826677"/>
              </p:ext>
            </p:extLst>
          </p:nvPr>
        </p:nvGraphicFramePr>
        <p:xfrm>
          <a:off x="4714876" y="1785927"/>
          <a:ext cx="4000528" cy="4908872"/>
        </p:xfrm>
        <a:graphic>
          <a:graphicData uri="http://schemas.openxmlformats.org/drawingml/2006/table">
            <a:tbl>
              <a:tblPr firstRow="1" bandRow="1">
                <a:tableStyleId>{D7AC3CCA-C797-4891-BE02-D94E43425B78}</a:tableStyleId>
              </a:tblPr>
              <a:tblGrid>
                <a:gridCol w="3069458">
                  <a:extLst>
                    <a:ext uri="{9D8B030D-6E8A-4147-A177-3AD203B41FA5}">
                      <a16:colId xmlns="" xmlns:a16="http://schemas.microsoft.com/office/drawing/2014/main" val="20000"/>
                    </a:ext>
                  </a:extLst>
                </a:gridCol>
                <a:gridCol w="931070">
                  <a:extLst>
                    <a:ext uri="{9D8B030D-6E8A-4147-A177-3AD203B41FA5}">
                      <a16:colId xmlns="" xmlns:a16="http://schemas.microsoft.com/office/drawing/2014/main" val="20001"/>
                    </a:ext>
                  </a:extLst>
                </a:gridCol>
              </a:tblGrid>
              <a:tr h="349252">
                <a:tc>
                  <a:txBody>
                    <a:bodyPr/>
                    <a:lstStyle/>
                    <a:p>
                      <a:r>
                        <a:rPr lang="tr-TR" dirty="0" smtClean="0">
                          <a:solidFill>
                            <a:srgbClr val="FF0000"/>
                          </a:solidFill>
                        </a:rPr>
                        <a:t>SOSYAL BİLİMLER-2</a:t>
                      </a:r>
                      <a:endParaRPr lang="tr-TR" dirty="0">
                        <a:solidFill>
                          <a:srgbClr val="FF0000"/>
                        </a:solidFill>
                      </a:endParaRPr>
                    </a:p>
                  </a:txBody>
                  <a:tcPr marL="68580" marR="68580">
                    <a:solidFill>
                      <a:schemeClr val="accent5">
                        <a:lumMod val="20000"/>
                        <a:lumOff val="80000"/>
                      </a:schemeClr>
                    </a:solidFill>
                  </a:tcPr>
                </a:tc>
                <a:tc>
                  <a:txBody>
                    <a:bodyPr/>
                    <a:lstStyle/>
                    <a:p>
                      <a:endParaRPr lang="tr-TR" dirty="0"/>
                    </a:p>
                  </a:txBody>
                  <a:tcPr marL="68580" marR="68580">
                    <a:solidFill>
                      <a:schemeClr val="accent5">
                        <a:lumMod val="20000"/>
                        <a:lumOff val="80000"/>
                      </a:schemeClr>
                    </a:solidFill>
                  </a:tcPr>
                </a:tc>
                <a:extLst>
                  <a:ext uri="{0D108BD9-81ED-4DB2-BD59-A6C34878D82A}">
                    <a16:rowId xmlns="" xmlns:a16="http://schemas.microsoft.com/office/drawing/2014/main" val="10000"/>
                  </a:ext>
                </a:extLst>
              </a:tr>
              <a:tr h="349252">
                <a:tc>
                  <a:txBody>
                    <a:bodyPr/>
                    <a:lstStyle/>
                    <a:p>
                      <a:pPr algn="r"/>
                      <a:r>
                        <a:rPr lang="tr-TR" b="1" dirty="0" smtClean="0">
                          <a:solidFill>
                            <a:schemeClr val="tx1"/>
                          </a:solidFill>
                        </a:rPr>
                        <a:t>Tarih-2</a:t>
                      </a:r>
                      <a:endParaRPr lang="tr-TR" b="1" dirty="0">
                        <a:solidFill>
                          <a:schemeClr val="tx1"/>
                        </a:solidFill>
                      </a:endParaRPr>
                    </a:p>
                  </a:txBody>
                  <a:tcPr marL="68580" marR="68580">
                    <a:solidFill>
                      <a:schemeClr val="accent5">
                        <a:lumMod val="20000"/>
                        <a:lumOff val="80000"/>
                      </a:schemeClr>
                    </a:solidFill>
                  </a:tcPr>
                </a:tc>
                <a:tc>
                  <a:txBody>
                    <a:bodyPr/>
                    <a:lstStyle/>
                    <a:p>
                      <a:r>
                        <a:rPr lang="tr-TR" b="1" dirty="0" smtClean="0">
                          <a:solidFill>
                            <a:schemeClr val="tx1"/>
                          </a:solidFill>
                        </a:rPr>
                        <a:t>11</a:t>
                      </a:r>
                      <a:endParaRPr lang="tr-TR" b="1" dirty="0">
                        <a:solidFill>
                          <a:schemeClr val="tx1"/>
                        </a:solidFill>
                      </a:endParaRPr>
                    </a:p>
                  </a:txBody>
                  <a:tcPr marL="68580" marR="68580">
                    <a:solidFill>
                      <a:schemeClr val="accent5">
                        <a:lumMod val="20000"/>
                        <a:lumOff val="80000"/>
                      </a:schemeClr>
                    </a:solidFill>
                  </a:tcPr>
                </a:tc>
                <a:extLst>
                  <a:ext uri="{0D108BD9-81ED-4DB2-BD59-A6C34878D82A}">
                    <a16:rowId xmlns="" xmlns:a16="http://schemas.microsoft.com/office/drawing/2014/main" val="10001"/>
                  </a:ext>
                </a:extLst>
              </a:tr>
              <a:tr h="349252">
                <a:tc>
                  <a:txBody>
                    <a:bodyPr/>
                    <a:lstStyle/>
                    <a:p>
                      <a:pPr algn="r"/>
                      <a:r>
                        <a:rPr lang="tr-TR" b="1" dirty="0" smtClean="0">
                          <a:solidFill>
                            <a:schemeClr val="tx1"/>
                          </a:solidFill>
                        </a:rPr>
                        <a:t>Coğrafya</a:t>
                      </a:r>
                      <a:r>
                        <a:rPr lang="tr-TR" b="1" baseline="0" dirty="0" smtClean="0">
                          <a:solidFill>
                            <a:schemeClr val="tx1"/>
                          </a:solidFill>
                        </a:rPr>
                        <a:t> -2</a:t>
                      </a:r>
                      <a:endParaRPr lang="tr-TR" b="1" dirty="0">
                        <a:solidFill>
                          <a:schemeClr val="tx1"/>
                        </a:solidFill>
                      </a:endParaRPr>
                    </a:p>
                  </a:txBody>
                  <a:tcPr marL="68580" marR="68580">
                    <a:solidFill>
                      <a:schemeClr val="accent5">
                        <a:lumMod val="20000"/>
                        <a:lumOff val="80000"/>
                      </a:schemeClr>
                    </a:solidFill>
                  </a:tcPr>
                </a:tc>
                <a:tc>
                  <a:txBody>
                    <a:bodyPr/>
                    <a:lstStyle/>
                    <a:p>
                      <a:r>
                        <a:rPr lang="tr-TR" b="1" dirty="0" smtClean="0">
                          <a:solidFill>
                            <a:schemeClr val="tx1"/>
                          </a:solidFill>
                        </a:rPr>
                        <a:t>11</a:t>
                      </a:r>
                      <a:endParaRPr lang="tr-TR" b="1" dirty="0">
                        <a:solidFill>
                          <a:schemeClr val="tx1"/>
                        </a:solidFill>
                      </a:endParaRPr>
                    </a:p>
                  </a:txBody>
                  <a:tcPr marL="68580" marR="68580">
                    <a:solidFill>
                      <a:schemeClr val="accent5">
                        <a:lumMod val="20000"/>
                        <a:lumOff val="80000"/>
                      </a:schemeClr>
                    </a:solidFill>
                  </a:tcPr>
                </a:tc>
                <a:extLst>
                  <a:ext uri="{0D108BD9-81ED-4DB2-BD59-A6C34878D82A}">
                    <a16:rowId xmlns="" xmlns:a16="http://schemas.microsoft.com/office/drawing/2014/main" val="10002"/>
                  </a:ext>
                </a:extLst>
              </a:tr>
              <a:tr h="611192">
                <a:tc>
                  <a:txBody>
                    <a:bodyPr/>
                    <a:lstStyle/>
                    <a:p>
                      <a:pPr algn="r"/>
                      <a:r>
                        <a:rPr lang="tr-TR" b="1" dirty="0" smtClean="0">
                          <a:solidFill>
                            <a:schemeClr val="tx1"/>
                          </a:solidFill>
                        </a:rPr>
                        <a:t>Felsefe</a:t>
                      </a:r>
                      <a:r>
                        <a:rPr lang="tr-TR" b="1" baseline="0" dirty="0" smtClean="0">
                          <a:solidFill>
                            <a:schemeClr val="tx1"/>
                          </a:solidFill>
                        </a:rPr>
                        <a:t> Grubu(Felsefe, Mantık, Psikoloji, Sosyoloji)</a:t>
                      </a:r>
                      <a:endParaRPr lang="tr-TR" b="1" dirty="0">
                        <a:solidFill>
                          <a:schemeClr val="tx1"/>
                        </a:solidFill>
                      </a:endParaRPr>
                    </a:p>
                  </a:txBody>
                  <a:tcPr marL="68580" marR="68580">
                    <a:solidFill>
                      <a:schemeClr val="accent5">
                        <a:lumMod val="20000"/>
                        <a:lumOff val="80000"/>
                      </a:schemeClr>
                    </a:solidFill>
                  </a:tcPr>
                </a:tc>
                <a:tc>
                  <a:txBody>
                    <a:bodyPr/>
                    <a:lstStyle/>
                    <a:p>
                      <a:r>
                        <a:rPr lang="tr-TR" b="1" dirty="0" smtClean="0">
                          <a:solidFill>
                            <a:schemeClr val="tx1"/>
                          </a:solidFill>
                        </a:rPr>
                        <a:t>12</a:t>
                      </a:r>
                      <a:endParaRPr lang="tr-TR" b="1" dirty="0">
                        <a:solidFill>
                          <a:schemeClr val="tx1"/>
                        </a:solidFill>
                      </a:endParaRPr>
                    </a:p>
                  </a:txBody>
                  <a:tcPr marL="68580" marR="68580">
                    <a:solidFill>
                      <a:schemeClr val="accent5">
                        <a:lumMod val="20000"/>
                        <a:lumOff val="80000"/>
                      </a:schemeClr>
                    </a:solidFill>
                  </a:tcPr>
                </a:tc>
                <a:extLst>
                  <a:ext uri="{0D108BD9-81ED-4DB2-BD59-A6C34878D82A}">
                    <a16:rowId xmlns="" xmlns:a16="http://schemas.microsoft.com/office/drawing/2014/main" val="10003"/>
                  </a:ext>
                </a:extLst>
              </a:tr>
              <a:tr h="349252">
                <a:tc>
                  <a:txBody>
                    <a:bodyPr/>
                    <a:lstStyle/>
                    <a:p>
                      <a:pPr algn="r"/>
                      <a:r>
                        <a:rPr lang="tr-TR" b="1" dirty="0" smtClean="0">
                          <a:solidFill>
                            <a:schemeClr val="tx1"/>
                          </a:solidFill>
                        </a:rPr>
                        <a:t>Din Kültürü ve Ahlak Bilgisi</a:t>
                      </a:r>
                      <a:endParaRPr lang="tr-TR" b="1" dirty="0">
                        <a:solidFill>
                          <a:schemeClr val="tx1"/>
                        </a:solidFill>
                      </a:endParaRPr>
                    </a:p>
                  </a:txBody>
                  <a:tcPr marL="68580" marR="68580">
                    <a:solidFill>
                      <a:schemeClr val="accent5">
                        <a:lumMod val="20000"/>
                        <a:lumOff val="80000"/>
                      </a:schemeClr>
                    </a:solidFill>
                  </a:tcPr>
                </a:tc>
                <a:tc>
                  <a:txBody>
                    <a:bodyPr/>
                    <a:lstStyle/>
                    <a:p>
                      <a:r>
                        <a:rPr lang="tr-TR" b="1" dirty="0" smtClean="0">
                          <a:solidFill>
                            <a:schemeClr val="tx1"/>
                          </a:solidFill>
                        </a:rPr>
                        <a:t>6</a:t>
                      </a:r>
                      <a:endParaRPr lang="tr-TR" b="1" dirty="0">
                        <a:solidFill>
                          <a:schemeClr val="tx1"/>
                        </a:solidFill>
                      </a:endParaRPr>
                    </a:p>
                  </a:txBody>
                  <a:tcPr marL="68580" marR="68580">
                    <a:solidFill>
                      <a:schemeClr val="accent5">
                        <a:lumMod val="20000"/>
                        <a:lumOff val="80000"/>
                      </a:schemeClr>
                    </a:solidFill>
                  </a:tcPr>
                </a:tc>
                <a:extLst>
                  <a:ext uri="{0D108BD9-81ED-4DB2-BD59-A6C34878D82A}">
                    <a16:rowId xmlns="" xmlns:a16="http://schemas.microsoft.com/office/drawing/2014/main" val="10004"/>
                  </a:ext>
                </a:extLst>
              </a:tr>
              <a:tr h="349252">
                <a:tc>
                  <a:txBody>
                    <a:bodyPr/>
                    <a:lstStyle/>
                    <a:p>
                      <a:pPr algn="r"/>
                      <a:r>
                        <a:rPr lang="tr-TR" b="1" dirty="0" smtClean="0"/>
                        <a:t>Toplam</a:t>
                      </a:r>
                      <a:endParaRPr lang="tr-TR" b="1" dirty="0"/>
                    </a:p>
                  </a:txBody>
                  <a:tcPr marL="68580" marR="68580">
                    <a:solidFill>
                      <a:schemeClr val="accent5">
                        <a:lumMod val="20000"/>
                        <a:lumOff val="80000"/>
                      </a:schemeClr>
                    </a:solidFill>
                  </a:tcPr>
                </a:tc>
                <a:tc>
                  <a:txBody>
                    <a:bodyPr/>
                    <a:lstStyle/>
                    <a:p>
                      <a:r>
                        <a:rPr lang="tr-TR" b="1" dirty="0" smtClean="0"/>
                        <a:t>40</a:t>
                      </a:r>
                      <a:endParaRPr lang="tr-TR" b="1" dirty="0"/>
                    </a:p>
                  </a:txBody>
                  <a:tcPr marL="68580" marR="68580">
                    <a:solidFill>
                      <a:schemeClr val="accent5">
                        <a:lumMod val="20000"/>
                        <a:lumOff val="80000"/>
                      </a:schemeClr>
                    </a:solidFill>
                  </a:tcPr>
                </a:tc>
                <a:extLst>
                  <a:ext uri="{0D108BD9-81ED-4DB2-BD59-A6C34878D82A}">
                    <a16:rowId xmlns="" xmlns:a16="http://schemas.microsoft.com/office/drawing/2014/main" val="10005"/>
                  </a:ext>
                </a:extLst>
              </a:tr>
              <a:tr h="349252">
                <a:tc>
                  <a:txBody>
                    <a:bodyPr/>
                    <a:lstStyle/>
                    <a:p>
                      <a:r>
                        <a:rPr lang="tr-TR" b="1" dirty="0" smtClean="0">
                          <a:solidFill>
                            <a:srgbClr val="FF0000"/>
                          </a:solidFill>
                        </a:rPr>
                        <a:t>FEN BİLİMLERİ</a:t>
                      </a:r>
                      <a:r>
                        <a:rPr lang="tr-TR" dirty="0" smtClean="0">
                          <a:solidFill>
                            <a:srgbClr val="FF0000"/>
                          </a:solidFill>
                        </a:rPr>
                        <a:t> </a:t>
                      </a:r>
                      <a:endParaRPr lang="tr-TR" dirty="0">
                        <a:solidFill>
                          <a:srgbClr val="FF0000"/>
                        </a:solidFill>
                      </a:endParaRPr>
                    </a:p>
                  </a:txBody>
                  <a:tcPr marL="68580" marR="68580">
                    <a:solidFill>
                      <a:schemeClr val="accent5">
                        <a:lumMod val="20000"/>
                        <a:lumOff val="80000"/>
                      </a:schemeClr>
                    </a:solidFill>
                  </a:tcPr>
                </a:tc>
                <a:tc>
                  <a:txBody>
                    <a:bodyPr/>
                    <a:lstStyle/>
                    <a:p>
                      <a:endParaRPr lang="tr-TR" b="1" dirty="0"/>
                    </a:p>
                  </a:txBody>
                  <a:tcPr marL="68580" marR="68580">
                    <a:solidFill>
                      <a:schemeClr val="accent5">
                        <a:lumMod val="20000"/>
                        <a:lumOff val="80000"/>
                      </a:schemeClr>
                    </a:solidFill>
                  </a:tcPr>
                </a:tc>
                <a:extLst>
                  <a:ext uri="{0D108BD9-81ED-4DB2-BD59-A6C34878D82A}">
                    <a16:rowId xmlns="" xmlns:a16="http://schemas.microsoft.com/office/drawing/2014/main" val="10006"/>
                  </a:ext>
                </a:extLst>
              </a:tr>
              <a:tr h="349252">
                <a:tc>
                  <a:txBody>
                    <a:bodyPr/>
                    <a:lstStyle/>
                    <a:p>
                      <a:pPr algn="r"/>
                      <a:r>
                        <a:rPr lang="tr-TR" b="1" dirty="0" smtClean="0">
                          <a:solidFill>
                            <a:schemeClr val="tx1"/>
                          </a:solidFill>
                        </a:rPr>
                        <a:t>Fizik</a:t>
                      </a:r>
                      <a:endParaRPr lang="tr-TR" b="1" dirty="0">
                        <a:solidFill>
                          <a:schemeClr val="tx1"/>
                        </a:solidFill>
                      </a:endParaRPr>
                    </a:p>
                  </a:txBody>
                  <a:tcPr marL="68580" marR="68580">
                    <a:solidFill>
                      <a:schemeClr val="accent5">
                        <a:lumMod val="20000"/>
                        <a:lumOff val="80000"/>
                      </a:schemeClr>
                    </a:solidFill>
                  </a:tcPr>
                </a:tc>
                <a:tc>
                  <a:txBody>
                    <a:bodyPr/>
                    <a:lstStyle/>
                    <a:p>
                      <a:r>
                        <a:rPr lang="tr-TR" b="1" dirty="0" smtClean="0">
                          <a:solidFill>
                            <a:schemeClr val="tx1"/>
                          </a:solidFill>
                        </a:rPr>
                        <a:t>14</a:t>
                      </a:r>
                      <a:endParaRPr lang="tr-TR" b="1" dirty="0">
                        <a:solidFill>
                          <a:schemeClr val="tx1"/>
                        </a:solidFill>
                      </a:endParaRPr>
                    </a:p>
                  </a:txBody>
                  <a:tcPr marL="68580" marR="68580">
                    <a:solidFill>
                      <a:schemeClr val="accent5">
                        <a:lumMod val="20000"/>
                        <a:lumOff val="80000"/>
                      </a:schemeClr>
                    </a:solidFill>
                  </a:tcPr>
                </a:tc>
                <a:extLst>
                  <a:ext uri="{0D108BD9-81ED-4DB2-BD59-A6C34878D82A}">
                    <a16:rowId xmlns="" xmlns:a16="http://schemas.microsoft.com/office/drawing/2014/main" val="10007"/>
                  </a:ext>
                </a:extLst>
              </a:tr>
              <a:tr h="349252">
                <a:tc>
                  <a:txBody>
                    <a:bodyPr/>
                    <a:lstStyle/>
                    <a:p>
                      <a:pPr algn="r"/>
                      <a:r>
                        <a:rPr lang="tr-TR" b="1" dirty="0" smtClean="0">
                          <a:solidFill>
                            <a:schemeClr val="tx1"/>
                          </a:solidFill>
                        </a:rPr>
                        <a:t>Kimya</a:t>
                      </a:r>
                      <a:endParaRPr lang="tr-TR" b="1" dirty="0">
                        <a:solidFill>
                          <a:schemeClr val="tx1"/>
                        </a:solidFill>
                      </a:endParaRPr>
                    </a:p>
                  </a:txBody>
                  <a:tcPr marL="68580" marR="68580">
                    <a:solidFill>
                      <a:schemeClr val="accent5">
                        <a:lumMod val="20000"/>
                        <a:lumOff val="80000"/>
                      </a:schemeClr>
                    </a:solidFill>
                  </a:tcPr>
                </a:tc>
                <a:tc>
                  <a:txBody>
                    <a:bodyPr/>
                    <a:lstStyle/>
                    <a:p>
                      <a:r>
                        <a:rPr lang="tr-TR" b="1" dirty="0" smtClean="0">
                          <a:solidFill>
                            <a:schemeClr val="tx1"/>
                          </a:solidFill>
                        </a:rPr>
                        <a:t>13</a:t>
                      </a:r>
                      <a:endParaRPr lang="tr-TR" b="1" dirty="0">
                        <a:solidFill>
                          <a:schemeClr val="tx1"/>
                        </a:solidFill>
                      </a:endParaRPr>
                    </a:p>
                  </a:txBody>
                  <a:tcPr marL="68580" marR="68580">
                    <a:solidFill>
                      <a:schemeClr val="accent5">
                        <a:lumMod val="20000"/>
                        <a:lumOff val="80000"/>
                      </a:schemeClr>
                    </a:solidFill>
                  </a:tcPr>
                </a:tc>
                <a:extLst>
                  <a:ext uri="{0D108BD9-81ED-4DB2-BD59-A6C34878D82A}">
                    <a16:rowId xmlns="" xmlns:a16="http://schemas.microsoft.com/office/drawing/2014/main" val="10008"/>
                  </a:ext>
                </a:extLst>
              </a:tr>
              <a:tr h="349252">
                <a:tc>
                  <a:txBody>
                    <a:bodyPr/>
                    <a:lstStyle/>
                    <a:p>
                      <a:pPr algn="r"/>
                      <a:r>
                        <a:rPr lang="tr-TR" b="1" dirty="0" smtClean="0">
                          <a:solidFill>
                            <a:schemeClr val="tx1"/>
                          </a:solidFill>
                        </a:rPr>
                        <a:t>Biyoloji</a:t>
                      </a:r>
                      <a:endParaRPr lang="tr-TR" b="1" dirty="0">
                        <a:solidFill>
                          <a:schemeClr val="tx1"/>
                        </a:solidFill>
                      </a:endParaRPr>
                    </a:p>
                  </a:txBody>
                  <a:tcPr marL="68580" marR="68580">
                    <a:solidFill>
                      <a:schemeClr val="accent5">
                        <a:lumMod val="20000"/>
                        <a:lumOff val="80000"/>
                      </a:schemeClr>
                    </a:solidFill>
                  </a:tcPr>
                </a:tc>
                <a:tc>
                  <a:txBody>
                    <a:bodyPr/>
                    <a:lstStyle/>
                    <a:p>
                      <a:r>
                        <a:rPr lang="tr-TR" b="1" dirty="0" smtClean="0">
                          <a:solidFill>
                            <a:schemeClr val="tx1"/>
                          </a:solidFill>
                        </a:rPr>
                        <a:t>13</a:t>
                      </a:r>
                      <a:endParaRPr lang="tr-TR" b="1" dirty="0">
                        <a:solidFill>
                          <a:schemeClr val="tx1"/>
                        </a:solidFill>
                      </a:endParaRPr>
                    </a:p>
                  </a:txBody>
                  <a:tcPr marL="68580" marR="68580">
                    <a:solidFill>
                      <a:schemeClr val="accent5">
                        <a:lumMod val="20000"/>
                        <a:lumOff val="80000"/>
                      </a:schemeClr>
                    </a:solidFill>
                  </a:tcPr>
                </a:tc>
                <a:extLst>
                  <a:ext uri="{0D108BD9-81ED-4DB2-BD59-A6C34878D82A}">
                    <a16:rowId xmlns="" xmlns:a16="http://schemas.microsoft.com/office/drawing/2014/main" val="10009"/>
                  </a:ext>
                </a:extLst>
              </a:tr>
              <a:tr h="349252">
                <a:tc>
                  <a:txBody>
                    <a:bodyPr/>
                    <a:lstStyle/>
                    <a:p>
                      <a:pPr algn="r"/>
                      <a:r>
                        <a:rPr lang="tr-TR" b="1" dirty="0" smtClean="0"/>
                        <a:t>Toplam</a:t>
                      </a:r>
                      <a:endParaRPr lang="tr-TR" b="1" dirty="0"/>
                    </a:p>
                  </a:txBody>
                  <a:tcPr marL="68580" marR="68580">
                    <a:solidFill>
                      <a:schemeClr val="accent5">
                        <a:lumMod val="20000"/>
                        <a:lumOff val="80000"/>
                      </a:schemeClr>
                    </a:solidFill>
                  </a:tcPr>
                </a:tc>
                <a:tc>
                  <a:txBody>
                    <a:bodyPr/>
                    <a:lstStyle/>
                    <a:p>
                      <a:r>
                        <a:rPr lang="tr-TR" b="1" dirty="0" smtClean="0"/>
                        <a:t>40</a:t>
                      </a:r>
                      <a:endParaRPr lang="tr-TR" b="1" dirty="0"/>
                    </a:p>
                  </a:txBody>
                  <a:tcPr marL="68580" marR="68580">
                    <a:solidFill>
                      <a:schemeClr val="accent5">
                        <a:lumMod val="20000"/>
                        <a:lumOff val="80000"/>
                      </a:schemeClr>
                    </a:solidFill>
                  </a:tcPr>
                </a:tc>
                <a:extLst>
                  <a:ext uri="{0D108BD9-81ED-4DB2-BD59-A6C34878D82A}">
                    <a16:rowId xmlns="" xmlns:a16="http://schemas.microsoft.com/office/drawing/2014/main" val="10010"/>
                  </a:ext>
                </a:extLst>
              </a:tr>
              <a:tr h="611192">
                <a:tc>
                  <a:txBody>
                    <a:bodyPr/>
                    <a:lstStyle/>
                    <a:p>
                      <a:r>
                        <a:rPr lang="tr-TR" b="1" dirty="0" smtClean="0">
                          <a:solidFill>
                            <a:srgbClr val="FF0000"/>
                          </a:solidFill>
                        </a:rPr>
                        <a:t>YABANCI DİL                                       </a:t>
                      </a:r>
                      <a:endParaRPr lang="tr-TR" b="1" dirty="0"/>
                    </a:p>
                  </a:txBody>
                  <a:tcPr marL="68580" marR="68580">
                    <a:solidFill>
                      <a:schemeClr val="accent5">
                        <a:lumMod val="20000"/>
                        <a:lumOff val="80000"/>
                      </a:schemeClr>
                    </a:solidFill>
                  </a:tcPr>
                </a:tc>
                <a:tc>
                  <a:txBody>
                    <a:bodyPr/>
                    <a:lstStyle/>
                    <a:p>
                      <a:r>
                        <a:rPr lang="tr-TR" b="1" dirty="0" smtClean="0"/>
                        <a:t>80</a:t>
                      </a:r>
                      <a:endParaRPr lang="tr-TR" b="1" dirty="0"/>
                    </a:p>
                  </a:txBody>
                  <a:tcPr marL="68580" marR="68580">
                    <a:solidFill>
                      <a:schemeClr val="accent5">
                        <a:lumMod val="20000"/>
                        <a:lumOff val="80000"/>
                      </a:schemeClr>
                    </a:solidFill>
                  </a:tcPr>
                </a:tc>
                <a:extLst>
                  <a:ext uri="{0D108BD9-81ED-4DB2-BD59-A6C34878D82A}">
                    <a16:rowId xmlns="" xmlns:a16="http://schemas.microsoft.com/office/drawing/2014/main" val="10011"/>
                  </a:ext>
                </a:extLst>
              </a:tr>
            </a:tbl>
          </a:graphicData>
        </a:graphic>
      </p:graphicFrame>
      <p:sp>
        <p:nvSpPr>
          <p:cNvPr id="3" name="Metin kutusu 2"/>
          <p:cNvSpPr txBox="1"/>
          <p:nvPr/>
        </p:nvSpPr>
        <p:spPr>
          <a:xfrm>
            <a:off x="0" y="297904"/>
            <a:ext cx="9144000" cy="769441"/>
          </a:xfrm>
          <a:prstGeom prst="rect">
            <a:avLst/>
          </a:prstGeom>
          <a:solidFill>
            <a:srgbClr val="FFFF00"/>
          </a:solidFill>
        </p:spPr>
        <p:txBody>
          <a:bodyPr wrap="square" rtlCol="0">
            <a:spAutoFit/>
          </a:bodyPr>
          <a:lstStyle/>
          <a:p>
            <a:pPr algn="ctr"/>
            <a:r>
              <a:rPr lang="tr-TR" sz="4400" b="1" dirty="0" smtClean="0"/>
              <a:t>ALAN YETERLİLİK SINAVI – AYT </a:t>
            </a:r>
            <a:endParaRPr lang="tr-TR" sz="4400" b="1" dirty="0"/>
          </a:p>
        </p:txBody>
      </p:sp>
      <p:sp>
        <p:nvSpPr>
          <p:cNvPr id="13" name="Metin Kutusu 2"/>
          <p:cNvSpPr txBox="1">
            <a:spLocks noChangeArrowheads="1"/>
          </p:cNvSpPr>
          <p:nvPr/>
        </p:nvSpPr>
        <p:spPr bwMode="auto">
          <a:xfrm>
            <a:off x="493489" y="5085184"/>
            <a:ext cx="1726940" cy="941796"/>
          </a:xfrm>
          <a:prstGeom prst="rect">
            <a:avLst/>
          </a:prstGeom>
          <a:solidFill>
            <a:srgbClr val="FFFF00"/>
          </a:solidFill>
          <a:ln w="9525">
            <a:solidFill>
              <a:srgbClr val="000000"/>
            </a:solidFill>
            <a:miter lim="800000"/>
            <a:headEnd/>
            <a:tailEnd/>
          </a:ln>
        </p:spPr>
        <p:txBody>
          <a:bodyPr rot="0" vert="horz" wrap="square" lIns="91440" tIns="45720" rIns="91440" bIns="45720" anchor="t" anchorCtr="0">
            <a:spAutoFit/>
          </a:bodyPr>
          <a:lstStyle/>
          <a:p>
            <a:pPr algn="ctr">
              <a:lnSpc>
                <a:spcPct val="115000"/>
              </a:lnSpc>
              <a:spcAft>
                <a:spcPts val="1000"/>
              </a:spcAft>
            </a:pPr>
            <a:r>
              <a:rPr lang="tr-TR" sz="4800" b="1" dirty="0">
                <a:effectLst/>
                <a:latin typeface="Times New Roman"/>
                <a:ea typeface="Calibri"/>
                <a:cs typeface="Times New Roman"/>
              </a:rPr>
              <a:t>10:15</a:t>
            </a:r>
            <a:endParaRPr lang="tr-TR" sz="1100" dirty="0">
              <a:effectLst/>
              <a:latin typeface="Calibri"/>
              <a:ea typeface="Calibri"/>
              <a:cs typeface="Times New Roman"/>
            </a:endParaRPr>
          </a:p>
        </p:txBody>
      </p:sp>
      <p:sp>
        <p:nvSpPr>
          <p:cNvPr id="15" name="Metin Kutusu 2"/>
          <p:cNvSpPr txBox="1">
            <a:spLocks noChangeArrowheads="1"/>
          </p:cNvSpPr>
          <p:nvPr/>
        </p:nvSpPr>
        <p:spPr bwMode="auto">
          <a:xfrm>
            <a:off x="2220428" y="5092770"/>
            <a:ext cx="2204342" cy="888000"/>
          </a:xfrm>
          <a:prstGeom prst="rect">
            <a:avLst/>
          </a:prstGeom>
          <a:solidFill>
            <a:srgbClr val="FFFF00"/>
          </a:solidFill>
          <a:ln w="9525">
            <a:solidFill>
              <a:srgbClr val="000000"/>
            </a:solidFill>
            <a:miter lim="800000"/>
            <a:headEnd/>
            <a:tailEnd/>
          </a:ln>
        </p:spPr>
        <p:txBody>
          <a:bodyPr rot="0" vert="horz" wrap="square" lIns="91440" tIns="45720" rIns="91440" bIns="45720" anchor="t" anchorCtr="0">
            <a:spAutoFit/>
          </a:bodyPr>
          <a:lstStyle/>
          <a:p>
            <a:pPr>
              <a:lnSpc>
                <a:spcPct val="115000"/>
              </a:lnSpc>
              <a:spcAft>
                <a:spcPts val="1000"/>
              </a:spcAft>
            </a:pPr>
            <a:r>
              <a:rPr lang="tr-TR" sz="4800" b="1" dirty="0" smtClean="0">
                <a:effectLst/>
                <a:latin typeface="Times New Roman"/>
                <a:ea typeface="Calibri"/>
                <a:cs typeface="Times New Roman"/>
              </a:rPr>
              <a:t>180 </a:t>
            </a:r>
            <a:r>
              <a:rPr lang="tr-TR" sz="4800" b="1" dirty="0" err="1" smtClean="0">
                <a:latin typeface="Times New Roman"/>
                <a:ea typeface="Calibri"/>
                <a:cs typeface="Times New Roman"/>
              </a:rPr>
              <a:t>d</a:t>
            </a:r>
            <a:r>
              <a:rPr lang="tr-TR" sz="4800" b="1" dirty="0" err="1">
                <a:latin typeface="Times New Roman"/>
                <a:ea typeface="Calibri"/>
                <a:cs typeface="Times New Roman"/>
              </a:rPr>
              <a:t>k</a:t>
            </a:r>
            <a:endParaRPr lang="tr-TR" sz="1100" dirty="0">
              <a:effectLst/>
              <a:latin typeface="Calibri"/>
              <a:ea typeface="Calibri"/>
              <a:cs typeface="Times New Roman"/>
            </a:endParaRPr>
          </a:p>
        </p:txBody>
      </p:sp>
    </p:spTree>
    <p:extLst>
      <p:ext uri="{BB962C8B-B14F-4D97-AF65-F5344CB8AC3E}">
        <p14:creationId xmlns:p14="http://schemas.microsoft.com/office/powerpoint/2010/main" val="38422760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rotWithShape="1">
          <a:blip r:embed="rId2" cstate="print">
            <a:extLst>
              <a:ext uri="{28A0092B-C50C-407E-A947-70E740481C1C}">
                <a14:useLocalDpi xmlns:a14="http://schemas.microsoft.com/office/drawing/2010/main" val="0"/>
              </a:ext>
            </a:extLst>
          </a:blip>
          <a:srcRect t="40995" r="80097" b="38905"/>
          <a:stretch/>
        </p:blipFill>
        <p:spPr>
          <a:xfrm flipV="1">
            <a:off x="4259446" y="980728"/>
            <a:ext cx="621893" cy="720080"/>
          </a:xfrm>
          <a:prstGeom prst="rect">
            <a:avLst/>
          </a:prstGeom>
        </p:spPr>
      </p:pic>
      <p:graphicFrame>
        <p:nvGraphicFramePr>
          <p:cNvPr id="7" name="Tablo 6"/>
          <p:cNvGraphicFramePr>
            <a:graphicFrameLocks noGrp="1"/>
          </p:cNvGraphicFramePr>
          <p:nvPr>
            <p:extLst>
              <p:ext uri="{D42A27DB-BD31-4B8C-83A1-F6EECF244321}">
                <p14:modId xmlns:p14="http://schemas.microsoft.com/office/powerpoint/2010/main" val="3589685667"/>
              </p:ext>
            </p:extLst>
          </p:nvPr>
        </p:nvGraphicFramePr>
        <p:xfrm>
          <a:off x="-2" y="1674782"/>
          <a:ext cx="9144000" cy="4276060"/>
        </p:xfrm>
        <a:graphic>
          <a:graphicData uri="http://schemas.openxmlformats.org/drawingml/2006/table">
            <a:tbl>
              <a:tblPr firstRow="1" bandRow="1">
                <a:tableStyleId>{93296810-A885-4BE3-A3E7-6D5BEEA58F35}</a:tableStyleId>
              </a:tblPr>
              <a:tblGrid>
                <a:gridCol w="3689280">
                  <a:extLst>
                    <a:ext uri="{9D8B030D-6E8A-4147-A177-3AD203B41FA5}">
                      <a16:colId xmlns="" xmlns:a16="http://schemas.microsoft.com/office/drawing/2014/main" val="20000"/>
                    </a:ext>
                  </a:extLst>
                </a:gridCol>
                <a:gridCol w="1550210">
                  <a:extLst>
                    <a:ext uri="{9D8B030D-6E8A-4147-A177-3AD203B41FA5}">
                      <a16:colId xmlns="" xmlns:a16="http://schemas.microsoft.com/office/drawing/2014/main" val="20001"/>
                    </a:ext>
                  </a:extLst>
                </a:gridCol>
                <a:gridCol w="1117594">
                  <a:extLst>
                    <a:ext uri="{9D8B030D-6E8A-4147-A177-3AD203B41FA5}">
                      <a16:colId xmlns="" xmlns:a16="http://schemas.microsoft.com/office/drawing/2014/main" val="20002"/>
                    </a:ext>
                  </a:extLst>
                </a:gridCol>
                <a:gridCol w="1442056">
                  <a:extLst>
                    <a:ext uri="{9D8B030D-6E8A-4147-A177-3AD203B41FA5}">
                      <a16:colId xmlns="" xmlns:a16="http://schemas.microsoft.com/office/drawing/2014/main" val="20003"/>
                    </a:ext>
                  </a:extLst>
                </a:gridCol>
                <a:gridCol w="1344860">
                  <a:extLst>
                    <a:ext uri="{9D8B030D-6E8A-4147-A177-3AD203B41FA5}">
                      <a16:colId xmlns="" xmlns:a16="http://schemas.microsoft.com/office/drawing/2014/main" val="20004"/>
                    </a:ext>
                  </a:extLst>
                </a:gridCol>
              </a:tblGrid>
              <a:tr h="988238">
                <a:tc>
                  <a:txBody>
                    <a:bodyPr/>
                    <a:lstStyle/>
                    <a:p>
                      <a:pPr marL="0" marR="0" lvl="0" indent="0" algn="ctr" defTabSz="960120" rtl="0" eaLnBrk="1" fontAlgn="auto" latinLnBrk="0" hangingPunct="1">
                        <a:lnSpc>
                          <a:spcPct val="100000"/>
                        </a:lnSpc>
                        <a:spcBef>
                          <a:spcPts val="0"/>
                        </a:spcBef>
                        <a:spcAft>
                          <a:spcPts val="0"/>
                        </a:spcAft>
                        <a:buClrTx/>
                        <a:buSzTx/>
                        <a:buFontTx/>
                        <a:buNone/>
                        <a:tabLst/>
                        <a:defRPr/>
                      </a:pPr>
                      <a:r>
                        <a:rPr lang="tr-TR" sz="1600" b="1" u="none" strike="noStrike" kern="1200" baseline="0" dirty="0" smtClean="0">
                          <a:solidFill>
                            <a:schemeClr val="tx1"/>
                          </a:solidFill>
                        </a:rPr>
                        <a:t>ADAY, YERLEŞMEYİ HEDEFLEDİĞİ PROGRAMIN PUAN TÜRÜNÜ DİKKATE ALARAK </a:t>
                      </a:r>
                      <a:r>
                        <a:rPr lang="tr-TR" sz="1600" u="none" strike="noStrike" kern="1200" baseline="0" dirty="0" smtClean="0"/>
                        <a:t>	</a:t>
                      </a:r>
                      <a:endParaRPr lang="tr-TR" sz="1600" b="0" i="0" u="none" strike="noStrike" kern="1200" baseline="0" dirty="0" smtClean="0">
                        <a:solidFill>
                          <a:schemeClr val="lt1"/>
                        </a:solidFill>
                        <a:latin typeface="+mn-lt"/>
                        <a:ea typeface="+mn-ea"/>
                        <a:cs typeface="+mn-cs"/>
                      </a:endParaRPr>
                    </a:p>
                  </a:txBody>
                  <a:tcPr marL="93994" marR="93994" marT="50913" marB="50913" anchor="ctr">
                    <a:solidFill>
                      <a:srgbClr val="00B0F0"/>
                    </a:solidFill>
                  </a:tcPr>
                </a:tc>
                <a:tc>
                  <a:txBody>
                    <a:bodyPr/>
                    <a:lstStyle/>
                    <a:p>
                      <a:pPr algn="ctr"/>
                      <a:r>
                        <a:rPr lang="tr-TR" sz="1600" b="1" dirty="0" smtClean="0">
                          <a:solidFill>
                            <a:schemeClr val="tx1"/>
                          </a:solidFill>
                        </a:rPr>
                        <a:t>TÜRK DİLİ VE EDEBİYATI</a:t>
                      </a:r>
                      <a:r>
                        <a:rPr lang="tr-TR" sz="1600" b="1" baseline="0" dirty="0" smtClean="0">
                          <a:solidFill>
                            <a:schemeClr val="tx1"/>
                          </a:solidFill>
                        </a:rPr>
                        <a:t> – SOSYAL BİLİMLER 1</a:t>
                      </a:r>
                      <a:endParaRPr lang="tr-TR" sz="1600" b="1" dirty="0">
                        <a:solidFill>
                          <a:schemeClr val="tx1"/>
                        </a:solidFill>
                      </a:endParaRPr>
                    </a:p>
                  </a:txBody>
                  <a:tcPr marL="93994" marR="93994" marT="50913" marB="50913" anchor="ctr">
                    <a:solidFill>
                      <a:srgbClr val="00B0F0"/>
                    </a:solidFill>
                  </a:tcPr>
                </a:tc>
                <a:tc>
                  <a:txBody>
                    <a:bodyPr/>
                    <a:lstStyle/>
                    <a:p>
                      <a:pPr algn="ctr"/>
                      <a:r>
                        <a:rPr lang="tr-TR" sz="1600" b="1" dirty="0" smtClean="0">
                          <a:solidFill>
                            <a:schemeClr val="tx1"/>
                          </a:solidFill>
                        </a:rPr>
                        <a:t>SOSYAL BİLİMLER 2</a:t>
                      </a:r>
                      <a:endParaRPr lang="tr-TR" sz="1600" b="1" dirty="0">
                        <a:solidFill>
                          <a:schemeClr val="tx1"/>
                        </a:solidFill>
                      </a:endParaRPr>
                    </a:p>
                  </a:txBody>
                  <a:tcPr marL="93994" marR="93994" marT="50913" marB="50913" anchor="ctr">
                    <a:solidFill>
                      <a:srgbClr val="00B0F0"/>
                    </a:solidFill>
                  </a:tcPr>
                </a:tc>
                <a:tc>
                  <a:txBody>
                    <a:bodyPr/>
                    <a:lstStyle/>
                    <a:p>
                      <a:pPr algn="ctr"/>
                      <a:r>
                        <a:rPr lang="tr-TR" sz="1600" b="1" dirty="0" smtClean="0">
                          <a:solidFill>
                            <a:schemeClr val="tx1"/>
                          </a:solidFill>
                        </a:rPr>
                        <a:t>MATEMATİK</a:t>
                      </a:r>
                      <a:endParaRPr lang="tr-TR" sz="1600" b="1" dirty="0">
                        <a:solidFill>
                          <a:schemeClr val="tx1"/>
                        </a:solidFill>
                      </a:endParaRPr>
                    </a:p>
                  </a:txBody>
                  <a:tcPr marL="93994" marR="93994" marT="50913" marB="50913" anchor="ctr">
                    <a:solidFill>
                      <a:srgbClr val="00B0F0"/>
                    </a:solidFill>
                  </a:tcPr>
                </a:tc>
                <a:tc>
                  <a:txBody>
                    <a:bodyPr/>
                    <a:lstStyle/>
                    <a:p>
                      <a:pPr algn="ctr"/>
                      <a:r>
                        <a:rPr lang="tr-TR" sz="1600" b="1" dirty="0" smtClean="0">
                          <a:solidFill>
                            <a:schemeClr val="tx1"/>
                          </a:solidFill>
                        </a:rPr>
                        <a:t>FE</a:t>
                      </a:r>
                      <a:r>
                        <a:rPr lang="tr-TR" sz="1600" b="1" baseline="0" dirty="0" smtClean="0">
                          <a:solidFill>
                            <a:schemeClr val="tx1"/>
                          </a:solidFill>
                        </a:rPr>
                        <a:t>N BİLİMLERİ</a:t>
                      </a:r>
                      <a:endParaRPr lang="tr-TR" sz="1600" b="1" dirty="0">
                        <a:solidFill>
                          <a:schemeClr val="tx1"/>
                        </a:solidFill>
                      </a:endParaRPr>
                    </a:p>
                  </a:txBody>
                  <a:tcPr marL="93994" marR="93994" marT="50913" marB="50913" anchor="ctr">
                    <a:solidFill>
                      <a:srgbClr val="00B0F0"/>
                    </a:solidFill>
                  </a:tcPr>
                </a:tc>
                <a:extLst>
                  <a:ext uri="{0D108BD9-81ED-4DB2-BD59-A6C34878D82A}">
                    <a16:rowId xmlns="" xmlns:a16="http://schemas.microsoft.com/office/drawing/2014/main" val="10000"/>
                  </a:ext>
                </a:extLst>
              </a:tr>
              <a:tr h="468349">
                <a:tc>
                  <a:txBody>
                    <a:bodyPr/>
                    <a:lstStyle/>
                    <a:p>
                      <a:r>
                        <a:rPr lang="tr-TR" sz="1600" b="1" dirty="0" smtClean="0"/>
                        <a:t>SÖZEL PUAN</a:t>
                      </a:r>
                      <a:r>
                        <a:rPr lang="tr-TR" sz="1600" b="1" baseline="0" dirty="0" smtClean="0"/>
                        <a:t> İÇİN</a:t>
                      </a:r>
                      <a:endParaRPr lang="tr-TR" sz="1600" b="1" dirty="0"/>
                    </a:p>
                  </a:txBody>
                  <a:tcPr marL="93994" marR="93994" marT="50913" marB="50913" anchor="ctr">
                    <a:solidFill>
                      <a:schemeClr val="accent5">
                        <a:lumMod val="20000"/>
                        <a:lumOff val="80000"/>
                      </a:schemeClr>
                    </a:solidFill>
                  </a:tcPr>
                </a:tc>
                <a:tc>
                  <a:txBody>
                    <a:bodyPr/>
                    <a:lstStyle/>
                    <a:p>
                      <a:pPr algn="ctr"/>
                      <a:r>
                        <a:rPr lang="tr-TR" sz="2100" b="1" dirty="0" smtClean="0">
                          <a:solidFill>
                            <a:srgbClr val="FF0000"/>
                          </a:solidFill>
                        </a:rPr>
                        <a:t>√</a:t>
                      </a:r>
                      <a:endParaRPr lang="tr-TR" sz="2100" b="1" dirty="0">
                        <a:solidFill>
                          <a:srgbClr val="FF0000"/>
                        </a:solidFill>
                      </a:endParaRPr>
                    </a:p>
                  </a:txBody>
                  <a:tcPr marL="93994" marR="93994" marT="50913" marB="50913">
                    <a:solidFill>
                      <a:schemeClr val="accent5">
                        <a:lumMod val="20000"/>
                        <a:lumOff val="80000"/>
                      </a:schemeClr>
                    </a:solidFill>
                  </a:tcPr>
                </a:tc>
                <a:tc>
                  <a:txBody>
                    <a:bodyPr/>
                    <a:lstStyle/>
                    <a:p>
                      <a:pPr marL="0" marR="0" lvl="0" indent="0" algn="ctr" defTabSz="960120" rtl="0" eaLnBrk="1" fontAlgn="auto" latinLnBrk="0" hangingPunct="1">
                        <a:lnSpc>
                          <a:spcPct val="100000"/>
                        </a:lnSpc>
                        <a:spcBef>
                          <a:spcPts val="0"/>
                        </a:spcBef>
                        <a:spcAft>
                          <a:spcPts val="0"/>
                        </a:spcAft>
                        <a:buClrTx/>
                        <a:buSzTx/>
                        <a:buFontTx/>
                        <a:buNone/>
                        <a:tabLst/>
                        <a:defRPr/>
                      </a:pPr>
                      <a:r>
                        <a:rPr lang="tr-TR" sz="2100" b="1" dirty="0" smtClean="0">
                          <a:solidFill>
                            <a:srgbClr val="FF0000"/>
                          </a:solidFill>
                        </a:rPr>
                        <a:t>√</a:t>
                      </a:r>
                    </a:p>
                  </a:txBody>
                  <a:tcPr marL="93994" marR="93994" marT="50913" marB="50913">
                    <a:solidFill>
                      <a:schemeClr val="accent5">
                        <a:lumMod val="20000"/>
                        <a:lumOff val="80000"/>
                      </a:schemeClr>
                    </a:solidFill>
                  </a:tcPr>
                </a:tc>
                <a:tc>
                  <a:txBody>
                    <a:bodyPr/>
                    <a:lstStyle/>
                    <a:p>
                      <a:endParaRPr lang="tr-TR" sz="2100" b="1" dirty="0"/>
                    </a:p>
                  </a:txBody>
                  <a:tcPr marL="93994" marR="93994" marT="50913" marB="50913">
                    <a:solidFill>
                      <a:schemeClr val="accent5">
                        <a:lumMod val="20000"/>
                        <a:lumOff val="80000"/>
                      </a:schemeClr>
                    </a:solidFill>
                  </a:tcPr>
                </a:tc>
                <a:tc>
                  <a:txBody>
                    <a:bodyPr/>
                    <a:lstStyle/>
                    <a:p>
                      <a:endParaRPr lang="tr-TR" sz="2100" b="1"/>
                    </a:p>
                  </a:txBody>
                  <a:tcPr marL="93994" marR="93994" marT="50913" marB="50913">
                    <a:solidFill>
                      <a:schemeClr val="accent5">
                        <a:lumMod val="20000"/>
                        <a:lumOff val="80000"/>
                      </a:schemeClr>
                    </a:solidFill>
                  </a:tcPr>
                </a:tc>
                <a:extLst>
                  <a:ext uri="{0D108BD9-81ED-4DB2-BD59-A6C34878D82A}">
                    <a16:rowId xmlns="" xmlns:a16="http://schemas.microsoft.com/office/drawing/2014/main" val="10001"/>
                  </a:ext>
                </a:extLst>
              </a:tr>
              <a:tr h="512953">
                <a:tc>
                  <a:txBody>
                    <a:bodyPr/>
                    <a:lstStyle/>
                    <a:p>
                      <a:r>
                        <a:rPr lang="tr-TR" sz="1600" b="1" dirty="0" smtClean="0"/>
                        <a:t>EŞİT</a:t>
                      </a:r>
                      <a:r>
                        <a:rPr lang="tr-TR" sz="1600" b="1" baseline="0" dirty="0" smtClean="0"/>
                        <a:t> AĞIRLIK PUANI İÇİN</a:t>
                      </a:r>
                      <a:endParaRPr lang="tr-TR" sz="1600" b="1" dirty="0"/>
                    </a:p>
                  </a:txBody>
                  <a:tcPr marL="93994" marR="93994" marT="50913" marB="50913" anchor="ctr">
                    <a:solidFill>
                      <a:schemeClr val="accent5">
                        <a:lumMod val="20000"/>
                        <a:lumOff val="80000"/>
                      </a:schemeClr>
                    </a:solidFill>
                  </a:tcPr>
                </a:tc>
                <a:tc>
                  <a:txBody>
                    <a:bodyPr/>
                    <a:lstStyle/>
                    <a:p>
                      <a:pPr marL="0" marR="0" lvl="0" indent="0" algn="ctr" defTabSz="960120" rtl="0" eaLnBrk="1" fontAlgn="auto" latinLnBrk="0" hangingPunct="1">
                        <a:lnSpc>
                          <a:spcPct val="100000"/>
                        </a:lnSpc>
                        <a:spcBef>
                          <a:spcPts val="0"/>
                        </a:spcBef>
                        <a:spcAft>
                          <a:spcPts val="0"/>
                        </a:spcAft>
                        <a:buClrTx/>
                        <a:buSzTx/>
                        <a:buFontTx/>
                        <a:buNone/>
                        <a:tabLst/>
                        <a:defRPr/>
                      </a:pPr>
                      <a:r>
                        <a:rPr lang="tr-TR" sz="2100" b="1" dirty="0" smtClean="0">
                          <a:solidFill>
                            <a:srgbClr val="FF0000"/>
                          </a:solidFill>
                        </a:rPr>
                        <a:t>√</a:t>
                      </a:r>
                    </a:p>
                  </a:txBody>
                  <a:tcPr marL="93994" marR="93994" marT="50913" marB="50913">
                    <a:solidFill>
                      <a:schemeClr val="accent5">
                        <a:lumMod val="20000"/>
                        <a:lumOff val="80000"/>
                      </a:schemeClr>
                    </a:solidFill>
                  </a:tcPr>
                </a:tc>
                <a:tc>
                  <a:txBody>
                    <a:bodyPr/>
                    <a:lstStyle/>
                    <a:p>
                      <a:pPr algn="ctr"/>
                      <a:endParaRPr lang="tr-TR" sz="2100" b="1" dirty="0"/>
                    </a:p>
                  </a:txBody>
                  <a:tcPr marL="93994" marR="93994" marT="50913" marB="50913">
                    <a:solidFill>
                      <a:schemeClr val="accent5">
                        <a:lumMod val="20000"/>
                        <a:lumOff val="80000"/>
                      </a:schemeClr>
                    </a:solidFill>
                  </a:tcPr>
                </a:tc>
                <a:tc>
                  <a:txBody>
                    <a:bodyPr/>
                    <a:lstStyle/>
                    <a:p>
                      <a:pPr marL="0" marR="0" lvl="0" indent="0" algn="ctr" defTabSz="960120" rtl="0" eaLnBrk="1" fontAlgn="auto" latinLnBrk="0" hangingPunct="1">
                        <a:lnSpc>
                          <a:spcPct val="100000"/>
                        </a:lnSpc>
                        <a:spcBef>
                          <a:spcPts val="0"/>
                        </a:spcBef>
                        <a:spcAft>
                          <a:spcPts val="0"/>
                        </a:spcAft>
                        <a:buClrTx/>
                        <a:buSzTx/>
                        <a:buFontTx/>
                        <a:buNone/>
                        <a:tabLst/>
                        <a:defRPr/>
                      </a:pPr>
                      <a:r>
                        <a:rPr lang="tr-TR" sz="2100" b="1" dirty="0" smtClean="0">
                          <a:solidFill>
                            <a:srgbClr val="FF0000"/>
                          </a:solidFill>
                        </a:rPr>
                        <a:t>√</a:t>
                      </a:r>
                    </a:p>
                  </a:txBody>
                  <a:tcPr marL="93994" marR="93994" marT="50913" marB="50913">
                    <a:solidFill>
                      <a:schemeClr val="accent5">
                        <a:lumMod val="20000"/>
                        <a:lumOff val="80000"/>
                      </a:schemeClr>
                    </a:solidFill>
                  </a:tcPr>
                </a:tc>
                <a:tc>
                  <a:txBody>
                    <a:bodyPr/>
                    <a:lstStyle/>
                    <a:p>
                      <a:pPr algn="ctr"/>
                      <a:endParaRPr lang="tr-TR" sz="2100" b="1"/>
                    </a:p>
                  </a:txBody>
                  <a:tcPr marL="93994" marR="93994" marT="50913" marB="50913">
                    <a:solidFill>
                      <a:schemeClr val="accent5">
                        <a:lumMod val="20000"/>
                        <a:lumOff val="80000"/>
                      </a:schemeClr>
                    </a:solidFill>
                  </a:tcPr>
                </a:tc>
                <a:extLst>
                  <a:ext uri="{0D108BD9-81ED-4DB2-BD59-A6C34878D82A}">
                    <a16:rowId xmlns="" xmlns:a16="http://schemas.microsoft.com/office/drawing/2014/main" val="10002"/>
                  </a:ext>
                </a:extLst>
              </a:tr>
              <a:tr h="512953">
                <a:tc>
                  <a:txBody>
                    <a:bodyPr/>
                    <a:lstStyle/>
                    <a:p>
                      <a:r>
                        <a:rPr lang="tr-TR" sz="1600" b="1" dirty="0" smtClean="0"/>
                        <a:t>SAYISAL PUANI</a:t>
                      </a:r>
                      <a:r>
                        <a:rPr lang="tr-TR" sz="1600" b="1" baseline="0" dirty="0" smtClean="0"/>
                        <a:t> İÇİN</a:t>
                      </a:r>
                      <a:endParaRPr lang="tr-TR" sz="1600" b="1" dirty="0"/>
                    </a:p>
                  </a:txBody>
                  <a:tcPr marL="93994" marR="93994" marT="50913" marB="50913" anchor="ctr">
                    <a:solidFill>
                      <a:schemeClr val="accent5">
                        <a:lumMod val="20000"/>
                        <a:lumOff val="80000"/>
                      </a:schemeClr>
                    </a:solidFill>
                  </a:tcPr>
                </a:tc>
                <a:tc>
                  <a:txBody>
                    <a:bodyPr/>
                    <a:lstStyle/>
                    <a:p>
                      <a:pPr algn="ctr"/>
                      <a:endParaRPr lang="tr-TR" sz="2100" b="1" dirty="0"/>
                    </a:p>
                  </a:txBody>
                  <a:tcPr marL="93994" marR="93994" marT="50913" marB="50913">
                    <a:solidFill>
                      <a:schemeClr val="accent5">
                        <a:lumMod val="20000"/>
                        <a:lumOff val="80000"/>
                      </a:schemeClr>
                    </a:solidFill>
                  </a:tcPr>
                </a:tc>
                <a:tc>
                  <a:txBody>
                    <a:bodyPr/>
                    <a:lstStyle/>
                    <a:p>
                      <a:pPr algn="ctr"/>
                      <a:endParaRPr lang="tr-TR" sz="2100" b="1" dirty="0"/>
                    </a:p>
                  </a:txBody>
                  <a:tcPr marL="93994" marR="93994" marT="50913" marB="50913">
                    <a:solidFill>
                      <a:schemeClr val="accent5">
                        <a:lumMod val="20000"/>
                        <a:lumOff val="80000"/>
                      </a:schemeClr>
                    </a:solidFill>
                  </a:tcPr>
                </a:tc>
                <a:tc>
                  <a:txBody>
                    <a:bodyPr/>
                    <a:lstStyle/>
                    <a:p>
                      <a:pPr marL="0" marR="0" lvl="0" indent="0" algn="ctr" defTabSz="960120" rtl="0" eaLnBrk="1" fontAlgn="auto" latinLnBrk="0" hangingPunct="1">
                        <a:lnSpc>
                          <a:spcPct val="100000"/>
                        </a:lnSpc>
                        <a:spcBef>
                          <a:spcPts val="0"/>
                        </a:spcBef>
                        <a:spcAft>
                          <a:spcPts val="0"/>
                        </a:spcAft>
                        <a:buClrTx/>
                        <a:buSzTx/>
                        <a:buFontTx/>
                        <a:buNone/>
                        <a:tabLst/>
                        <a:defRPr/>
                      </a:pPr>
                      <a:r>
                        <a:rPr lang="tr-TR" sz="2100" b="1" dirty="0" smtClean="0">
                          <a:solidFill>
                            <a:srgbClr val="FF0000"/>
                          </a:solidFill>
                        </a:rPr>
                        <a:t>√</a:t>
                      </a:r>
                    </a:p>
                  </a:txBody>
                  <a:tcPr marL="93994" marR="93994" marT="50913" marB="50913">
                    <a:solidFill>
                      <a:schemeClr val="accent5">
                        <a:lumMod val="20000"/>
                        <a:lumOff val="80000"/>
                      </a:schemeClr>
                    </a:solidFill>
                  </a:tcPr>
                </a:tc>
                <a:tc>
                  <a:txBody>
                    <a:bodyPr/>
                    <a:lstStyle/>
                    <a:p>
                      <a:pPr marL="0" marR="0" lvl="0" indent="0" algn="ctr" defTabSz="960120" rtl="0" eaLnBrk="1" fontAlgn="auto" latinLnBrk="0" hangingPunct="1">
                        <a:lnSpc>
                          <a:spcPct val="100000"/>
                        </a:lnSpc>
                        <a:spcBef>
                          <a:spcPts val="0"/>
                        </a:spcBef>
                        <a:spcAft>
                          <a:spcPts val="0"/>
                        </a:spcAft>
                        <a:buClrTx/>
                        <a:buSzTx/>
                        <a:buFontTx/>
                        <a:buNone/>
                        <a:tabLst/>
                        <a:defRPr/>
                      </a:pPr>
                      <a:r>
                        <a:rPr lang="tr-TR" sz="2100" b="1" dirty="0" smtClean="0">
                          <a:solidFill>
                            <a:srgbClr val="FF0000"/>
                          </a:solidFill>
                        </a:rPr>
                        <a:t>√</a:t>
                      </a:r>
                    </a:p>
                  </a:txBody>
                  <a:tcPr marL="93994" marR="93994" marT="50913" marB="50913">
                    <a:solidFill>
                      <a:schemeClr val="accent5">
                        <a:lumMod val="20000"/>
                        <a:lumOff val="80000"/>
                      </a:schemeClr>
                    </a:solidFill>
                  </a:tcPr>
                </a:tc>
                <a:extLst>
                  <a:ext uri="{0D108BD9-81ED-4DB2-BD59-A6C34878D82A}">
                    <a16:rowId xmlns="" xmlns:a16="http://schemas.microsoft.com/office/drawing/2014/main" val="10003"/>
                  </a:ext>
                </a:extLst>
              </a:tr>
              <a:tr h="557556">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lang="tr-TR" sz="1600" b="1" u="none" strike="noStrike" kern="1200" baseline="0" dirty="0" smtClean="0"/>
                        <a:t>SÖZEL + EŞİT AĞIRLIK PUANI İÇİN </a:t>
                      </a:r>
                      <a:endParaRPr lang="tr-TR" sz="1600" b="1" i="0" u="none" strike="noStrike" kern="1200" baseline="0" dirty="0" smtClean="0">
                        <a:solidFill>
                          <a:schemeClr val="dk1"/>
                        </a:solidFill>
                        <a:latin typeface="+mn-lt"/>
                        <a:ea typeface="+mn-ea"/>
                        <a:cs typeface="+mn-cs"/>
                      </a:endParaRPr>
                    </a:p>
                  </a:txBody>
                  <a:tcPr marL="93994" marR="93994" marT="50913" marB="50913" anchor="ctr">
                    <a:solidFill>
                      <a:schemeClr val="accent5">
                        <a:lumMod val="20000"/>
                        <a:lumOff val="80000"/>
                      </a:schemeClr>
                    </a:solidFill>
                  </a:tcPr>
                </a:tc>
                <a:tc>
                  <a:txBody>
                    <a:bodyPr/>
                    <a:lstStyle/>
                    <a:p>
                      <a:pPr marL="0" marR="0" lvl="0" indent="0" algn="ctr" defTabSz="960120" rtl="0" eaLnBrk="1" fontAlgn="auto" latinLnBrk="0" hangingPunct="1">
                        <a:lnSpc>
                          <a:spcPct val="100000"/>
                        </a:lnSpc>
                        <a:spcBef>
                          <a:spcPts val="0"/>
                        </a:spcBef>
                        <a:spcAft>
                          <a:spcPts val="0"/>
                        </a:spcAft>
                        <a:buClrTx/>
                        <a:buSzTx/>
                        <a:buFontTx/>
                        <a:buNone/>
                        <a:tabLst/>
                        <a:defRPr/>
                      </a:pPr>
                      <a:r>
                        <a:rPr lang="tr-TR" sz="2100" b="1" dirty="0" smtClean="0">
                          <a:solidFill>
                            <a:srgbClr val="FF0000"/>
                          </a:solidFill>
                        </a:rPr>
                        <a:t>√</a:t>
                      </a:r>
                    </a:p>
                  </a:txBody>
                  <a:tcPr marL="93994" marR="93994" marT="50913" marB="50913">
                    <a:solidFill>
                      <a:schemeClr val="accent5">
                        <a:lumMod val="20000"/>
                        <a:lumOff val="80000"/>
                      </a:schemeClr>
                    </a:solidFill>
                  </a:tcPr>
                </a:tc>
                <a:tc>
                  <a:txBody>
                    <a:bodyPr/>
                    <a:lstStyle/>
                    <a:p>
                      <a:pPr marL="0" marR="0" lvl="0" indent="0" algn="ctr" defTabSz="960120" rtl="0" eaLnBrk="1" fontAlgn="auto" latinLnBrk="0" hangingPunct="1">
                        <a:lnSpc>
                          <a:spcPct val="100000"/>
                        </a:lnSpc>
                        <a:spcBef>
                          <a:spcPts val="0"/>
                        </a:spcBef>
                        <a:spcAft>
                          <a:spcPts val="0"/>
                        </a:spcAft>
                        <a:buClrTx/>
                        <a:buSzTx/>
                        <a:buFontTx/>
                        <a:buNone/>
                        <a:tabLst/>
                        <a:defRPr/>
                      </a:pPr>
                      <a:r>
                        <a:rPr lang="tr-TR" sz="2100" b="1" dirty="0" smtClean="0">
                          <a:solidFill>
                            <a:srgbClr val="FF0000"/>
                          </a:solidFill>
                        </a:rPr>
                        <a:t>√</a:t>
                      </a:r>
                    </a:p>
                  </a:txBody>
                  <a:tcPr marL="93994" marR="93994" marT="50913" marB="50913">
                    <a:solidFill>
                      <a:schemeClr val="accent5">
                        <a:lumMod val="20000"/>
                        <a:lumOff val="80000"/>
                      </a:schemeClr>
                    </a:solidFill>
                  </a:tcPr>
                </a:tc>
                <a:tc>
                  <a:txBody>
                    <a:bodyPr/>
                    <a:lstStyle/>
                    <a:p>
                      <a:pPr marL="0" marR="0" lvl="0" indent="0" algn="ctr" defTabSz="960120" rtl="0" eaLnBrk="1" fontAlgn="auto" latinLnBrk="0" hangingPunct="1">
                        <a:lnSpc>
                          <a:spcPct val="100000"/>
                        </a:lnSpc>
                        <a:spcBef>
                          <a:spcPts val="0"/>
                        </a:spcBef>
                        <a:spcAft>
                          <a:spcPts val="0"/>
                        </a:spcAft>
                        <a:buClrTx/>
                        <a:buSzTx/>
                        <a:buFontTx/>
                        <a:buNone/>
                        <a:tabLst/>
                        <a:defRPr/>
                      </a:pPr>
                      <a:r>
                        <a:rPr lang="tr-TR" sz="2100" b="1" dirty="0" smtClean="0">
                          <a:solidFill>
                            <a:srgbClr val="FF0000"/>
                          </a:solidFill>
                        </a:rPr>
                        <a:t>√</a:t>
                      </a:r>
                    </a:p>
                  </a:txBody>
                  <a:tcPr marL="93994" marR="93994" marT="50913" marB="50913">
                    <a:solidFill>
                      <a:schemeClr val="accent5">
                        <a:lumMod val="20000"/>
                        <a:lumOff val="80000"/>
                      </a:schemeClr>
                    </a:solidFill>
                  </a:tcPr>
                </a:tc>
                <a:tc>
                  <a:txBody>
                    <a:bodyPr/>
                    <a:lstStyle/>
                    <a:p>
                      <a:pPr algn="ctr"/>
                      <a:endParaRPr lang="tr-TR" sz="2100" b="1" dirty="0"/>
                    </a:p>
                  </a:txBody>
                  <a:tcPr marL="93994" marR="93994" marT="50913" marB="50913">
                    <a:solidFill>
                      <a:schemeClr val="accent5">
                        <a:lumMod val="20000"/>
                        <a:lumOff val="80000"/>
                      </a:schemeClr>
                    </a:solidFill>
                  </a:tcPr>
                </a:tc>
                <a:extLst>
                  <a:ext uri="{0D108BD9-81ED-4DB2-BD59-A6C34878D82A}">
                    <a16:rowId xmlns="" xmlns:a16="http://schemas.microsoft.com/office/drawing/2014/main" val="10004"/>
                  </a:ext>
                </a:extLst>
              </a:tr>
              <a:tr h="557557">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lang="tr-TR" sz="1600" b="1" u="none" strike="noStrike" kern="1200" baseline="0" dirty="0" smtClean="0"/>
                        <a:t>SAYISAL + EŞİT AĞIRLIK PUANI İÇİN </a:t>
                      </a:r>
                      <a:endParaRPr lang="tr-TR" sz="1600" b="1" i="0" u="none" strike="noStrike" kern="1200" baseline="0" dirty="0" smtClean="0">
                        <a:solidFill>
                          <a:schemeClr val="dk1"/>
                        </a:solidFill>
                        <a:latin typeface="+mn-lt"/>
                        <a:ea typeface="+mn-ea"/>
                        <a:cs typeface="+mn-cs"/>
                      </a:endParaRPr>
                    </a:p>
                  </a:txBody>
                  <a:tcPr marL="93994" marR="93994" marT="50913" marB="50913" anchor="ctr">
                    <a:solidFill>
                      <a:schemeClr val="accent5">
                        <a:lumMod val="20000"/>
                        <a:lumOff val="80000"/>
                      </a:schemeClr>
                    </a:solidFill>
                  </a:tcPr>
                </a:tc>
                <a:tc>
                  <a:txBody>
                    <a:bodyPr/>
                    <a:lstStyle/>
                    <a:p>
                      <a:pPr marL="0" marR="0" lvl="0" indent="0" algn="ctr" defTabSz="960120" rtl="0" eaLnBrk="1" fontAlgn="auto" latinLnBrk="0" hangingPunct="1">
                        <a:lnSpc>
                          <a:spcPct val="100000"/>
                        </a:lnSpc>
                        <a:spcBef>
                          <a:spcPts val="0"/>
                        </a:spcBef>
                        <a:spcAft>
                          <a:spcPts val="0"/>
                        </a:spcAft>
                        <a:buClrTx/>
                        <a:buSzTx/>
                        <a:buFontTx/>
                        <a:buNone/>
                        <a:tabLst/>
                        <a:defRPr/>
                      </a:pPr>
                      <a:r>
                        <a:rPr lang="tr-TR" sz="2100" b="1" dirty="0" smtClean="0">
                          <a:solidFill>
                            <a:srgbClr val="FF0000"/>
                          </a:solidFill>
                        </a:rPr>
                        <a:t>√</a:t>
                      </a:r>
                    </a:p>
                  </a:txBody>
                  <a:tcPr marL="93994" marR="93994" marT="50913" marB="50913">
                    <a:solidFill>
                      <a:schemeClr val="accent5">
                        <a:lumMod val="20000"/>
                        <a:lumOff val="80000"/>
                      </a:schemeClr>
                    </a:solidFill>
                  </a:tcPr>
                </a:tc>
                <a:tc>
                  <a:txBody>
                    <a:bodyPr/>
                    <a:lstStyle/>
                    <a:p>
                      <a:pPr algn="ctr"/>
                      <a:endParaRPr lang="tr-TR" sz="2100" b="1" dirty="0"/>
                    </a:p>
                  </a:txBody>
                  <a:tcPr marL="93994" marR="93994" marT="50913" marB="50913">
                    <a:solidFill>
                      <a:schemeClr val="accent5">
                        <a:lumMod val="20000"/>
                        <a:lumOff val="80000"/>
                      </a:schemeClr>
                    </a:solidFill>
                  </a:tcPr>
                </a:tc>
                <a:tc>
                  <a:txBody>
                    <a:bodyPr/>
                    <a:lstStyle/>
                    <a:p>
                      <a:pPr marL="0" marR="0" lvl="0" indent="0" algn="ctr" defTabSz="960120" rtl="0" eaLnBrk="1" fontAlgn="auto" latinLnBrk="0" hangingPunct="1">
                        <a:lnSpc>
                          <a:spcPct val="100000"/>
                        </a:lnSpc>
                        <a:spcBef>
                          <a:spcPts val="0"/>
                        </a:spcBef>
                        <a:spcAft>
                          <a:spcPts val="0"/>
                        </a:spcAft>
                        <a:buClrTx/>
                        <a:buSzTx/>
                        <a:buFontTx/>
                        <a:buNone/>
                        <a:tabLst/>
                        <a:defRPr/>
                      </a:pPr>
                      <a:r>
                        <a:rPr lang="tr-TR" sz="2100" b="1" dirty="0" smtClean="0">
                          <a:solidFill>
                            <a:srgbClr val="FF0000"/>
                          </a:solidFill>
                        </a:rPr>
                        <a:t>√</a:t>
                      </a:r>
                    </a:p>
                  </a:txBody>
                  <a:tcPr marL="93994" marR="93994" marT="50913" marB="50913">
                    <a:solidFill>
                      <a:schemeClr val="accent5">
                        <a:lumMod val="20000"/>
                        <a:lumOff val="80000"/>
                      </a:schemeClr>
                    </a:solidFill>
                  </a:tcPr>
                </a:tc>
                <a:tc>
                  <a:txBody>
                    <a:bodyPr/>
                    <a:lstStyle/>
                    <a:p>
                      <a:pPr marL="0" marR="0" lvl="0" indent="0" algn="ctr" defTabSz="960120" rtl="0" eaLnBrk="1" fontAlgn="auto" latinLnBrk="0" hangingPunct="1">
                        <a:lnSpc>
                          <a:spcPct val="100000"/>
                        </a:lnSpc>
                        <a:spcBef>
                          <a:spcPts val="0"/>
                        </a:spcBef>
                        <a:spcAft>
                          <a:spcPts val="0"/>
                        </a:spcAft>
                        <a:buClrTx/>
                        <a:buSzTx/>
                        <a:buFontTx/>
                        <a:buNone/>
                        <a:tabLst/>
                        <a:defRPr/>
                      </a:pPr>
                      <a:r>
                        <a:rPr lang="tr-TR" sz="2100" b="1" dirty="0" smtClean="0">
                          <a:solidFill>
                            <a:srgbClr val="FF0000"/>
                          </a:solidFill>
                        </a:rPr>
                        <a:t>√</a:t>
                      </a:r>
                    </a:p>
                  </a:txBody>
                  <a:tcPr marL="93994" marR="93994" marT="50913" marB="50913">
                    <a:solidFill>
                      <a:schemeClr val="accent5">
                        <a:lumMod val="20000"/>
                        <a:lumOff val="80000"/>
                      </a:schemeClr>
                    </a:solidFill>
                  </a:tcPr>
                </a:tc>
                <a:extLst>
                  <a:ext uri="{0D108BD9-81ED-4DB2-BD59-A6C34878D82A}">
                    <a16:rowId xmlns="" xmlns:a16="http://schemas.microsoft.com/office/drawing/2014/main" val="10005"/>
                  </a:ext>
                </a:extLst>
              </a:tr>
              <a:tr h="540828">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lang="tr-TR" sz="1600" b="1" u="none" strike="noStrike" kern="1200" baseline="0" dirty="0" smtClean="0"/>
                        <a:t>SÖZEL + SAYISAL + EŞİT AĞIRLIK PUANI İÇİN </a:t>
                      </a:r>
                      <a:endParaRPr lang="tr-TR" sz="1600" b="1" i="0" u="none" strike="noStrike" kern="1200" baseline="0" dirty="0" smtClean="0">
                        <a:solidFill>
                          <a:schemeClr val="dk1"/>
                        </a:solidFill>
                        <a:latin typeface="+mn-lt"/>
                        <a:ea typeface="+mn-ea"/>
                        <a:cs typeface="+mn-cs"/>
                      </a:endParaRPr>
                    </a:p>
                  </a:txBody>
                  <a:tcPr marL="93994" marR="93994" marT="50913" marB="50913" anchor="ctr">
                    <a:solidFill>
                      <a:schemeClr val="accent5">
                        <a:lumMod val="20000"/>
                        <a:lumOff val="80000"/>
                      </a:schemeClr>
                    </a:solidFill>
                  </a:tcPr>
                </a:tc>
                <a:tc>
                  <a:txBody>
                    <a:bodyPr/>
                    <a:lstStyle/>
                    <a:p>
                      <a:pPr marL="0" marR="0" lvl="0" indent="0" algn="ctr" defTabSz="960120" rtl="0" eaLnBrk="1" fontAlgn="auto" latinLnBrk="0" hangingPunct="1">
                        <a:lnSpc>
                          <a:spcPct val="100000"/>
                        </a:lnSpc>
                        <a:spcBef>
                          <a:spcPts val="0"/>
                        </a:spcBef>
                        <a:spcAft>
                          <a:spcPts val="0"/>
                        </a:spcAft>
                        <a:buClrTx/>
                        <a:buSzTx/>
                        <a:buFontTx/>
                        <a:buNone/>
                        <a:tabLst/>
                        <a:defRPr/>
                      </a:pPr>
                      <a:r>
                        <a:rPr lang="tr-TR" sz="2100" b="1" dirty="0" smtClean="0">
                          <a:solidFill>
                            <a:srgbClr val="FF0000"/>
                          </a:solidFill>
                        </a:rPr>
                        <a:t>√</a:t>
                      </a:r>
                    </a:p>
                  </a:txBody>
                  <a:tcPr marL="93994" marR="93994" marT="50913" marB="50913">
                    <a:solidFill>
                      <a:schemeClr val="accent5">
                        <a:lumMod val="20000"/>
                        <a:lumOff val="80000"/>
                      </a:schemeClr>
                    </a:solidFill>
                  </a:tcPr>
                </a:tc>
                <a:tc>
                  <a:txBody>
                    <a:bodyPr/>
                    <a:lstStyle/>
                    <a:p>
                      <a:pPr marL="0" marR="0" lvl="0" indent="0" algn="ctr" defTabSz="960120" rtl="0" eaLnBrk="1" fontAlgn="auto" latinLnBrk="0" hangingPunct="1">
                        <a:lnSpc>
                          <a:spcPct val="100000"/>
                        </a:lnSpc>
                        <a:spcBef>
                          <a:spcPts val="0"/>
                        </a:spcBef>
                        <a:spcAft>
                          <a:spcPts val="0"/>
                        </a:spcAft>
                        <a:buClrTx/>
                        <a:buSzTx/>
                        <a:buFontTx/>
                        <a:buNone/>
                        <a:tabLst/>
                        <a:defRPr/>
                      </a:pPr>
                      <a:r>
                        <a:rPr lang="tr-TR" sz="2100" b="1" dirty="0" smtClean="0">
                          <a:solidFill>
                            <a:srgbClr val="FF0000"/>
                          </a:solidFill>
                        </a:rPr>
                        <a:t>√</a:t>
                      </a:r>
                    </a:p>
                  </a:txBody>
                  <a:tcPr marL="93994" marR="93994" marT="50913" marB="50913">
                    <a:solidFill>
                      <a:schemeClr val="accent5">
                        <a:lumMod val="20000"/>
                        <a:lumOff val="80000"/>
                      </a:schemeClr>
                    </a:solidFill>
                  </a:tcPr>
                </a:tc>
                <a:tc>
                  <a:txBody>
                    <a:bodyPr/>
                    <a:lstStyle/>
                    <a:p>
                      <a:pPr marL="0" marR="0" lvl="0" indent="0" algn="ctr" defTabSz="960120" rtl="0" eaLnBrk="1" fontAlgn="auto" latinLnBrk="0" hangingPunct="1">
                        <a:lnSpc>
                          <a:spcPct val="100000"/>
                        </a:lnSpc>
                        <a:spcBef>
                          <a:spcPts val="0"/>
                        </a:spcBef>
                        <a:spcAft>
                          <a:spcPts val="0"/>
                        </a:spcAft>
                        <a:buClrTx/>
                        <a:buSzTx/>
                        <a:buFontTx/>
                        <a:buNone/>
                        <a:tabLst/>
                        <a:defRPr/>
                      </a:pPr>
                      <a:r>
                        <a:rPr lang="tr-TR" sz="2100" b="1" dirty="0" smtClean="0">
                          <a:solidFill>
                            <a:srgbClr val="FF0000"/>
                          </a:solidFill>
                        </a:rPr>
                        <a:t>√</a:t>
                      </a:r>
                    </a:p>
                  </a:txBody>
                  <a:tcPr marL="93994" marR="93994" marT="50913" marB="50913">
                    <a:solidFill>
                      <a:schemeClr val="accent5">
                        <a:lumMod val="20000"/>
                        <a:lumOff val="80000"/>
                      </a:schemeClr>
                    </a:solidFill>
                  </a:tcPr>
                </a:tc>
                <a:tc>
                  <a:txBody>
                    <a:bodyPr/>
                    <a:lstStyle/>
                    <a:p>
                      <a:pPr marL="0" marR="0" lvl="0" indent="0" algn="ctr" defTabSz="960120" rtl="0" eaLnBrk="1" fontAlgn="auto" latinLnBrk="0" hangingPunct="1">
                        <a:lnSpc>
                          <a:spcPct val="100000"/>
                        </a:lnSpc>
                        <a:spcBef>
                          <a:spcPts val="0"/>
                        </a:spcBef>
                        <a:spcAft>
                          <a:spcPts val="0"/>
                        </a:spcAft>
                        <a:buClrTx/>
                        <a:buSzTx/>
                        <a:buFontTx/>
                        <a:buNone/>
                        <a:tabLst/>
                        <a:defRPr/>
                      </a:pPr>
                      <a:r>
                        <a:rPr lang="tr-TR" sz="2100" b="1" dirty="0" smtClean="0">
                          <a:solidFill>
                            <a:srgbClr val="FF0000"/>
                          </a:solidFill>
                        </a:rPr>
                        <a:t>√</a:t>
                      </a:r>
                    </a:p>
                  </a:txBody>
                  <a:tcPr marL="93994" marR="93994" marT="50913" marB="50913">
                    <a:solidFill>
                      <a:schemeClr val="accent5">
                        <a:lumMod val="20000"/>
                        <a:lumOff val="80000"/>
                      </a:schemeClr>
                    </a:solidFill>
                  </a:tcPr>
                </a:tc>
                <a:extLst>
                  <a:ext uri="{0D108BD9-81ED-4DB2-BD59-A6C34878D82A}">
                    <a16:rowId xmlns="" xmlns:a16="http://schemas.microsoft.com/office/drawing/2014/main" val="10006"/>
                  </a:ext>
                </a:extLst>
              </a:tr>
            </a:tbl>
          </a:graphicData>
        </a:graphic>
      </p:graphicFrame>
      <p:sp>
        <p:nvSpPr>
          <p:cNvPr id="8" name="Metin kutusu 7"/>
          <p:cNvSpPr txBox="1"/>
          <p:nvPr/>
        </p:nvSpPr>
        <p:spPr>
          <a:xfrm>
            <a:off x="0" y="6021288"/>
            <a:ext cx="9143999" cy="707886"/>
          </a:xfrm>
          <a:prstGeom prst="rect">
            <a:avLst/>
          </a:prstGeom>
          <a:solidFill>
            <a:srgbClr val="FFFF00"/>
          </a:solidFill>
        </p:spPr>
        <p:txBody>
          <a:bodyPr wrap="square" rtlCol="0">
            <a:spAutoFit/>
          </a:bodyPr>
          <a:lstStyle/>
          <a:p>
            <a:r>
              <a:rPr lang="tr-TR" sz="2000" b="1" dirty="0" smtClean="0">
                <a:solidFill>
                  <a:srgbClr val="FF0000"/>
                </a:solidFill>
              </a:rPr>
              <a:t>DİL SINAVINA GİRMEK İSTEYEN ADAYLAR TYT İLE BİRLİKTE YABANCI DİL TESTİNE  YDT GİRMELERİ GEREKMEKTEDİR.</a:t>
            </a:r>
            <a:endParaRPr lang="tr-TR" sz="1400" b="1" dirty="0"/>
          </a:p>
        </p:txBody>
      </p:sp>
      <p:sp>
        <p:nvSpPr>
          <p:cNvPr id="9" name="Metin kutusu 8"/>
          <p:cNvSpPr txBox="1"/>
          <p:nvPr/>
        </p:nvSpPr>
        <p:spPr>
          <a:xfrm>
            <a:off x="0" y="297904"/>
            <a:ext cx="9144000" cy="954107"/>
          </a:xfrm>
          <a:prstGeom prst="rect">
            <a:avLst/>
          </a:prstGeom>
          <a:solidFill>
            <a:srgbClr val="FFFF00"/>
          </a:solidFill>
        </p:spPr>
        <p:txBody>
          <a:bodyPr wrap="square" rtlCol="0">
            <a:spAutoFit/>
          </a:bodyPr>
          <a:lstStyle/>
          <a:p>
            <a:pPr algn="ctr"/>
            <a:r>
              <a:rPr lang="tr-TR" sz="2800" b="1" dirty="0" smtClean="0"/>
              <a:t>ALAN YETERLİLİK SINAVINDAKİ PUAN TÜRLERİ </a:t>
            </a:r>
            <a:br>
              <a:rPr lang="tr-TR" sz="2800" b="1" dirty="0" smtClean="0"/>
            </a:br>
            <a:r>
              <a:rPr lang="tr-TR" sz="2800" b="1" dirty="0" smtClean="0">
                <a:solidFill>
                  <a:srgbClr val="FF0000"/>
                </a:solidFill>
              </a:rPr>
              <a:t>(SÖZEL – SAYISAL – EŞİT AĞIRLIK )</a:t>
            </a:r>
            <a:endParaRPr lang="tr-TR" sz="2800" b="1" dirty="0">
              <a:solidFill>
                <a:srgbClr val="FF0000"/>
              </a:solidFill>
            </a:endParaRPr>
          </a:p>
        </p:txBody>
      </p:sp>
    </p:spTree>
    <p:extLst>
      <p:ext uri="{BB962C8B-B14F-4D97-AF65-F5344CB8AC3E}">
        <p14:creationId xmlns:p14="http://schemas.microsoft.com/office/powerpoint/2010/main" val="3833850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980728"/>
          </a:xfrm>
          <a:solidFill>
            <a:srgbClr val="FFFF00"/>
          </a:solidFill>
        </p:spPr>
        <p:txBody>
          <a:bodyPr>
            <a:normAutofit fontScale="90000"/>
          </a:bodyPr>
          <a:lstStyle/>
          <a:p>
            <a:r>
              <a:rPr lang="tr-TR" sz="2200" b="1" dirty="0" smtClean="0">
                <a:solidFill>
                  <a:srgbClr val="000000"/>
                </a:solidFill>
              </a:rPr>
              <a:t/>
            </a:r>
            <a:br>
              <a:rPr lang="tr-TR" sz="2200" b="1" dirty="0" smtClean="0">
                <a:solidFill>
                  <a:srgbClr val="000000"/>
                </a:solidFill>
              </a:rPr>
            </a:br>
            <a:r>
              <a:rPr lang="tr-TR" sz="2200" b="1" dirty="0">
                <a:solidFill>
                  <a:srgbClr val="000000"/>
                </a:solidFill>
              </a:rPr>
              <a:t/>
            </a:r>
            <a:br>
              <a:rPr lang="tr-TR" sz="2200" b="1" dirty="0">
                <a:solidFill>
                  <a:srgbClr val="000000"/>
                </a:solidFill>
              </a:rPr>
            </a:br>
            <a:r>
              <a:rPr lang="tr-TR" sz="2200" b="1" dirty="0" smtClean="0">
                <a:solidFill>
                  <a:srgbClr val="000000"/>
                </a:solidFill>
              </a:rPr>
              <a:t>TEMEL YETERLİLİK TESTİ-ALAN YETERLİLİK TESTİ VE DİL TESTİNİN NET DEĞERLERİ İLE HESAPLAMA MODELİ </a:t>
            </a:r>
            <a:r>
              <a:rPr lang="tr-TR" b="1" dirty="0" smtClean="0">
                <a:solidFill>
                  <a:srgbClr val="000000"/>
                </a:solidFill>
              </a:rPr>
              <a:t/>
            </a:r>
            <a:br>
              <a:rPr lang="tr-TR" b="1" dirty="0" smtClean="0">
                <a:solidFill>
                  <a:srgbClr val="000000"/>
                </a:solidFill>
              </a:rPr>
            </a:br>
            <a:endParaRPr lang="tr-TR" dirty="0"/>
          </a:p>
        </p:txBody>
      </p:sp>
      <p:sp>
        <p:nvSpPr>
          <p:cNvPr id="3" name="İçerik Yer Tutucusu 2"/>
          <p:cNvSpPr>
            <a:spLocks noGrp="1"/>
          </p:cNvSpPr>
          <p:nvPr>
            <p:ph idx="1"/>
          </p:nvPr>
        </p:nvSpPr>
        <p:spPr>
          <a:xfrm>
            <a:off x="0" y="980728"/>
            <a:ext cx="9144000" cy="5877272"/>
          </a:xfrm>
          <a:solidFill>
            <a:schemeClr val="accent5">
              <a:lumMod val="20000"/>
              <a:lumOff val="80000"/>
            </a:schemeClr>
          </a:solidFill>
        </p:spPr>
        <p:txBody>
          <a:bodyPr>
            <a:normAutofit fontScale="62500" lnSpcReduction="20000"/>
          </a:bodyPr>
          <a:lstStyle/>
          <a:p>
            <a:pPr marL="0" indent="0">
              <a:buNone/>
            </a:pPr>
            <a:r>
              <a:rPr lang="tr-TR" b="1" dirty="0" smtClean="0">
                <a:solidFill>
                  <a:srgbClr val="FF0000"/>
                </a:solidFill>
              </a:rPr>
              <a:t> 100  </a:t>
            </a:r>
            <a:r>
              <a:rPr lang="tr-TR" b="1" dirty="0"/>
              <a:t>Puan-ÖSYM Tarafından verilen başlangıç puanı</a:t>
            </a:r>
            <a:r>
              <a:rPr lang="tr-TR" dirty="0">
                <a:solidFill>
                  <a:srgbClr val="00B0F0"/>
                </a:solidFill>
              </a:rPr>
              <a:t/>
            </a:r>
            <a:br>
              <a:rPr lang="tr-TR" dirty="0">
                <a:solidFill>
                  <a:srgbClr val="00B0F0"/>
                </a:solidFill>
              </a:rPr>
            </a:br>
            <a:r>
              <a:rPr lang="tr-TR" dirty="0">
                <a:solidFill>
                  <a:srgbClr val="00B0F0"/>
                </a:solidFill>
              </a:rPr>
              <a:t> </a:t>
            </a:r>
            <a:r>
              <a:rPr lang="tr-TR" b="1" dirty="0">
                <a:solidFill>
                  <a:srgbClr val="FF0000"/>
                </a:solidFill>
              </a:rPr>
              <a:t>400 Puan</a:t>
            </a:r>
            <a:r>
              <a:rPr lang="tr-TR" b="1" dirty="0">
                <a:solidFill>
                  <a:srgbClr val="00B0F0"/>
                </a:solidFill>
              </a:rPr>
              <a:t> </a:t>
            </a:r>
            <a:r>
              <a:rPr lang="tr-TR" b="1" dirty="0"/>
              <a:t>120</a:t>
            </a:r>
            <a:r>
              <a:rPr lang="tr-TR" b="1" dirty="0">
                <a:solidFill>
                  <a:srgbClr val="00B0F0"/>
                </a:solidFill>
              </a:rPr>
              <a:t> </a:t>
            </a:r>
            <a:r>
              <a:rPr lang="tr-TR" b="1" dirty="0"/>
              <a:t>net sorusundan alınabilecek </a:t>
            </a:r>
            <a:r>
              <a:rPr lang="tr-TR" sz="2900" u="sng" dirty="0" smtClean="0">
                <a:solidFill>
                  <a:srgbClr val="FF0000"/>
                </a:solidFill>
              </a:rPr>
              <a:t>EN</a:t>
            </a:r>
            <a:r>
              <a:rPr lang="tr-TR" sz="2900" dirty="0" smtClean="0">
                <a:solidFill>
                  <a:srgbClr val="FF0000"/>
                </a:solidFill>
              </a:rPr>
              <a:t> </a:t>
            </a:r>
            <a:r>
              <a:rPr lang="tr-TR" sz="2900" u="sng" dirty="0" smtClean="0">
                <a:solidFill>
                  <a:srgbClr val="FF0000"/>
                </a:solidFill>
              </a:rPr>
              <a:t>YÜKSEK</a:t>
            </a:r>
            <a:r>
              <a:rPr lang="tr-TR" sz="2900" dirty="0" smtClean="0">
                <a:solidFill>
                  <a:srgbClr val="FF0000"/>
                </a:solidFill>
              </a:rPr>
              <a:t> HAM </a:t>
            </a:r>
            <a:r>
              <a:rPr lang="tr-TR" sz="2900" u="sng" dirty="0" smtClean="0">
                <a:solidFill>
                  <a:srgbClr val="FF0000"/>
                </a:solidFill>
              </a:rPr>
              <a:t>PUAN</a:t>
            </a:r>
            <a:endParaRPr lang="tr-TR" u="sng" dirty="0">
              <a:solidFill>
                <a:srgbClr val="FF0000"/>
              </a:solidFill>
            </a:endParaRPr>
          </a:p>
          <a:p>
            <a:pPr marL="0" indent="0">
              <a:buNone/>
            </a:pPr>
            <a:endParaRPr lang="tr-TR" u="sng" dirty="0">
              <a:solidFill>
                <a:srgbClr val="FF0000"/>
              </a:solidFill>
            </a:endParaRPr>
          </a:p>
          <a:p>
            <a:pPr marL="0" indent="0">
              <a:buNone/>
            </a:pPr>
            <a:r>
              <a:rPr lang="tr-TR" u="sng" dirty="0" smtClean="0">
                <a:solidFill>
                  <a:srgbClr val="FF0000"/>
                </a:solidFill>
              </a:rPr>
              <a:t>HAM PUAN</a:t>
            </a:r>
            <a:r>
              <a:rPr lang="tr-TR" u="sng" dirty="0" smtClean="0"/>
              <a:t>-</a:t>
            </a:r>
            <a:r>
              <a:rPr lang="tr-TR" u="sng" dirty="0" smtClean="0">
                <a:solidFill>
                  <a:srgbClr val="FF0000"/>
                </a:solidFill>
              </a:rPr>
              <a:t>NET </a:t>
            </a:r>
            <a:r>
              <a:rPr lang="tr-TR" b="1" u="sng" dirty="0" smtClean="0">
                <a:solidFill>
                  <a:srgbClr val="FF0000"/>
                </a:solidFill>
              </a:rPr>
              <a:t>SAYISI-</a:t>
            </a:r>
            <a:r>
              <a:rPr lang="tr-TR" b="1" u="sng" dirty="0" smtClean="0"/>
              <a:t>Adayın</a:t>
            </a:r>
            <a:r>
              <a:rPr lang="tr-TR" b="1" u="sng" dirty="0" smtClean="0">
                <a:solidFill>
                  <a:srgbClr val="00B0F0"/>
                </a:solidFill>
              </a:rPr>
              <a:t> </a:t>
            </a:r>
            <a:r>
              <a:rPr lang="tr-TR" b="1" u="sng" dirty="0"/>
              <a:t>girmiş olduğu sınavlardaki testlerde doğru </a:t>
            </a:r>
            <a:r>
              <a:rPr lang="tr-TR" u="sng" dirty="0"/>
              <a:t>cevapları ile </a:t>
            </a:r>
            <a:r>
              <a:rPr lang="tr-TR" b="1" i="1" u="sng" dirty="0"/>
              <a:t>okuldan gelen puanın</a:t>
            </a:r>
            <a:r>
              <a:rPr lang="tr-TR" i="1" u="sng" dirty="0"/>
              <a:t> </a:t>
            </a:r>
            <a:r>
              <a:rPr lang="tr-TR" b="1" u="sng" dirty="0">
                <a:solidFill>
                  <a:srgbClr val="FF0000"/>
                </a:solidFill>
              </a:rPr>
              <a:t>eklenmemiş</a:t>
            </a:r>
            <a:r>
              <a:rPr lang="tr-TR" u="sng" dirty="0">
                <a:solidFill>
                  <a:srgbClr val="00B0F0"/>
                </a:solidFill>
              </a:rPr>
              <a:t> </a:t>
            </a:r>
            <a:r>
              <a:rPr lang="tr-TR" b="1" u="sng" dirty="0"/>
              <a:t>hali olarak tanımlanabilir</a:t>
            </a:r>
          </a:p>
          <a:p>
            <a:pPr marL="0" indent="0">
              <a:buNone/>
            </a:pPr>
            <a:endParaRPr lang="tr-TR" u="sng" dirty="0">
              <a:solidFill>
                <a:srgbClr val="00B0F0"/>
              </a:solidFill>
            </a:endParaRPr>
          </a:p>
          <a:p>
            <a:pPr marL="0" indent="0">
              <a:buNone/>
            </a:pPr>
            <a:r>
              <a:rPr lang="tr-TR" u="sng" dirty="0">
                <a:solidFill>
                  <a:srgbClr val="FF0000"/>
                </a:solidFill>
              </a:rPr>
              <a:t>TYT </a:t>
            </a:r>
            <a:r>
              <a:rPr lang="tr-TR" b="1" u="sng" dirty="0">
                <a:solidFill>
                  <a:srgbClr val="FF0000"/>
                </a:solidFill>
              </a:rPr>
              <a:t>PUANI</a:t>
            </a:r>
            <a:r>
              <a:rPr lang="tr-TR" b="1" u="sng" dirty="0"/>
              <a:t>-</a:t>
            </a:r>
            <a:r>
              <a:rPr lang="tr-TR" b="1" dirty="0"/>
              <a:t>2 yıllık ön lisans, açık öğretimin 2 yıllık bölümleri, </a:t>
            </a:r>
            <a:r>
              <a:rPr lang="tr-TR" b="1" u="sng" dirty="0"/>
              <a:t>Milli Savunma Üniversitesi Askeri Öğrenci Aday belirleme Sınavı, Polis Meslek Yüksek okulu Sınavı</a:t>
            </a:r>
            <a:r>
              <a:rPr lang="tr-TR" b="1" u="sng" dirty="0" smtClean="0"/>
              <a:t>,</a:t>
            </a:r>
            <a:r>
              <a:rPr lang="tr-TR" dirty="0"/>
              <a:t> </a:t>
            </a:r>
            <a:r>
              <a:rPr lang="tr-TR" dirty="0" smtClean="0"/>
              <a:t>jandarma ve sahil güvenlik akademisi güvenlik bilimleri fakültesi ve jandarma astsubay meslek yüksekokuluna girmek isteyen adaylar  Başvuru </a:t>
            </a:r>
            <a:r>
              <a:rPr lang="tr-TR" dirty="0"/>
              <a:t>yapılan yıl </a:t>
            </a:r>
            <a:r>
              <a:rPr lang="tr-TR" dirty="0" err="1"/>
              <a:t>YKS’ye</a:t>
            </a:r>
            <a:r>
              <a:rPr lang="tr-TR" dirty="0"/>
              <a:t> [Güvenlik Bilimleri Fakültesi için Temel Yeterlilik Testi (TYT) ile Alan Yeterlilik Testlerine (AYT), JAMYO için ise Temel Yeterlilik Testine (TYT)] katılmış ve belirlenen taban puanı veya üzerinde puan almış olmak</a:t>
            </a:r>
            <a:r>
              <a:rPr lang="tr-TR" b="1" u="sng" dirty="0" smtClean="0"/>
              <a:t> </a:t>
            </a:r>
            <a:r>
              <a:rPr lang="tr-TR" b="1" u="sng" dirty="0"/>
              <a:t>Jandarma Meslek Yüksekokulu JAMYA </a:t>
            </a:r>
            <a:r>
              <a:rPr lang="tr-TR" b="1" u="sng" dirty="0" smtClean="0"/>
              <a:t>), Özel </a:t>
            </a:r>
            <a:r>
              <a:rPr lang="tr-TR" b="1" u="sng" dirty="0"/>
              <a:t>Yetenek Sınavı </a:t>
            </a:r>
            <a:r>
              <a:rPr lang="tr-TR" b="1" u="sng" dirty="0" smtClean="0"/>
              <a:t>sonucun da öğrenci </a:t>
            </a:r>
            <a:r>
              <a:rPr lang="tr-TR" b="1" u="sng" dirty="0"/>
              <a:t>alan bölümler ile   4-5-6 yıllık bölümlerin</a:t>
            </a:r>
            <a:r>
              <a:rPr lang="tr-TR" u="sng" dirty="0"/>
              <a:t> </a:t>
            </a:r>
            <a:r>
              <a:rPr lang="tr-TR" b="1" u="sng" dirty="0">
                <a:solidFill>
                  <a:srgbClr val="FF0000"/>
                </a:solidFill>
              </a:rPr>
              <a:t>% 40 taban puanını </a:t>
            </a:r>
            <a:r>
              <a:rPr lang="tr-TR" b="1" u="sng" dirty="0"/>
              <a:t>oluşturmak için kullanılır</a:t>
            </a:r>
            <a:r>
              <a:rPr lang="tr-TR" b="1" u="sng" dirty="0">
                <a:solidFill>
                  <a:srgbClr val="00B0F0"/>
                </a:solidFill>
              </a:rPr>
              <a:t>.</a:t>
            </a:r>
          </a:p>
          <a:p>
            <a:pPr marL="0" indent="0">
              <a:buNone/>
            </a:pPr>
            <a:r>
              <a:rPr lang="tr-TR" dirty="0">
                <a:solidFill>
                  <a:srgbClr val="00B0F0"/>
                </a:solidFill>
              </a:rPr>
              <a:t/>
            </a:r>
            <a:br>
              <a:rPr lang="tr-TR" dirty="0">
                <a:solidFill>
                  <a:srgbClr val="00B0F0"/>
                </a:solidFill>
              </a:rPr>
            </a:br>
            <a:r>
              <a:rPr lang="tr-TR" dirty="0">
                <a:solidFill>
                  <a:srgbClr val="00B0F0"/>
                </a:solidFill>
              </a:rPr>
              <a:t> </a:t>
            </a:r>
            <a:r>
              <a:rPr lang="tr-TR" u="sng" dirty="0">
                <a:solidFill>
                  <a:srgbClr val="FF0000"/>
                </a:solidFill>
              </a:rPr>
              <a:t>AYT PUAN</a:t>
            </a:r>
            <a:r>
              <a:rPr lang="tr-TR" dirty="0">
                <a:solidFill>
                  <a:srgbClr val="FF0000"/>
                </a:solidFill>
              </a:rPr>
              <a:t>I-</a:t>
            </a:r>
            <a:r>
              <a:rPr lang="tr-TR" b="1" dirty="0"/>
              <a:t>SÖZEL</a:t>
            </a:r>
            <a:r>
              <a:rPr lang="tr-TR" dirty="0">
                <a:solidFill>
                  <a:srgbClr val="FF0000"/>
                </a:solidFill>
              </a:rPr>
              <a:t>-</a:t>
            </a:r>
            <a:r>
              <a:rPr lang="tr-TR" b="1" dirty="0"/>
              <a:t>SAYISAL-EŞİT AĞIRLIK ve YDS 4-5 ve 6 yıllık lisans programlarını</a:t>
            </a:r>
            <a:br>
              <a:rPr lang="tr-TR" b="1" dirty="0"/>
            </a:br>
            <a:r>
              <a:rPr lang="tr-TR" dirty="0">
                <a:solidFill>
                  <a:srgbClr val="00B0F0"/>
                </a:solidFill>
              </a:rPr>
              <a:t> </a:t>
            </a:r>
            <a:r>
              <a:rPr lang="tr-TR" b="1" dirty="0">
                <a:solidFill>
                  <a:srgbClr val="FF0000"/>
                </a:solidFill>
              </a:rPr>
              <a:t>500 Puan</a:t>
            </a:r>
            <a:r>
              <a:rPr lang="tr-TR" b="1" dirty="0"/>
              <a:t>-TYT den alınabilecek ÖSYM ve ham netlerden elde edilen yüksek puan </a:t>
            </a:r>
          </a:p>
          <a:p>
            <a:pPr marL="0" indent="0">
              <a:buNone/>
            </a:pPr>
            <a:r>
              <a:rPr lang="tr-TR" dirty="0">
                <a:solidFill>
                  <a:srgbClr val="00B0F0"/>
                </a:solidFill>
              </a:rPr>
              <a:t> </a:t>
            </a:r>
            <a:r>
              <a:rPr lang="tr-TR" b="1" dirty="0">
                <a:solidFill>
                  <a:srgbClr val="FF0000"/>
                </a:solidFill>
              </a:rPr>
              <a:t>560 Puan </a:t>
            </a:r>
            <a:r>
              <a:rPr lang="tr-TR" dirty="0">
                <a:solidFill>
                  <a:srgbClr val="00B0F0"/>
                </a:solidFill>
              </a:rPr>
              <a:t>-</a:t>
            </a:r>
            <a:r>
              <a:rPr lang="tr-TR" b="1" dirty="0">
                <a:solidFill>
                  <a:srgbClr val="000000"/>
                </a:solidFill>
              </a:rPr>
              <a:t>TYT den alınabilecek en yüksek </a:t>
            </a:r>
            <a:r>
              <a:rPr lang="tr-TR" b="1" u="sng" dirty="0">
                <a:solidFill>
                  <a:srgbClr val="FF0000"/>
                </a:solidFill>
              </a:rPr>
              <a:t>yerleştirme puanı</a:t>
            </a:r>
            <a:r>
              <a:rPr lang="tr-TR" dirty="0">
                <a:solidFill>
                  <a:srgbClr val="00B0F0"/>
                </a:solidFill>
              </a:rPr>
              <a:t/>
            </a:r>
            <a:br>
              <a:rPr lang="tr-TR" dirty="0">
                <a:solidFill>
                  <a:srgbClr val="00B0F0"/>
                </a:solidFill>
              </a:rPr>
            </a:br>
            <a:r>
              <a:rPr lang="tr-TR" dirty="0">
                <a:solidFill>
                  <a:srgbClr val="00B0F0"/>
                </a:solidFill>
              </a:rPr>
              <a:t> </a:t>
            </a:r>
            <a:r>
              <a:rPr lang="tr-TR" b="1" dirty="0" smtClean="0">
                <a:solidFill>
                  <a:srgbClr val="FF0000"/>
                </a:solidFill>
              </a:rPr>
              <a:t>DİPLOMA PUANI</a:t>
            </a:r>
            <a:r>
              <a:rPr lang="tr-TR" dirty="0" smtClean="0">
                <a:solidFill>
                  <a:srgbClr val="00B0F0"/>
                </a:solidFill>
              </a:rPr>
              <a:t> </a:t>
            </a:r>
            <a:r>
              <a:rPr lang="tr-TR" b="1" dirty="0" smtClean="0">
                <a:solidFill>
                  <a:srgbClr val="000000"/>
                </a:solidFill>
              </a:rPr>
              <a:t>50 </a:t>
            </a:r>
            <a:r>
              <a:rPr lang="tr-TR" b="1" dirty="0">
                <a:solidFill>
                  <a:srgbClr val="000000"/>
                </a:solidFill>
              </a:rPr>
              <a:t>ile 100 arasındaki diploma puanlarına göre en düşüğü 30 en büyüğü 60 olacak puan</a:t>
            </a:r>
          </a:p>
          <a:p>
            <a:endParaRPr lang="tr-TR" sz="2900" dirty="0"/>
          </a:p>
        </p:txBody>
      </p:sp>
    </p:spTree>
    <p:extLst>
      <p:ext uri="{BB962C8B-B14F-4D97-AF65-F5344CB8AC3E}">
        <p14:creationId xmlns:p14="http://schemas.microsoft.com/office/powerpoint/2010/main" val="15296277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476672"/>
          </a:xfrm>
          <a:solidFill>
            <a:srgbClr val="FFFF00"/>
          </a:solidFill>
        </p:spPr>
        <p:txBody>
          <a:bodyPr>
            <a:normAutofit fontScale="90000"/>
          </a:bodyPr>
          <a:lstStyle/>
          <a:p>
            <a:r>
              <a:rPr lang="tr-TR" sz="800" dirty="0" smtClean="0"/>
              <a:t/>
            </a:r>
            <a:br>
              <a:rPr lang="tr-TR" sz="800" dirty="0" smtClean="0"/>
            </a:br>
            <a:r>
              <a:rPr lang="tr-TR" sz="800" dirty="0"/>
              <a:t/>
            </a:r>
            <a:br>
              <a:rPr lang="tr-TR" sz="800" dirty="0"/>
            </a:br>
            <a:r>
              <a:rPr lang="tr-TR" sz="800" dirty="0" smtClean="0"/>
              <a:t/>
            </a:r>
            <a:br>
              <a:rPr lang="tr-TR" sz="800" dirty="0" smtClean="0"/>
            </a:br>
            <a:r>
              <a:rPr lang="tr-TR" sz="800" dirty="0" smtClean="0"/>
              <a:t/>
            </a:r>
            <a:br>
              <a:rPr lang="tr-TR" sz="800" dirty="0" smtClean="0"/>
            </a:br>
            <a:r>
              <a:rPr lang="tr-TR" sz="800" dirty="0"/>
              <a:t/>
            </a:r>
            <a:br>
              <a:rPr lang="tr-TR" sz="800" dirty="0"/>
            </a:br>
            <a:r>
              <a:rPr lang="tr-TR" sz="800" dirty="0" smtClean="0"/>
              <a:t/>
            </a:r>
            <a:br>
              <a:rPr lang="tr-TR" sz="800" dirty="0" smtClean="0"/>
            </a:br>
            <a:r>
              <a:rPr lang="tr-TR" sz="800" dirty="0"/>
              <a:t/>
            </a:r>
            <a:br>
              <a:rPr lang="tr-TR" sz="800" dirty="0"/>
            </a:br>
            <a:r>
              <a:rPr lang="tr-TR" sz="800" dirty="0" smtClean="0"/>
              <a:t/>
            </a:r>
            <a:br>
              <a:rPr lang="tr-TR" sz="800" dirty="0" smtClean="0"/>
            </a:br>
            <a:r>
              <a:rPr lang="tr-TR" sz="1300" b="1" dirty="0" smtClean="0"/>
              <a:t>MEB </a:t>
            </a:r>
            <a:r>
              <a:rPr lang="tr-TR" sz="1300" b="1" dirty="0"/>
              <a:t>ÖĞRETİM PROGRAMLARI ORTAÖĞRETİM TÜRK DİLİ VE EDEBİYATI DERSİ (9,10,11,12 SINIF) KONU BAŞLIKLARI</a:t>
            </a:r>
            <a:br>
              <a:rPr lang="tr-TR" sz="1300" b="1" dirty="0"/>
            </a:br>
            <a:endParaRPr lang="tr-TR" sz="6000" b="1" dirty="0"/>
          </a:p>
        </p:txBody>
      </p:sp>
      <p:sp>
        <p:nvSpPr>
          <p:cNvPr id="5" name="İçerik Yer Tutucusu 4"/>
          <p:cNvSpPr>
            <a:spLocks noGrp="1"/>
          </p:cNvSpPr>
          <p:nvPr>
            <p:ph idx="1"/>
          </p:nvPr>
        </p:nvSpPr>
        <p:spPr>
          <a:xfrm>
            <a:off x="107504" y="476672"/>
            <a:ext cx="2592288" cy="6264696"/>
          </a:xfrm>
          <a:solidFill>
            <a:schemeClr val="accent5">
              <a:lumMod val="20000"/>
              <a:lumOff val="80000"/>
            </a:schemeClr>
          </a:solidFill>
        </p:spPr>
        <p:txBody>
          <a:bodyPr>
            <a:normAutofit/>
          </a:bodyPr>
          <a:lstStyle/>
          <a:p>
            <a:pPr marL="0" indent="0">
              <a:buNone/>
            </a:pPr>
            <a:r>
              <a:rPr lang="tr-TR" sz="1400" b="1" dirty="0" smtClean="0">
                <a:solidFill>
                  <a:srgbClr val="FF0000"/>
                </a:solidFill>
              </a:rPr>
              <a:t>9- Sınıf</a:t>
            </a:r>
          </a:p>
          <a:p>
            <a:pPr marL="0" indent="0">
              <a:buNone/>
            </a:pPr>
            <a:r>
              <a:rPr lang="tr-TR" sz="1400" b="1" dirty="0" smtClean="0"/>
              <a:t>                                                                                                                                                                                            </a:t>
            </a:r>
            <a:endParaRPr lang="tr-TR" sz="1400" dirty="0"/>
          </a:p>
          <a:p>
            <a:pPr marL="0" indent="0">
              <a:buNone/>
            </a:pPr>
            <a:r>
              <a:rPr lang="tr-TR" sz="1400" b="1" dirty="0"/>
              <a:t>1-ÜNİTE-GİRİŞ</a:t>
            </a:r>
            <a:endParaRPr lang="tr-TR" sz="1400" dirty="0"/>
          </a:p>
          <a:p>
            <a:pPr marL="0" indent="0">
              <a:buNone/>
            </a:pPr>
            <a:r>
              <a:rPr lang="tr-TR" sz="1400" b="1" dirty="0"/>
              <a:t>2-HİKAYE</a:t>
            </a:r>
            <a:endParaRPr lang="tr-TR" sz="1400" dirty="0"/>
          </a:p>
          <a:p>
            <a:pPr marL="0" indent="0">
              <a:buNone/>
            </a:pPr>
            <a:r>
              <a:rPr lang="tr-TR" sz="1400" b="1" dirty="0"/>
              <a:t>3-ŞİİR</a:t>
            </a:r>
            <a:endParaRPr lang="tr-TR" sz="1400" dirty="0"/>
          </a:p>
          <a:p>
            <a:pPr marL="0" indent="0">
              <a:buNone/>
            </a:pPr>
            <a:r>
              <a:rPr lang="tr-TR" sz="1400" b="1" dirty="0"/>
              <a:t>4-MASAL/FABL</a:t>
            </a:r>
            <a:endParaRPr lang="tr-TR" sz="1400" dirty="0"/>
          </a:p>
          <a:p>
            <a:pPr marL="0" indent="0">
              <a:buNone/>
            </a:pPr>
            <a:r>
              <a:rPr lang="tr-TR" sz="1400" b="1" dirty="0"/>
              <a:t>5-ROMAN</a:t>
            </a:r>
            <a:endParaRPr lang="tr-TR" sz="1400" dirty="0"/>
          </a:p>
          <a:p>
            <a:pPr marL="0" indent="0">
              <a:buNone/>
            </a:pPr>
            <a:r>
              <a:rPr lang="tr-TR" sz="1400" b="1" dirty="0"/>
              <a:t>6-TİYATRO</a:t>
            </a:r>
            <a:endParaRPr lang="tr-TR" sz="1400" dirty="0"/>
          </a:p>
          <a:p>
            <a:pPr marL="0" indent="0">
              <a:buNone/>
            </a:pPr>
            <a:r>
              <a:rPr lang="tr-TR" sz="1400" b="1" dirty="0"/>
              <a:t>7-BİYOGRAFİ/OTOBİYOGRAFİ</a:t>
            </a:r>
            <a:endParaRPr lang="tr-TR" sz="1400" dirty="0"/>
          </a:p>
          <a:p>
            <a:pPr marL="0" indent="0">
              <a:buNone/>
            </a:pPr>
            <a:r>
              <a:rPr lang="tr-TR" sz="1400" b="1" dirty="0"/>
              <a:t>8-MEKTUP/E-POSTA</a:t>
            </a:r>
            <a:endParaRPr lang="tr-TR" sz="1400" dirty="0"/>
          </a:p>
          <a:p>
            <a:pPr marL="0" indent="0">
              <a:buNone/>
            </a:pPr>
            <a:r>
              <a:rPr lang="tr-TR" sz="1400" b="1" dirty="0"/>
              <a:t>9-GÜNLÜK/BLOG</a:t>
            </a:r>
            <a:endParaRPr lang="tr-TR" sz="1400" dirty="0"/>
          </a:p>
          <a:p>
            <a:pPr marL="0" indent="0">
              <a:buNone/>
            </a:pPr>
            <a:endParaRPr lang="tr-TR" sz="1400" b="1" dirty="0" smtClean="0">
              <a:solidFill>
                <a:srgbClr val="FF0000"/>
              </a:solidFill>
            </a:endParaRPr>
          </a:p>
          <a:p>
            <a:pPr marL="0" indent="0">
              <a:buNone/>
            </a:pPr>
            <a:r>
              <a:rPr lang="tr-TR" sz="1400" b="1" dirty="0" smtClean="0">
                <a:solidFill>
                  <a:srgbClr val="FF0000"/>
                </a:solidFill>
              </a:rPr>
              <a:t>10- Sınıf</a:t>
            </a:r>
          </a:p>
          <a:p>
            <a:pPr marL="0" indent="0">
              <a:buNone/>
            </a:pPr>
            <a:endParaRPr lang="tr-TR" sz="1400" dirty="0">
              <a:solidFill>
                <a:srgbClr val="FF0000"/>
              </a:solidFill>
            </a:endParaRPr>
          </a:p>
          <a:p>
            <a:pPr marL="0" indent="0">
              <a:buNone/>
            </a:pPr>
            <a:r>
              <a:rPr lang="tr-TR" sz="1400" b="1" dirty="0"/>
              <a:t>1-ÜNİTE-GİRİŞ</a:t>
            </a:r>
            <a:endParaRPr lang="tr-TR" sz="1400" dirty="0"/>
          </a:p>
          <a:p>
            <a:pPr marL="0" indent="0">
              <a:buNone/>
            </a:pPr>
            <a:r>
              <a:rPr lang="tr-TR" sz="1400" b="1" dirty="0"/>
              <a:t>2-HİKAYE</a:t>
            </a:r>
            <a:endParaRPr lang="tr-TR" sz="1400" dirty="0"/>
          </a:p>
          <a:p>
            <a:pPr marL="0" indent="0">
              <a:buNone/>
            </a:pPr>
            <a:r>
              <a:rPr lang="tr-TR" sz="1400" b="1" dirty="0"/>
              <a:t>3-ŞİİR</a:t>
            </a:r>
            <a:endParaRPr lang="tr-TR" sz="1400" dirty="0"/>
          </a:p>
          <a:p>
            <a:pPr marL="0" indent="0">
              <a:buNone/>
            </a:pPr>
            <a:r>
              <a:rPr lang="tr-TR" sz="1400" b="1" dirty="0"/>
              <a:t>4-DESTAN/EFSANE</a:t>
            </a:r>
            <a:endParaRPr lang="tr-TR" sz="1400" dirty="0"/>
          </a:p>
          <a:p>
            <a:pPr marL="0" indent="0">
              <a:buNone/>
            </a:pPr>
            <a:r>
              <a:rPr lang="tr-TR" sz="1400" b="1" dirty="0"/>
              <a:t>5-ROMAN</a:t>
            </a:r>
            <a:endParaRPr lang="tr-TR" sz="1400" dirty="0"/>
          </a:p>
          <a:p>
            <a:pPr marL="0" indent="0">
              <a:buNone/>
            </a:pPr>
            <a:r>
              <a:rPr lang="tr-TR" sz="1400" b="1" dirty="0"/>
              <a:t>6-TİYATRO</a:t>
            </a:r>
            <a:endParaRPr lang="tr-TR" sz="1400" dirty="0"/>
          </a:p>
          <a:p>
            <a:pPr marL="0" indent="0">
              <a:buNone/>
            </a:pPr>
            <a:r>
              <a:rPr lang="tr-TR" sz="1400" b="1" dirty="0"/>
              <a:t>7-ANI (HATIRA)</a:t>
            </a:r>
            <a:endParaRPr lang="tr-TR" sz="1400" dirty="0"/>
          </a:p>
          <a:p>
            <a:pPr marL="0" indent="0">
              <a:buNone/>
            </a:pPr>
            <a:r>
              <a:rPr lang="tr-TR" sz="1400" b="1" dirty="0"/>
              <a:t>8-HABER METNİ</a:t>
            </a:r>
            <a:endParaRPr lang="tr-TR" sz="1400" dirty="0"/>
          </a:p>
          <a:p>
            <a:pPr marL="0" indent="0">
              <a:buNone/>
            </a:pPr>
            <a:r>
              <a:rPr lang="tr-TR" sz="1400" b="1" dirty="0"/>
              <a:t>9-GEZİ YAZISI</a:t>
            </a:r>
            <a:endParaRPr lang="tr-TR" sz="1400" dirty="0"/>
          </a:p>
          <a:p>
            <a:pPr marL="0" indent="0">
              <a:buNone/>
            </a:pPr>
            <a:endParaRPr lang="tr-TR" dirty="0"/>
          </a:p>
        </p:txBody>
      </p:sp>
      <p:sp>
        <p:nvSpPr>
          <p:cNvPr id="6" name="İçerik Yer Tutucusu 4"/>
          <p:cNvSpPr txBox="1">
            <a:spLocks/>
          </p:cNvSpPr>
          <p:nvPr/>
        </p:nvSpPr>
        <p:spPr>
          <a:xfrm>
            <a:off x="2699792" y="476672"/>
            <a:ext cx="2376264" cy="6264696"/>
          </a:xfrm>
          <a:prstGeom prst="rect">
            <a:avLst/>
          </a:prstGeom>
          <a:solidFill>
            <a:schemeClr val="accent5">
              <a:lumMod val="20000"/>
              <a:lumOff val="80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tr-TR" sz="1400" b="1" dirty="0" smtClean="0">
                <a:solidFill>
                  <a:srgbClr val="FF0000"/>
                </a:solidFill>
              </a:rPr>
              <a:t>11- Sınıf</a:t>
            </a:r>
          </a:p>
          <a:p>
            <a:pPr marL="0" indent="0">
              <a:buNone/>
            </a:pPr>
            <a:endParaRPr lang="tr-TR" sz="1400" dirty="0">
              <a:solidFill>
                <a:srgbClr val="FF0000"/>
              </a:solidFill>
            </a:endParaRPr>
          </a:p>
          <a:p>
            <a:pPr marL="0" indent="0">
              <a:buNone/>
            </a:pPr>
            <a:r>
              <a:rPr lang="tr-TR" sz="1400" b="1" dirty="0"/>
              <a:t>1-ÜNİTE-GİRİŞ</a:t>
            </a:r>
            <a:endParaRPr lang="tr-TR" sz="1400" dirty="0"/>
          </a:p>
          <a:p>
            <a:pPr marL="0" indent="0">
              <a:buNone/>
            </a:pPr>
            <a:r>
              <a:rPr lang="tr-TR" sz="1400" b="1" dirty="0"/>
              <a:t>2-HİKAYE</a:t>
            </a:r>
            <a:endParaRPr lang="tr-TR" sz="1400" dirty="0"/>
          </a:p>
          <a:p>
            <a:pPr marL="0" indent="0">
              <a:buNone/>
            </a:pPr>
            <a:r>
              <a:rPr lang="tr-TR" sz="1400" b="1" dirty="0"/>
              <a:t>3-ŞİİR</a:t>
            </a:r>
            <a:endParaRPr lang="tr-TR" sz="1400" dirty="0"/>
          </a:p>
          <a:p>
            <a:pPr marL="0" indent="0">
              <a:buNone/>
            </a:pPr>
            <a:r>
              <a:rPr lang="tr-TR" sz="1400" b="1" dirty="0"/>
              <a:t>4-MAKALE</a:t>
            </a:r>
            <a:endParaRPr lang="tr-TR" sz="1400" dirty="0"/>
          </a:p>
          <a:p>
            <a:pPr marL="0" indent="0">
              <a:buNone/>
            </a:pPr>
            <a:r>
              <a:rPr lang="tr-TR" sz="1400" b="1" dirty="0"/>
              <a:t>5-SOHBET VE FIKRA</a:t>
            </a:r>
            <a:endParaRPr lang="tr-TR" sz="1400" dirty="0"/>
          </a:p>
          <a:p>
            <a:pPr marL="0" indent="0">
              <a:buNone/>
            </a:pPr>
            <a:r>
              <a:rPr lang="tr-TR" sz="1400" b="1" dirty="0"/>
              <a:t>6-ROMAN</a:t>
            </a:r>
            <a:endParaRPr lang="tr-TR" sz="1400" dirty="0"/>
          </a:p>
          <a:p>
            <a:pPr marL="0" indent="0">
              <a:buNone/>
            </a:pPr>
            <a:r>
              <a:rPr lang="tr-TR" sz="1400" b="1" dirty="0"/>
              <a:t>7-TİYATRO</a:t>
            </a:r>
            <a:endParaRPr lang="tr-TR" sz="1400" dirty="0"/>
          </a:p>
          <a:p>
            <a:pPr marL="0" indent="0">
              <a:buNone/>
            </a:pPr>
            <a:r>
              <a:rPr lang="tr-TR" sz="1400" b="1" dirty="0"/>
              <a:t>8-ELEŞTİRİ</a:t>
            </a:r>
            <a:endParaRPr lang="tr-TR" sz="1400" dirty="0"/>
          </a:p>
          <a:p>
            <a:pPr marL="0" indent="0">
              <a:buNone/>
            </a:pPr>
            <a:r>
              <a:rPr lang="tr-TR" sz="1400" b="1" dirty="0"/>
              <a:t>9-MÜLAKAT/RÖPORTAJ</a:t>
            </a:r>
            <a:endParaRPr lang="tr-TR" sz="1400" dirty="0"/>
          </a:p>
          <a:p>
            <a:pPr marL="0" indent="0">
              <a:buNone/>
            </a:pPr>
            <a:endParaRPr lang="tr-TR" sz="1400" b="1" dirty="0" smtClean="0">
              <a:solidFill>
                <a:srgbClr val="FF0000"/>
              </a:solidFill>
            </a:endParaRPr>
          </a:p>
          <a:p>
            <a:pPr marL="0" indent="0">
              <a:buNone/>
            </a:pPr>
            <a:r>
              <a:rPr lang="tr-TR" sz="1400" b="1" dirty="0" smtClean="0">
                <a:solidFill>
                  <a:srgbClr val="FF0000"/>
                </a:solidFill>
              </a:rPr>
              <a:t>12- Sınıf</a:t>
            </a:r>
          </a:p>
          <a:p>
            <a:pPr marL="0" indent="0">
              <a:buNone/>
            </a:pPr>
            <a:endParaRPr lang="tr-TR" sz="1400" dirty="0">
              <a:solidFill>
                <a:srgbClr val="FF0000"/>
              </a:solidFill>
            </a:endParaRPr>
          </a:p>
          <a:p>
            <a:pPr marL="0" indent="0">
              <a:buNone/>
            </a:pPr>
            <a:r>
              <a:rPr lang="tr-TR" sz="1400" b="1" dirty="0"/>
              <a:t>1-ÜNİTE-GİRİŞ</a:t>
            </a:r>
            <a:endParaRPr lang="tr-TR" sz="1400" dirty="0"/>
          </a:p>
          <a:p>
            <a:pPr marL="0" indent="0">
              <a:buNone/>
            </a:pPr>
            <a:r>
              <a:rPr lang="tr-TR" sz="1400" b="1" dirty="0"/>
              <a:t>2-HİKAYE</a:t>
            </a:r>
            <a:endParaRPr lang="tr-TR" sz="1400" dirty="0"/>
          </a:p>
          <a:p>
            <a:pPr marL="0" indent="0">
              <a:buNone/>
            </a:pPr>
            <a:r>
              <a:rPr lang="tr-TR" sz="1400" b="1" dirty="0"/>
              <a:t>3-ŞİİR</a:t>
            </a:r>
            <a:endParaRPr lang="tr-TR" sz="1400" dirty="0"/>
          </a:p>
          <a:p>
            <a:pPr marL="0" indent="0">
              <a:buNone/>
            </a:pPr>
            <a:r>
              <a:rPr lang="tr-TR" sz="1400" b="1" dirty="0"/>
              <a:t>4-ROMAN</a:t>
            </a:r>
            <a:endParaRPr lang="tr-TR" sz="1400" dirty="0"/>
          </a:p>
          <a:p>
            <a:pPr marL="0" indent="0">
              <a:buNone/>
            </a:pPr>
            <a:r>
              <a:rPr lang="tr-TR" sz="1400" b="1" dirty="0"/>
              <a:t>5-TİYATRO</a:t>
            </a:r>
            <a:endParaRPr lang="tr-TR" sz="1400" dirty="0"/>
          </a:p>
          <a:p>
            <a:pPr marL="0" indent="0">
              <a:buNone/>
            </a:pPr>
            <a:r>
              <a:rPr lang="tr-TR" sz="1400" b="1" dirty="0"/>
              <a:t>6-DENEME</a:t>
            </a:r>
            <a:endParaRPr lang="tr-TR" sz="1400" dirty="0"/>
          </a:p>
          <a:p>
            <a:pPr marL="0" indent="0">
              <a:buNone/>
            </a:pPr>
            <a:r>
              <a:rPr lang="tr-TR" sz="1400" b="1" dirty="0"/>
              <a:t>7-SÖYLEV(NUTUK)</a:t>
            </a:r>
            <a:endParaRPr lang="tr-TR" sz="1400" dirty="0"/>
          </a:p>
        </p:txBody>
      </p:sp>
      <p:sp>
        <p:nvSpPr>
          <p:cNvPr id="9" name="İçerik Yer Tutucusu 4"/>
          <p:cNvSpPr txBox="1">
            <a:spLocks/>
          </p:cNvSpPr>
          <p:nvPr/>
        </p:nvSpPr>
        <p:spPr>
          <a:xfrm>
            <a:off x="5076056" y="476672"/>
            <a:ext cx="3960440" cy="6192688"/>
          </a:xfrm>
          <a:prstGeom prst="rect">
            <a:avLst/>
          </a:prstGeom>
          <a:solidFill>
            <a:schemeClr val="accent5">
              <a:lumMod val="20000"/>
              <a:lumOff val="80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tr-TR" sz="1400" dirty="0"/>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064" y="496143"/>
            <a:ext cx="3707904" cy="5688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Metin kutusu 3"/>
          <p:cNvSpPr txBox="1"/>
          <p:nvPr/>
        </p:nvSpPr>
        <p:spPr>
          <a:xfrm>
            <a:off x="2411760" y="6340678"/>
            <a:ext cx="6444208" cy="369332"/>
          </a:xfrm>
          <a:prstGeom prst="rect">
            <a:avLst/>
          </a:prstGeom>
          <a:noFill/>
        </p:spPr>
        <p:txBody>
          <a:bodyPr wrap="square" rtlCol="0">
            <a:spAutoFit/>
          </a:bodyPr>
          <a:lstStyle/>
          <a:p>
            <a:pPr algn="r"/>
            <a:r>
              <a:rPr lang="tr-TR" b="1" dirty="0" smtClean="0"/>
              <a:t>https</a:t>
            </a:r>
            <a:r>
              <a:rPr lang="tr-TR" b="1" dirty="0"/>
              <a:t>://mufredat.meb.gov.tr/ProgramDetay</a:t>
            </a:r>
            <a:r>
              <a:rPr lang="tr-TR" sz="1200" dirty="0"/>
              <a:t>.</a:t>
            </a:r>
            <a:r>
              <a:rPr lang="tr-TR" sz="1200" b="1" dirty="0"/>
              <a:t>aspx?PID=34</a:t>
            </a:r>
            <a:r>
              <a:rPr lang="tr-TR" sz="1200" dirty="0"/>
              <a:t>3</a:t>
            </a:r>
            <a:endParaRPr lang="tr-TR" dirty="0"/>
          </a:p>
        </p:txBody>
      </p:sp>
    </p:spTree>
    <p:extLst>
      <p:ext uri="{BB962C8B-B14F-4D97-AF65-F5344CB8AC3E}">
        <p14:creationId xmlns:p14="http://schemas.microsoft.com/office/powerpoint/2010/main" val="7577751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
            <a:ext cx="9144000" cy="764704"/>
          </a:xfrm>
          <a:solidFill>
            <a:srgbClr val="FFFF00"/>
          </a:solidFill>
        </p:spPr>
        <p:txBody>
          <a:bodyPr>
            <a:noAutofit/>
          </a:bodyPr>
          <a:lstStyle/>
          <a:p>
            <a:r>
              <a:rPr lang="tr-TR" sz="1800" b="1" dirty="0">
                <a:solidFill>
                  <a:srgbClr val="000000"/>
                </a:solidFill>
                <a:latin typeface="Barlow"/>
                <a:cs typeface="Arial" pitchFamily="34" charset="0"/>
              </a:rPr>
              <a:t>2023 </a:t>
            </a:r>
            <a:r>
              <a:rPr lang="tr-TR" sz="1800" b="1" dirty="0" smtClean="0">
                <a:solidFill>
                  <a:srgbClr val="000000"/>
                </a:solidFill>
                <a:latin typeface="Barlow"/>
                <a:cs typeface="Arial" pitchFamily="34" charset="0"/>
              </a:rPr>
              <a:t>YKS AYT TÜRK DİLİ </a:t>
            </a:r>
            <a:r>
              <a:rPr lang="tr-TR" sz="1800" b="1" dirty="0">
                <a:solidFill>
                  <a:srgbClr val="000000"/>
                </a:solidFill>
                <a:latin typeface="Barlow"/>
                <a:cs typeface="Arial" pitchFamily="34" charset="0"/>
              </a:rPr>
              <a:t>VE EDEBİYATI KONULARA GÖRE SORU DAĞILIMI</a:t>
            </a:r>
            <a:endParaRPr lang="tr-TR" sz="18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81501513"/>
              </p:ext>
            </p:extLst>
          </p:nvPr>
        </p:nvGraphicFramePr>
        <p:xfrm>
          <a:off x="43132" y="764705"/>
          <a:ext cx="9065372" cy="6093296"/>
        </p:xfrm>
        <a:graphic>
          <a:graphicData uri="http://schemas.openxmlformats.org/drawingml/2006/table">
            <a:tbl>
              <a:tblPr/>
              <a:tblGrid>
                <a:gridCol w="1883742"/>
                <a:gridCol w="621393"/>
                <a:gridCol w="630759"/>
                <a:gridCol w="649713"/>
                <a:gridCol w="564953"/>
                <a:gridCol w="772161"/>
                <a:gridCol w="725091"/>
                <a:gridCol w="687606"/>
                <a:gridCol w="621393"/>
                <a:gridCol w="640333"/>
                <a:gridCol w="649713"/>
                <a:gridCol w="618515"/>
              </a:tblGrid>
              <a:tr h="491846">
                <a:tc>
                  <a:txBody>
                    <a:bodyPr/>
                    <a:lstStyle/>
                    <a:p>
                      <a:pPr algn="ctr" fontAlgn="ctr"/>
                      <a:r>
                        <a:rPr lang="tr-TR" sz="1200" b="1" dirty="0">
                          <a:solidFill>
                            <a:schemeClr val="tx1"/>
                          </a:solidFill>
                          <a:effectLst/>
                        </a:rPr>
                        <a:t>SORU DAĞILIMI</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2011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2012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2013</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2015</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2016</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2017</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2018</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2019</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2020</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r h="226097">
                <a:tc>
                  <a:txBody>
                    <a:bodyPr/>
                    <a:lstStyle/>
                    <a:p>
                      <a:pPr algn="ctr" fontAlgn="ctr"/>
                      <a:r>
                        <a:rPr lang="tr-TR" sz="1200" b="1" dirty="0">
                          <a:effectLst/>
                        </a:rPr>
                        <a:t>Anlam Bilgisi</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16</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17</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15</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18</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20</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20</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4</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4</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6</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3</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6</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226097">
                <a:tc>
                  <a:txBody>
                    <a:bodyPr/>
                    <a:lstStyle/>
                    <a:p>
                      <a:pPr algn="ctr" fontAlgn="ctr"/>
                      <a:r>
                        <a:rPr lang="tr-TR" sz="1200" b="1" dirty="0">
                          <a:effectLst/>
                        </a:rPr>
                        <a:t>Dil Bilgisi</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5</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6</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6</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5</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5</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4</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616120">
                <a:tc>
                  <a:txBody>
                    <a:bodyPr/>
                    <a:lstStyle/>
                    <a:p>
                      <a:pPr algn="ctr" fontAlgn="ctr"/>
                      <a:r>
                        <a:rPr lang="tr-TR" sz="1200" b="1" dirty="0">
                          <a:effectLst/>
                        </a:rPr>
                        <a:t>Metinlerin Sınıflandırılması</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8</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5</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5</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26097">
                <a:tc>
                  <a:txBody>
                    <a:bodyPr/>
                    <a:lstStyle/>
                    <a:p>
                      <a:pPr algn="ctr" fontAlgn="ctr"/>
                      <a:r>
                        <a:rPr lang="tr-TR" sz="1200" b="1" dirty="0">
                          <a:effectLst/>
                        </a:rPr>
                        <a:t>Şiir Bilgisi</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3</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3</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3</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3</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3</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226097">
                <a:tc>
                  <a:txBody>
                    <a:bodyPr/>
                    <a:lstStyle/>
                    <a:p>
                      <a:pPr algn="ctr" fontAlgn="ctr"/>
                      <a:r>
                        <a:rPr lang="tr-TR" sz="1200" b="1" dirty="0">
                          <a:effectLst/>
                        </a:rPr>
                        <a:t>Edebi Sanatlar</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solidFill>
                            <a:schemeClr val="tx1"/>
                          </a:solidFill>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812409">
                <a:tc>
                  <a:txBody>
                    <a:bodyPr/>
                    <a:lstStyle/>
                    <a:p>
                      <a:pPr algn="ctr" fontAlgn="ctr"/>
                      <a:r>
                        <a:rPr lang="tr-TR" sz="1200" b="1" dirty="0">
                          <a:effectLst/>
                        </a:rPr>
                        <a:t>İslamiyet Öncesi Türk Edebiyatı ve Geçiş Dönemi</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3</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solidFill>
                            <a:schemeClr val="tx1"/>
                          </a:solidFill>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324594">
                <a:tc>
                  <a:txBody>
                    <a:bodyPr/>
                    <a:lstStyle/>
                    <a:p>
                      <a:pPr algn="ctr" fontAlgn="ctr"/>
                      <a:r>
                        <a:rPr lang="tr-TR" sz="1200" b="1" dirty="0">
                          <a:effectLst/>
                        </a:rPr>
                        <a:t>Halk Edebiyatı</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3</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3</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solidFill>
                            <a:schemeClr val="tx1"/>
                          </a:solidFill>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419835">
                <a:tc>
                  <a:txBody>
                    <a:bodyPr/>
                    <a:lstStyle/>
                    <a:p>
                      <a:pPr algn="ctr" fontAlgn="ctr"/>
                      <a:r>
                        <a:rPr lang="tr-TR" sz="1200" b="1" dirty="0">
                          <a:effectLst/>
                        </a:rPr>
                        <a:t>Divan Edebiyatı</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4</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3</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6</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5</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4</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4</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5</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3</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4</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6</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4</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419835">
                <a:tc>
                  <a:txBody>
                    <a:bodyPr/>
                    <a:lstStyle/>
                    <a:p>
                      <a:pPr algn="ctr" fontAlgn="ctr"/>
                      <a:r>
                        <a:rPr lang="tr-TR" sz="1200" b="1" dirty="0">
                          <a:effectLst/>
                        </a:rPr>
                        <a:t>Tanzimat Edebiyatı</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5</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3</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3</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3</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616120">
                <a:tc>
                  <a:txBody>
                    <a:bodyPr/>
                    <a:lstStyle/>
                    <a:p>
                      <a:pPr algn="ctr" fontAlgn="ctr"/>
                      <a:r>
                        <a:rPr lang="it-IT" sz="1200" b="1" dirty="0">
                          <a:effectLst/>
                        </a:rPr>
                        <a:t>Servet-İ Fünun Ve Fecr-İ Ati Edebiyatı</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3</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4</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3</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solidFill>
                            <a:schemeClr val="tx1"/>
                          </a:solidFill>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a:solidFill>
                            <a:schemeClr val="tx1"/>
                          </a:solidFill>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a:solidFill>
                            <a:schemeClr val="tx1"/>
                          </a:solidFill>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226097">
                <a:tc>
                  <a:txBody>
                    <a:bodyPr/>
                    <a:lstStyle/>
                    <a:p>
                      <a:pPr algn="ctr" fontAlgn="ctr"/>
                      <a:r>
                        <a:rPr lang="tr-TR" sz="1200" b="1" dirty="0">
                          <a:effectLst/>
                        </a:rPr>
                        <a:t>Milli Edebiyat</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4</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7</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3</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solidFill>
                            <a:schemeClr val="tx1"/>
                          </a:solidFill>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616120">
                <a:tc>
                  <a:txBody>
                    <a:bodyPr/>
                    <a:lstStyle/>
                    <a:p>
                      <a:pPr algn="ctr" fontAlgn="ctr"/>
                      <a:r>
                        <a:rPr lang="tr-TR" sz="1200" b="1" dirty="0">
                          <a:effectLst/>
                        </a:rPr>
                        <a:t>Cumhuriyet Dönemi Edebiyatı</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8</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14</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7</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4</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5</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3</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419835">
                <a:tc>
                  <a:txBody>
                    <a:bodyPr/>
                    <a:lstStyle/>
                    <a:p>
                      <a:pPr algn="ctr" fontAlgn="ctr"/>
                      <a:r>
                        <a:rPr lang="tr-TR" sz="1200" b="1" dirty="0">
                          <a:effectLst/>
                        </a:rPr>
                        <a:t>Edebiyat Akımları</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solidFill>
                            <a:schemeClr val="tx1"/>
                          </a:solidFill>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226097">
                <a:tc>
                  <a:txBody>
                    <a:bodyPr/>
                    <a:lstStyle/>
                    <a:p>
                      <a:pPr algn="ctr" fontAlgn="ctr"/>
                      <a:r>
                        <a:rPr lang="tr-TR" sz="1200" b="1" dirty="0">
                          <a:solidFill>
                            <a:schemeClr val="tx1"/>
                          </a:solidFill>
                          <a:effectLst/>
                        </a:rPr>
                        <a:t>SORU SAYISI</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56</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56</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56</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56</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56</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56</a:t>
                      </a: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rgbClr val="FFFFFF"/>
                          </a:solidFill>
                          <a:effectLst/>
                        </a:rPr>
                        <a:t>24</a:t>
                      </a:r>
                      <a:endParaRPr lang="tr-TR" sz="1200" b="1" dirty="0">
                        <a:effectLst/>
                      </a:endParaRP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rgbClr val="FFFFFF"/>
                          </a:solidFill>
                          <a:effectLst/>
                        </a:rPr>
                        <a:t>24</a:t>
                      </a:r>
                      <a:endParaRPr lang="tr-TR" sz="1200" b="1" dirty="0">
                        <a:effectLst/>
                      </a:endParaRP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rgbClr val="FFFFFF"/>
                          </a:solidFill>
                          <a:effectLst/>
                        </a:rPr>
                        <a:t>24</a:t>
                      </a:r>
                      <a:endParaRPr lang="tr-TR" sz="1200" b="1" dirty="0">
                        <a:effectLst/>
                      </a:endParaRP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rgbClr val="FFFFFF"/>
                          </a:solidFill>
                          <a:effectLst/>
                        </a:rPr>
                        <a:t>24</a:t>
                      </a:r>
                      <a:endParaRPr lang="tr-TR" sz="1200" b="1" dirty="0">
                        <a:effectLst/>
                      </a:endParaRP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rgbClr val="FFFFFF"/>
                          </a:solidFill>
                          <a:effectLst/>
                        </a:rPr>
                        <a:t>24</a:t>
                      </a:r>
                      <a:endParaRPr lang="tr-TR" sz="1200" b="1" dirty="0">
                        <a:effectLst/>
                      </a:endParaRPr>
                    </a:p>
                  </a:txBody>
                  <a:tcPr marL="10448" marR="10448" marT="10448" marB="10448"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val="21269520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620688"/>
          </a:xfrm>
          <a:solidFill>
            <a:srgbClr val="FFFF00"/>
          </a:solidFill>
        </p:spPr>
        <p:txBody>
          <a:bodyPr>
            <a:normAutofit fontScale="90000"/>
          </a:bodyPr>
          <a:lstStyle/>
          <a:p>
            <a:r>
              <a:rPr lang="tr-TR" dirty="0" smtClean="0"/>
              <a:t/>
            </a:r>
            <a:br>
              <a:rPr lang="tr-TR" dirty="0" smtClean="0"/>
            </a:br>
            <a:r>
              <a:rPr lang="tr-TR" sz="3100" b="1" dirty="0" smtClean="0"/>
              <a:t>2023 </a:t>
            </a:r>
            <a:r>
              <a:rPr lang="tr-TR" sz="3100" b="1" dirty="0"/>
              <a:t>YKS-AYT </a:t>
            </a:r>
            <a:r>
              <a:rPr lang="tr-TR" sz="3100" b="1" dirty="0" smtClean="0"/>
              <a:t>TARİH 1-2 KONULARI</a:t>
            </a:r>
            <a:r>
              <a:rPr lang="tr-TR" dirty="0"/>
              <a:t/>
            </a:r>
            <a:br>
              <a:rPr lang="tr-TR" dirty="0"/>
            </a:br>
            <a:endParaRPr lang="tr-TR" dirty="0"/>
          </a:p>
        </p:txBody>
      </p:sp>
      <p:sp>
        <p:nvSpPr>
          <p:cNvPr id="3" name="İçerik Yer Tutucusu 2"/>
          <p:cNvSpPr>
            <a:spLocks noGrp="1"/>
          </p:cNvSpPr>
          <p:nvPr>
            <p:ph idx="1"/>
          </p:nvPr>
        </p:nvSpPr>
        <p:spPr>
          <a:xfrm>
            <a:off x="0" y="620688"/>
            <a:ext cx="9144000" cy="6237312"/>
          </a:xfrm>
          <a:solidFill>
            <a:schemeClr val="accent5">
              <a:lumMod val="20000"/>
              <a:lumOff val="80000"/>
            </a:schemeClr>
          </a:solidFill>
        </p:spPr>
        <p:txBody>
          <a:bodyPr numCol="2">
            <a:normAutofit fontScale="32500" lnSpcReduction="20000"/>
          </a:bodyPr>
          <a:lstStyle/>
          <a:p>
            <a:pPr marL="0" indent="0">
              <a:buNone/>
            </a:pPr>
            <a:endParaRPr lang="tr-TR" sz="5600" b="1" u="sng" dirty="0" smtClean="0">
              <a:solidFill>
                <a:srgbClr val="FF0000"/>
              </a:solidFill>
            </a:endParaRPr>
          </a:p>
          <a:p>
            <a:pPr marL="0" indent="0">
              <a:buNone/>
            </a:pPr>
            <a:r>
              <a:rPr lang="tr-TR" sz="5600" b="1" u="sng" dirty="0" smtClean="0">
                <a:solidFill>
                  <a:srgbClr val="FF0000"/>
                </a:solidFill>
              </a:rPr>
              <a:t>9</a:t>
            </a:r>
            <a:r>
              <a:rPr lang="tr-TR" sz="5600" b="1" u="sng" dirty="0">
                <a:solidFill>
                  <a:srgbClr val="FF0000"/>
                </a:solidFill>
              </a:rPr>
              <a:t>. Sınıf Konu ve </a:t>
            </a:r>
            <a:r>
              <a:rPr lang="tr-TR" sz="5600" b="1" u="sng" dirty="0" smtClean="0">
                <a:solidFill>
                  <a:srgbClr val="FF0000"/>
                </a:solidFill>
              </a:rPr>
              <a:t>Kazanımları</a:t>
            </a:r>
          </a:p>
          <a:p>
            <a:pPr marL="0" indent="0">
              <a:buNone/>
            </a:pPr>
            <a:endParaRPr lang="tr-TR" sz="5600" b="1" u="sng" dirty="0"/>
          </a:p>
          <a:p>
            <a:pPr marL="0" indent="0">
              <a:buNone/>
            </a:pPr>
            <a:r>
              <a:rPr lang="tr-TR" sz="4800" b="1" dirty="0"/>
              <a:t>Tarih Bilimi</a:t>
            </a:r>
          </a:p>
          <a:p>
            <a:pPr marL="0" indent="0">
              <a:buNone/>
            </a:pPr>
            <a:r>
              <a:rPr lang="tr-TR" sz="4800" b="1" dirty="0"/>
              <a:t>Uygarlığın Doğuşu ve İlk Uygarlıklar</a:t>
            </a:r>
          </a:p>
          <a:p>
            <a:pPr marL="0" indent="0">
              <a:buNone/>
            </a:pPr>
            <a:r>
              <a:rPr lang="tr-TR" sz="4800" b="1" dirty="0"/>
              <a:t>İlk Türk Devletleri</a:t>
            </a:r>
          </a:p>
          <a:p>
            <a:pPr marL="0" indent="0">
              <a:buNone/>
            </a:pPr>
            <a:r>
              <a:rPr lang="tr-TR" sz="4800" b="1" dirty="0"/>
              <a:t>İslam Tarihi ve Uygarlığı (13. Yüzyıla Kadar)</a:t>
            </a:r>
          </a:p>
          <a:p>
            <a:pPr marL="0" indent="0">
              <a:buNone/>
            </a:pPr>
            <a:r>
              <a:rPr lang="tr-TR" sz="4800" b="1" dirty="0"/>
              <a:t>Türk – İslam Devletleri (10 -13. Yüzyıllar)</a:t>
            </a:r>
          </a:p>
          <a:p>
            <a:pPr marL="0" indent="0">
              <a:buNone/>
            </a:pPr>
            <a:r>
              <a:rPr lang="tr-TR" sz="4800" b="1" dirty="0"/>
              <a:t>Türkiye Tarihi (11 – 13. Yüzyıllar</a:t>
            </a:r>
            <a:r>
              <a:rPr lang="tr-TR" sz="4800" b="1" dirty="0" smtClean="0"/>
              <a:t>)</a:t>
            </a:r>
          </a:p>
          <a:p>
            <a:pPr marL="0" indent="0">
              <a:buNone/>
            </a:pPr>
            <a:endParaRPr lang="tr-TR" sz="4800" b="1" dirty="0"/>
          </a:p>
          <a:p>
            <a:pPr marL="0" indent="0">
              <a:buNone/>
            </a:pPr>
            <a:r>
              <a:rPr lang="tr-TR" sz="5600" b="1" u="sng" dirty="0">
                <a:solidFill>
                  <a:srgbClr val="FF0000"/>
                </a:solidFill>
              </a:rPr>
              <a:t>10. Sınıf Konu ve </a:t>
            </a:r>
            <a:r>
              <a:rPr lang="tr-TR" sz="5600" b="1" u="sng" dirty="0" smtClean="0">
                <a:solidFill>
                  <a:srgbClr val="FF0000"/>
                </a:solidFill>
              </a:rPr>
              <a:t>Kazanımları</a:t>
            </a:r>
          </a:p>
          <a:p>
            <a:pPr marL="0" indent="0">
              <a:buNone/>
            </a:pPr>
            <a:endParaRPr lang="tr-TR" sz="5600" b="1" dirty="0"/>
          </a:p>
          <a:p>
            <a:pPr marL="0" indent="0">
              <a:buNone/>
            </a:pPr>
            <a:r>
              <a:rPr lang="tr-TR" sz="4800" b="1" dirty="0"/>
              <a:t>Beylikten Devlete</a:t>
            </a:r>
          </a:p>
          <a:p>
            <a:pPr marL="0" indent="0">
              <a:buNone/>
            </a:pPr>
            <a:r>
              <a:rPr lang="tr-TR" sz="4800" b="1" dirty="0"/>
              <a:t>Dünya Gücü: Osmanlı Devleti (1453- 1600)</a:t>
            </a:r>
          </a:p>
          <a:p>
            <a:pPr marL="0" indent="0">
              <a:buNone/>
            </a:pPr>
            <a:r>
              <a:rPr lang="tr-TR" sz="4800" b="1" dirty="0"/>
              <a:t>Arayış Yılları (17. Yüzyıl)</a:t>
            </a:r>
          </a:p>
          <a:p>
            <a:pPr marL="0" indent="0">
              <a:buNone/>
            </a:pPr>
            <a:r>
              <a:rPr lang="tr-TR" sz="4800" b="1" dirty="0"/>
              <a:t>Avrupa ve Osmanlı Devleti (18. Yüzyıl)</a:t>
            </a:r>
          </a:p>
          <a:p>
            <a:pPr marL="0" indent="0">
              <a:buNone/>
            </a:pPr>
            <a:r>
              <a:rPr lang="tr-TR" sz="4800" b="1" dirty="0"/>
              <a:t>En Uzun Yüzyıl (1800 – 1922</a:t>
            </a:r>
            <a:r>
              <a:rPr lang="tr-TR" sz="4800" b="1" dirty="0" smtClean="0"/>
              <a:t>)</a:t>
            </a:r>
          </a:p>
          <a:p>
            <a:pPr marL="0" indent="0">
              <a:buNone/>
            </a:pPr>
            <a:r>
              <a:rPr lang="tr-TR" sz="4800" b="1" dirty="0" smtClean="0"/>
              <a:t>-</a:t>
            </a:r>
            <a:endParaRPr lang="tr-TR" sz="4800" b="1" dirty="0"/>
          </a:p>
          <a:p>
            <a:pPr marL="0" indent="0">
              <a:buNone/>
            </a:pPr>
            <a:endParaRPr lang="tr-TR" sz="4800" b="1" dirty="0" smtClean="0"/>
          </a:p>
          <a:p>
            <a:pPr marL="0" indent="0">
              <a:buNone/>
            </a:pPr>
            <a:endParaRPr lang="tr-TR" sz="4800" b="1" dirty="0"/>
          </a:p>
          <a:p>
            <a:pPr marL="0" indent="0">
              <a:buNone/>
            </a:pPr>
            <a:endParaRPr lang="tr-TR" sz="4800" b="1" dirty="0" smtClean="0"/>
          </a:p>
          <a:p>
            <a:pPr marL="0" indent="0">
              <a:buNone/>
            </a:pPr>
            <a:endParaRPr lang="tr-TR" sz="4800" b="1" dirty="0"/>
          </a:p>
          <a:p>
            <a:pPr marL="0" indent="0">
              <a:buNone/>
            </a:pPr>
            <a:endParaRPr lang="tr-TR" sz="4800" b="1" dirty="0" smtClean="0"/>
          </a:p>
          <a:p>
            <a:pPr marL="0" indent="0">
              <a:buNone/>
            </a:pPr>
            <a:r>
              <a:rPr lang="tr-TR" sz="4800" b="1" dirty="0" smtClean="0"/>
              <a:t>-</a:t>
            </a:r>
            <a:endParaRPr lang="tr-TR" sz="4800" b="1" dirty="0"/>
          </a:p>
          <a:p>
            <a:pPr marL="0" indent="0">
              <a:buNone/>
            </a:pPr>
            <a:endParaRPr lang="tr-TR" sz="4800" b="1" dirty="0"/>
          </a:p>
          <a:p>
            <a:pPr marL="0" indent="0">
              <a:buNone/>
            </a:pPr>
            <a:r>
              <a:rPr lang="tr-TR" sz="5600" b="1" u="sng" dirty="0">
                <a:solidFill>
                  <a:srgbClr val="FF0000"/>
                </a:solidFill>
              </a:rPr>
              <a:t>11. Sınıf Konu ve </a:t>
            </a:r>
            <a:r>
              <a:rPr lang="tr-TR" sz="5600" b="1" u="sng" dirty="0" smtClean="0">
                <a:solidFill>
                  <a:srgbClr val="FF0000"/>
                </a:solidFill>
              </a:rPr>
              <a:t>Kazanımları</a:t>
            </a:r>
          </a:p>
          <a:p>
            <a:pPr marL="0" indent="0">
              <a:buNone/>
            </a:pPr>
            <a:endParaRPr lang="tr-TR" sz="5600" b="1" u="sng" dirty="0"/>
          </a:p>
          <a:p>
            <a:pPr marL="0" indent="0">
              <a:buNone/>
            </a:pPr>
            <a:r>
              <a:rPr lang="tr-TR" sz="4800" b="1" dirty="0"/>
              <a:t>Değişen Dünya Dengeleri Karşısında Osmanlı Siyaseti (1595 – 1774)</a:t>
            </a:r>
          </a:p>
          <a:p>
            <a:pPr marL="0" indent="0">
              <a:buNone/>
            </a:pPr>
            <a:r>
              <a:rPr lang="tr-TR" sz="4800" b="1" dirty="0"/>
              <a:t>Değişim Çağında Avrupa ve Osmanlı</a:t>
            </a:r>
          </a:p>
          <a:p>
            <a:pPr marL="0" indent="0">
              <a:buNone/>
            </a:pPr>
            <a:r>
              <a:rPr lang="tr-TR" sz="4800" b="1" dirty="0"/>
              <a:t>Uluslararası İlişkilerde Denge Stratejisi (1774 – 1914)</a:t>
            </a:r>
          </a:p>
          <a:p>
            <a:pPr marL="0" indent="0">
              <a:buNone/>
            </a:pPr>
            <a:r>
              <a:rPr lang="tr-TR" sz="4800" b="1" dirty="0"/>
              <a:t>Devrimler Çağında Değişen Devlet – Toplum İlişkileri</a:t>
            </a:r>
          </a:p>
          <a:p>
            <a:pPr marL="0" indent="0">
              <a:buNone/>
            </a:pPr>
            <a:r>
              <a:rPr lang="tr-TR" sz="4800" b="1" dirty="0"/>
              <a:t>Sermaye ve Emek</a:t>
            </a:r>
          </a:p>
          <a:p>
            <a:pPr marL="0" indent="0">
              <a:buNone/>
            </a:pPr>
            <a:r>
              <a:rPr lang="tr-TR" sz="4800" b="1" dirty="0"/>
              <a:t>19. ve 20. Yüzyılda Değişen Gündelik Hayat</a:t>
            </a:r>
          </a:p>
          <a:p>
            <a:pPr marL="0" indent="0">
              <a:buNone/>
            </a:pPr>
            <a:r>
              <a:rPr lang="tr-TR" sz="4800" b="1" dirty="0"/>
              <a:t>T.C. İnkılap Tarihi ve Atatürkçülük Dersi Konu ve Kazanımları</a:t>
            </a:r>
          </a:p>
          <a:p>
            <a:pPr marL="0" indent="0">
              <a:buNone/>
            </a:pPr>
            <a:r>
              <a:rPr lang="tr-TR" sz="4800" b="1" dirty="0"/>
              <a:t>20. Yüzyıl Başlarında Osmanlı Devleti ve Dünya</a:t>
            </a:r>
          </a:p>
          <a:p>
            <a:pPr marL="0" indent="0">
              <a:buNone/>
            </a:pPr>
            <a:r>
              <a:rPr lang="tr-TR" sz="4800" b="1" dirty="0"/>
              <a:t>Milli Mücadele</a:t>
            </a:r>
          </a:p>
          <a:p>
            <a:pPr marL="0" indent="0">
              <a:buNone/>
            </a:pPr>
            <a:r>
              <a:rPr lang="tr-TR" sz="4800" b="1" dirty="0"/>
              <a:t>Atatürkçülük ve Türk </a:t>
            </a:r>
            <a:r>
              <a:rPr lang="tr-TR" sz="4800" b="1" dirty="0" smtClean="0"/>
              <a:t>İnkılabı</a:t>
            </a:r>
          </a:p>
          <a:p>
            <a:pPr marL="0" indent="0">
              <a:buNone/>
            </a:pPr>
            <a:endParaRPr lang="tr-TR" sz="4800" b="1" dirty="0"/>
          </a:p>
          <a:p>
            <a:pPr marL="0" indent="0">
              <a:buNone/>
            </a:pPr>
            <a:r>
              <a:rPr lang="tr-TR" sz="4500" b="1" dirty="0" smtClean="0"/>
              <a:t>-İKİ SAVAŞ ARASINDAKİ DÖNEMDE TÜRKİYE VE DÜNYA</a:t>
            </a:r>
          </a:p>
          <a:p>
            <a:pPr marL="0" indent="0">
              <a:buNone/>
            </a:pPr>
            <a:endParaRPr lang="tr-TR" sz="4500" b="1" dirty="0" smtClean="0"/>
          </a:p>
          <a:p>
            <a:pPr marL="0" indent="0">
              <a:buNone/>
            </a:pPr>
            <a:r>
              <a:rPr lang="tr-TR" sz="4500" b="1" dirty="0" smtClean="0"/>
              <a:t>-II.DÜNYA SAVAŞI SÜRECİNDE TÜRKİYE VE DÜNYA</a:t>
            </a:r>
          </a:p>
          <a:p>
            <a:pPr marL="0" indent="0">
              <a:buNone/>
            </a:pPr>
            <a:endParaRPr lang="tr-TR" sz="4500" b="1" dirty="0" smtClean="0"/>
          </a:p>
          <a:p>
            <a:pPr marL="0" indent="0">
              <a:buNone/>
            </a:pPr>
            <a:r>
              <a:rPr lang="tr-TR" sz="4500" b="1" dirty="0" smtClean="0"/>
              <a:t>-II. DÜNYA SAVAŞI SONRASINDA TÜRKİYE VE DÜNYA</a:t>
            </a:r>
          </a:p>
          <a:p>
            <a:pPr marL="0" indent="0">
              <a:buNone/>
            </a:pPr>
            <a:endParaRPr lang="tr-TR" sz="4500" b="1" dirty="0" smtClean="0"/>
          </a:p>
          <a:p>
            <a:pPr marL="0" indent="0">
              <a:buNone/>
            </a:pPr>
            <a:r>
              <a:rPr lang="tr-TR" sz="4500" b="1" dirty="0" smtClean="0"/>
              <a:t>-TOPLUMSAL DEVRİM ÇAĞINDA DÜNYA VE TÜRKİYE</a:t>
            </a:r>
          </a:p>
          <a:p>
            <a:pPr marL="0" indent="0">
              <a:buNone/>
            </a:pPr>
            <a:endParaRPr lang="tr-TR" sz="4500" b="1" dirty="0" smtClean="0"/>
          </a:p>
          <a:p>
            <a:pPr marL="0" indent="0">
              <a:buNone/>
            </a:pPr>
            <a:r>
              <a:rPr lang="tr-TR" sz="4500" b="1" dirty="0" smtClean="0"/>
              <a:t>-YÜZYILIN EŞİĞİNDE TÜRKİYE VE DÜNYA</a:t>
            </a:r>
            <a:endParaRPr lang="tr-TR" sz="4500" b="1" dirty="0"/>
          </a:p>
        </p:txBody>
      </p:sp>
    </p:spTree>
    <p:extLst>
      <p:ext uri="{BB962C8B-B14F-4D97-AF65-F5344CB8AC3E}">
        <p14:creationId xmlns:p14="http://schemas.microsoft.com/office/powerpoint/2010/main" val="1549282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404664"/>
          </a:xfrm>
          <a:solidFill>
            <a:srgbClr val="FFFF00"/>
          </a:solidFill>
        </p:spPr>
        <p:txBody>
          <a:bodyPr>
            <a:normAutofit fontScale="90000"/>
          </a:bodyPr>
          <a:lstStyle/>
          <a:p>
            <a:pPr lvl="0"/>
            <a:r>
              <a:rPr lang="tr-TR" sz="3100" b="1" dirty="0" smtClean="0">
                <a:solidFill>
                  <a:srgbClr val="000000"/>
                </a:solidFill>
                <a:latin typeface="Barlow"/>
                <a:cs typeface="Arial" pitchFamily="34" charset="0"/>
              </a:rPr>
              <a:t/>
            </a:r>
            <a:br>
              <a:rPr lang="tr-TR" sz="3100" b="1" dirty="0" smtClean="0">
                <a:solidFill>
                  <a:srgbClr val="000000"/>
                </a:solidFill>
                <a:latin typeface="Barlow"/>
                <a:cs typeface="Arial" pitchFamily="34" charset="0"/>
              </a:rPr>
            </a:br>
            <a:r>
              <a:rPr lang="tr-TR" sz="1800" b="1" dirty="0" smtClean="0">
                <a:solidFill>
                  <a:srgbClr val="000000"/>
                </a:solidFill>
                <a:latin typeface="Barlow"/>
                <a:cs typeface="Arial" pitchFamily="34" charset="0"/>
              </a:rPr>
              <a:t>2023 </a:t>
            </a:r>
            <a:r>
              <a:rPr lang="tr-TR" sz="1800" b="1" dirty="0">
                <a:solidFill>
                  <a:srgbClr val="000000"/>
                </a:solidFill>
                <a:latin typeface="Barlow"/>
                <a:cs typeface="Arial" pitchFamily="34" charset="0"/>
              </a:rPr>
              <a:t>YKS-AYT </a:t>
            </a:r>
            <a:r>
              <a:rPr lang="tr-TR" sz="1800" b="1" dirty="0" smtClean="0">
                <a:solidFill>
                  <a:srgbClr val="000000"/>
                </a:solidFill>
                <a:latin typeface="Barlow"/>
                <a:cs typeface="Arial" pitchFamily="34" charset="0"/>
              </a:rPr>
              <a:t>TARİH 1-2 </a:t>
            </a:r>
            <a:r>
              <a:rPr lang="tr-TR" sz="1800" b="1" dirty="0">
                <a:solidFill>
                  <a:srgbClr val="000000"/>
                </a:solidFill>
                <a:latin typeface="Barlow"/>
                <a:cs typeface="Arial" pitchFamily="34" charset="0"/>
              </a:rPr>
              <a:t> KONULARA GÖRE SORU </a:t>
            </a:r>
            <a:r>
              <a:rPr lang="tr-TR" sz="1800" b="1" dirty="0" smtClean="0">
                <a:solidFill>
                  <a:srgbClr val="000000"/>
                </a:solidFill>
                <a:latin typeface="Barlow"/>
                <a:cs typeface="Arial" pitchFamily="34" charset="0"/>
              </a:rPr>
              <a:t>DAĞILIMI</a:t>
            </a:r>
            <a:r>
              <a:rPr lang="tr-TR" sz="3600" b="1" dirty="0">
                <a:solidFill>
                  <a:srgbClr val="000000"/>
                </a:solidFill>
                <a:latin typeface="Barlow"/>
                <a:cs typeface="Arial" pitchFamily="34" charset="0"/>
              </a:rPr>
              <a:t/>
            </a:r>
            <a:br>
              <a:rPr lang="tr-TR" sz="3600" b="1" dirty="0">
                <a:solidFill>
                  <a:srgbClr val="000000"/>
                </a:solidFill>
                <a:latin typeface="Barlow"/>
                <a:cs typeface="Arial" pitchFamily="34" charset="0"/>
              </a:rPr>
            </a:b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862026194"/>
              </p:ext>
            </p:extLst>
          </p:nvPr>
        </p:nvGraphicFramePr>
        <p:xfrm>
          <a:off x="0" y="250093"/>
          <a:ext cx="9144001" cy="6280485"/>
        </p:xfrm>
        <a:graphic>
          <a:graphicData uri="http://schemas.openxmlformats.org/drawingml/2006/table">
            <a:tbl>
              <a:tblPr/>
              <a:tblGrid>
                <a:gridCol w="2954260"/>
                <a:gridCol w="579205"/>
                <a:gridCol w="434404"/>
                <a:gridCol w="434404"/>
                <a:gridCol w="434404"/>
                <a:gridCol w="362003"/>
                <a:gridCol w="362003"/>
                <a:gridCol w="362003"/>
                <a:gridCol w="651605"/>
                <a:gridCol w="579205"/>
                <a:gridCol w="651605"/>
                <a:gridCol w="579205"/>
                <a:gridCol w="759695"/>
              </a:tblGrid>
              <a:tr h="219326">
                <a:tc>
                  <a:txBody>
                    <a:bodyPr/>
                    <a:lstStyle/>
                    <a:p>
                      <a:pPr algn="ctr" fontAlgn="ctr"/>
                      <a:r>
                        <a:rPr lang="tr-TR" sz="1200" b="0" dirty="0">
                          <a:solidFill>
                            <a:srgbClr val="FFFFFF"/>
                          </a:solidFill>
                          <a:effectLst/>
                        </a:rPr>
                        <a:t>KONULAR</a:t>
                      </a:r>
                      <a:endParaRPr lang="tr-TR" sz="1200" b="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0" dirty="0">
                          <a:solidFill>
                            <a:srgbClr val="FFFFFF"/>
                          </a:solidFill>
                          <a:effectLst/>
                        </a:rPr>
                        <a:t>2011</a:t>
                      </a:r>
                      <a:endParaRPr lang="tr-TR" sz="1200" b="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0" dirty="0">
                          <a:solidFill>
                            <a:srgbClr val="FFFFFF"/>
                          </a:solidFill>
                          <a:effectLst/>
                        </a:rPr>
                        <a:t>2012</a:t>
                      </a:r>
                      <a:endParaRPr lang="tr-TR" sz="1200" b="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0" dirty="0">
                          <a:solidFill>
                            <a:srgbClr val="FFFFFF"/>
                          </a:solidFill>
                          <a:effectLst/>
                        </a:rPr>
                        <a:t>2013</a:t>
                      </a:r>
                      <a:endParaRPr lang="tr-TR" sz="1200" b="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0" dirty="0">
                          <a:solidFill>
                            <a:srgbClr val="FFFFFF"/>
                          </a:solidFill>
                          <a:effectLst/>
                        </a:rPr>
                        <a:t>2014</a:t>
                      </a:r>
                      <a:endParaRPr lang="tr-TR" sz="1200" b="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0" dirty="0">
                          <a:solidFill>
                            <a:srgbClr val="FFFFFF"/>
                          </a:solidFill>
                          <a:effectLst/>
                        </a:rPr>
                        <a:t>2015</a:t>
                      </a:r>
                      <a:endParaRPr lang="tr-TR" sz="1200" b="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0" dirty="0">
                          <a:solidFill>
                            <a:srgbClr val="FFFFFF"/>
                          </a:solidFill>
                          <a:effectLst/>
                        </a:rPr>
                        <a:t>2016</a:t>
                      </a:r>
                      <a:endParaRPr lang="tr-TR" sz="1200" b="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0" dirty="0">
                          <a:solidFill>
                            <a:srgbClr val="FFFFFF"/>
                          </a:solidFill>
                          <a:effectLst/>
                        </a:rPr>
                        <a:t>2017</a:t>
                      </a:r>
                      <a:endParaRPr lang="tr-TR" sz="1200" b="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400" b="1" dirty="0">
                          <a:solidFill>
                            <a:schemeClr val="tx1"/>
                          </a:solidFill>
                          <a:effectLst/>
                        </a:rPr>
                        <a:t>2018</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2019</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2020</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2021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2022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r h="170863">
                <a:tc>
                  <a:txBody>
                    <a:bodyPr/>
                    <a:lstStyle/>
                    <a:p>
                      <a:pPr algn="ctr" fontAlgn="ctr"/>
                      <a:r>
                        <a:rPr lang="tr-TR" sz="1100" b="1" dirty="0">
                          <a:effectLst/>
                        </a:rPr>
                        <a:t>Tarih ve Zaman</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b="1" dirty="0">
                          <a:solidFill>
                            <a:schemeClr val="tx1"/>
                          </a:solidFill>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900" b="1" dirty="0">
                          <a:solidFill>
                            <a:schemeClr val="tx1"/>
                          </a:solidFill>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900" b="1" dirty="0">
                          <a:solidFill>
                            <a:schemeClr val="tx1"/>
                          </a:solidFill>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050" b="1" dirty="0">
                          <a:solidFill>
                            <a:schemeClr val="tx1"/>
                          </a:solidFill>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100" b="1" dirty="0">
                          <a:solidFill>
                            <a:schemeClr val="tx1"/>
                          </a:solidFill>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170909">
                <a:tc>
                  <a:txBody>
                    <a:bodyPr/>
                    <a:lstStyle/>
                    <a:p>
                      <a:pPr algn="ctr" fontAlgn="ctr"/>
                      <a:r>
                        <a:rPr lang="tr-TR" sz="1100" b="1" dirty="0">
                          <a:effectLst/>
                        </a:rPr>
                        <a:t>İnsanlığın İlk Dönemleri</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3</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b="1" dirty="0">
                          <a:solidFill>
                            <a:schemeClr val="tx1"/>
                          </a:solidFill>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900" b="1" dirty="0">
                          <a:solidFill>
                            <a:schemeClr val="tx1"/>
                          </a:solidFill>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900" b="1" dirty="0">
                          <a:solidFill>
                            <a:schemeClr val="tx1"/>
                          </a:solidFill>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050" b="1" dirty="0">
                          <a:solidFill>
                            <a:schemeClr val="tx1"/>
                          </a:solidFill>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100" b="1" dirty="0">
                          <a:solidFill>
                            <a:schemeClr val="tx1"/>
                          </a:solidFill>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177594">
                <a:tc>
                  <a:txBody>
                    <a:bodyPr/>
                    <a:lstStyle/>
                    <a:p>
                      <a:pPr algn="ctr" fontAlgn="ctr"/>
                      <a:r>
                        <a:rPr lang="tr-TR" sz="1100" b="1" dirty="0">
                          <a:effectLst/>
                        </a:rPr>
                        <a:t>Orta Çağ’da Dünya</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5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1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175771">
                <a:tc>
                  <a:txBody>
                    <a:bodyPr/>
                    <a:lstStyle/>
                    <a:p>
                      <a:pPr algn="ctr" fontAlgn="ctr"/>
                      <a:r>
                        <a:rPr lang="tr-TR" sz="1100" b="1" dirty="0">
                          <a:effectLst/>
                        </a:rPr>
                        <a:t>İlk ve Orta Çağlarda Türk Dünyası</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5</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4</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3</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b="1" dirty="0">
                          <a:solidFill>
                            <a:schemeClr val="tx1"/>
                          </a:solidFill>
                          <a:effectLst/>
                        </a:rPr>
                        <a:t>3</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900" b="1">
                          <a:solidFill>
                            <a:schemeClr val="tx1"/>
                          </a:solidFill>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900" b="1">
                          <a:solidFill>
                            <a:schemeClr val="tx1"/>
                          </a:solidFill>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050" b="1" dirty="0">
                          <a:solidFill>
                            <a:schemeClr val="tx1"/>
                          </a:solidFill>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100" b="1" dirty="0">
                          <a:solidFill>
                            <a:schemeClr val="tx1"/>
                          </a:solidFill>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206678">
                <a:tc>
                  <a:txBody>
                    <a:bodyPr/>
                    <a:lstStyle/>
                    <a:p>
                      <a:pPr algn="ctr" fontAlgn="ctr"/>
                      <a:r>
                        <a:rPr lang="tr-TR" sz="1100" b="1" dirty="0">
                          <a:effectLst/>
                        </a:rPr>
                        <a:t>İslam Medeniyetinin Doğuşu</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b="1" dirty="0">
                          <a:solidFill>
                            <a:schemeClr val="tx1"/>
                          </a:solidFill>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900" b="1">
                          <a:solidFill>
                            <a:schemeClr val="tx1"/>
                          </a:solidFill>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900" b="1">
                          <a:solidFill>
                            <a:schemeClr val="tx1"/>
                          </a:solidFill>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050" b="1">
                          <a:solidFill>
                            <a:schemeClr val="tx1"/>
                          </a:solidFill>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100" b="1" dirty="0">
                          <a:solidFill>
                            <a:schemeClr val="tx1"/>
                          </a:solidFill>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335422">
                <a:tc>
                  <a:txBody>
                    <a:bodyPr/>
                    <a:lstStyle/>
                    <a:p>
                      <a:pPr algn="ctr" fontAlgn="ctr"/>
                      <a:r>
                        <a:rPr lang="tr-TR" sz="1100" b="1" dirty="0">
                          <a:effectLst/>
                        </a:rPr>
                        <a:t>Türklerin İslamiyet’i Kabulü ve İlk Türk İslam Devletleri</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5</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4</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5</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4</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3</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3</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b="1" dirty="0">
                          <a:solidFill>
                            <a:schemeClr val="tx1"/>
                          </a:solidFill>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900" b="1" dirty="0">
                          <a:solidFill>
                            <a:schemeClr val="tx1"/>
                          </a:solidFill>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900" b="1" dirty="0">
                          <a:solidFill>
                            <a:schemeClr val="tx1"/>
                          </a:solidFill>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050" b="1" dirty="0">
                          <a:solidFill>
                            <a:schemeClr val="tx1"/>
                          </a:solidFill>
                          <a:effectLst/>
                        </a:rPr>
                        <a:t>3</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100" b="1" dirty="0">
                          <a:solidFill>
                            <a:schemeClr val="tx1"/>
                          </a:solidFill>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335422">
                <a:tc>
                  <a:txBody>
                    <a:bodyPr/>
                    <a:lstStyle/>
                    <a:p>
                      <a:pPr algn="ctr" fontAlgn="ctr"/>
                      <a:r>
                        <a:rPr lang="tr-TR" sz="1100" b="1" dirty="0">
                          <a:effectLst/>
                        </a:rPr>
                        <a:t>Yerleşme ve Devletleşme Sürecinde Selçuklu Türkiyesi</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3</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5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100" dirty="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170863">
                <a:tc>
                  <a:txBody>
                    <a:bodyPr/>
                    <a:lstStyle/>
                    <a:p>
                      <a:pPr algn="ctr" fontAlgn="ctr"/>
                      <a:r>
                        <a:rPr lang="tr-TR" sz="1100" b="1" dirty="0">
                          <a:effectLst/>
                        </a:rPr>
                        <a:t>Beylikten Devlete Osmanlı</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7</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4</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6</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5</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5</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4</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5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solidFill>
                            <a:schemeClr val="tx1"/>
                          </a:solidFill>
                          <a:effectLst/>
                        </a:rPr>
                        <a:t>3</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206678">
                <a:tc>
                  <a:txBody>
                    <a:bodyPr/>
                    <a:lstStyle/>
                    <a:p>
                      <a:pPr algn="ctr" fontAlgn="ctr"/>
                      <a:r>
                        <a:rPr lang="tr-TR" sz="1100" b="1">
                          <a:effectLst/>
                        </a:rPr>
                        <a:t>Devletleşme Sürecinde Savaşçılar ve Askerler</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5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100" dirty="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6678">
                <a:tc>
                  <a:txBody>
                    <a:bodyPr/>
                    <a:lstStyle/>
                    <a:p>
                      <a:pPr algn="ctr" fontAlgn="ctr"/>
                      <a:r>
                        <a:rPr lang="tr-TR" sz="1100" b="1">
                          <a:effectLst/>
                        </a:rPr>
                        <a:t>Dünya Gücü Osmanlı</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3</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13</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5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100" dirty="0">
                          <a:effectLst/>
                        </a:rPr>
                        <a:t>–</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6678">
                <a:tc>
                  <a:txBody>
                    <a:bodyPr/>
                    <a:lstStyle/>
                    <a:p>
                      <a:pPr algn="ctr" fontAlgn="ctr"/>
                      <a:r>
                        <a:rPr lang="tr-TR" sz="1100" b="1" dirty="0">
                          <a:effectLst/>
                        </a:rPr>
                        <a:t>Sultan ve Osmanlı Merkez Teşkilatı</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5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100" dirty="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35422">
                <a:tc>
                  <a:txBody>
                    <a:bodyPr/>
                    <a:lstStyle/>
                    <a:p>
                      <a:pPr algn="ctr" fontAlgn="ctr"/>
                      <a:r>
                        <a:rPr lang="tr-TR" sz="1100" b="1" dirty="0">
                          <a:effectLst/>
                        </a:rPr>
                        <a:t>Değişen Dünya Dengeleri Karşısında Osmanlı Siyaseti</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50" dirty="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100" dirty="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6678">
                <a:tc>
                  <a:txBody>
                    <a:bodyPr/>
                    <a:lstStyle/>
                    <a:p>
                      <a:pPr algn="ctr" fontAlgn="ctr"/>
                      <a:r>
                        <a:rPr lang="tr-TR" sz="1100" b="1">
                          <a:effectLst/>
                        </a:rPr>
                        <a:t>Değişim Çağında Avrupa ve Osmanlı</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3</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5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1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35422">
                <a:tc>
                  <a:txBody>
                    <a:bodyPr/>
                    <a:lstStyle/>
                    <a:p>
                      <a:pPr algn="ctr" fontAlgn="ctr"/>
                      <a:r>
                        <a:rPr lang="tr-TR" sz="1100" b="1" dirty="0">
                          <a:effectLst/>
                        </a:rPr>
                        <a:t>Uluslararası İlişkilerde Denge Stratejisi (1774-1914)</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8</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4</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3</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4</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4</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4</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50" dirty="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1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62585">
                <a:tc>
                  <a:txBody>
                    <a:bodyPr/>
                    <a:lstStyle/>
                    <a:p>
                      <a:pPr algn="ctr" fontAlgn="ctr"/>
                      <a:r>
                        <a:rPr lang="tr-TR" sz="1100" b="1">
                          <a:effectLst/>
                        </a:rPr>
                        <a:t>Devrimler Çağında Değişen Devlet-Toplum İlişkileri</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50" dirty="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1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194996">
                <a:tc>
                  <a:txBody>
                    <a:bodyPr/>
                    <a:lstStyle/>
                    <a:p>
                      <a:pPr algn="ctr" fontAlgn="ctr"/>
                      <a:r>
                        <a:rPr lang="tr-TR" sz="1100" b="1" dirty="0">
                          <a:effectLst/>
                        </a:rPr>
                        <a:t>Sermaye ve Emek</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5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1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41507">
                <a:tc>
                  <a:txBody>
                    <a:bodyPr/>
                    <a:lstStyle/>
                    <a:p>
                      <a:pPr algn="ctr" fontAlgn="ctr"/>
                      <a:r>
                        <a:rPr lang="tr-TR" sz="1100" b="1" dirty="0">
                          <a:effectLst/>
                        </a:rPr>
                        <a:t>XX. Yüzyıl Başlarında Osmanlı Devleti ve Dünya</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4</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6</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3</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5</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3</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4</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50" dirty="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1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6678">
                <a:tc>
                  <a:txBody>
                    <a:bodyPr/>
                    <a:lstStyle/>
                    <a:p>
                      <a:pPr algn="ctr" fontAlgn="ctr"/>
                      <a:r>
                        <a:rPr lang="tr-TR" sz="1100" b="1" dirty="0">
                          <a:effectLst/>
                        </a:rPr>
                        <a:t>İnkılap Tarihi Tüm Konular</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4</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6</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7</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7</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5</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5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1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185823">
                <a:tc>
                  <a:txBody>
                    <a:bodyPr/>
                    <a:lstStyle/>
                    <a:p>
                      <a:pPr algn="ctr" fontAlgn="ctr"/>
                      <a:r>
                        <a:rPr lang="tr-TR" sz="1100" b="1" dirty="0">
                          <a:effectLst/>
                        </a:rPr>
                        <a:t>Milli Mücadele</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4</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4</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100" b="1" dirty="0">
                          <a:solidFill>
                            <a:schemeClr val="tx1"/>
                          </a:solidFill>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100" b="1" dirty="0">
                          <a:solidFill>
                            <a:schemeClr val="tx1"/>
                          </a:solidFill>
                          <a:effectLst/>
                        </a:rPr>
                        <a:t>3</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100" b="1" dirty="0">
                          <a:solidFill>
                            <a:schemeClr val="tx1"/>
                          </a:solidFill>
                          <a:effectLst/>
                        </a:rPr>
                        <a:t>4</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4</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100" b="1" dirty="0">
                          <a:solidFill>
                            <a:schemeClr val="tx1"/>
                          </a:solidFill>
                          <a:effectLst/>
                        </a:rPr>
                        <a:t>5</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206678">
                <a:tc>
                  <a:txBody>
                    <a:bodyPr/>
                    <a:lstStyle/>
                    <a:p>
                      <a:pPr algn="ctr" fontAlgn="ctr"/>
                      <a:r>
                        <a:rPr lang="tr-TR" sz="1100" b="1">
                          <a:effectLst/>
                        </a:rPr>
                        <a:t>Atatürkçülük ve Türk İnkılabı</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100" b="1">
                          <a:solidFill>
                            <a:schemeClr val="tx1"/>
                          </a:solidFill>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100" b="1" dirty="0">
                          <a:solidFill>
                            <a:schemeClr val="tx1"/>
                          </a:solidFill>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100" b="1" dirty="0">
                          <a:solidFill>
                            <a:schemeClr val="tx1"/>
                          </a:solidFill>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3</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100" b="1" dirty="0">
                          <a:solidFill>
                            <a:schemeClr val="tx1"/>
                          </a:solidFill>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194996">
                <a:tc>
                  <a:txBody>
                    <a:bodyPr/>
                    <a:lstStyle/>
                    <a:p>
                      <a:pPr algn="ctr" fontAlgn="ctr"/>
                      <a:r>
                        <a:rPr lang="tr-TR" sz="1100" b="1" dirty="0">
                          <a:effectLst/>
                        </a:rPr>
                        <a:t>İki Savaş Arasındaki Dönemde Türkiye ve Dünya</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35422">
                <a:tc>
                  <a:txBody>
                    <a:bodyPr/>
                    <a:lstStyle/>
                    <a:p>
                      <a:pPr algn="ctr" fontAlgn="ctr"/>
                      <a:r>
                        <a:rPr lang="tr-TR" sz="1100" b="1" dirty="0">
                          <a:effectLst/>
                        </a:rPr>
                        <a:t>II. Dünya Savaşı Sürecinde – Sonrasında Türkiye ve Dünya</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3</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4</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3</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3</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4</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100" b="1" dirty="0">
                          <a:solidFill>
                            <a:schemeClr val="tx1"/>
                          </a:solidFill>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215743">
                <a:tc>
                  <a:txBody>
                    <a:bodyPr/>
                    <a:lstStyle/>
                    <a:p>
                      <a:pPr algn="ctr" fontAlgn="ctr"/>
                      <a:r>
                        <a:rPr lang="tr-TR" sz="1100" b="1" dirty="0">
                          <a:effectLst/>
                        </a:rPr>
                        <a:t>XXI. Yüzyılın Eşiğinde Türkiye ve Dünya</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4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15743">
                <a:tc>
                  <a:txBody>
                    <a:bodyPr/>
                    <a:lstStyle/>
                    <a:p>
                      <a:pPr algn="ctr" fontAlgn="ctr"/>
                      <a:r>
                        <a:rPr lang="tr-TR" sz="1100" b="1" dirty="0">
                          <a:effectLst/>
                        </a:rPr>
                        <a:t>Soğuk Savaş Dönemi</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7</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4</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4</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4</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5</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4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15743">
                <a:tc>
                  <a:txBody>
                    <a:bodyPr/>
                    <a:lstStyle/>
                    <a:p>
                      <a:pPr algn="ctr" fontAlgn="ctr"/>
                      <a:r>
                        <a:rPr lang="tr-TR" sz="1100" b="1" dirty="0">
                          <a:effectLst/>
                        </a:rPr>
                        <a:t>Yumuşama Dönemi</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dirty="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4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10378">
                <a:tc>
                  <a:txBody>
                    <a:bodyPr/>
                    <a:lstStyle/>
                    <a:p>
                      <a:pPr algn="ctr" fontAlgn="ctr"/>
                      <a:r>
                        <a:rPr lang="tr-TR" sz="1100" b="1" dirty="0">
                          <a:effectLst/>
                        </a:rPr>
                        <a:t>Küreselleşen Dünya</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5</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2</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900">
                          <a:effectLst/>
                        </a:rPr>
                        <a:t>1</a:t>
                      </a: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9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4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51184">
                <a:tc>
                  <a:txBody>
                    <a:bodyPr/>
                    <a:lstStyle/>
                    <a:p>
                      <a:pPr algn="ctr" fontAlgn="ctr"/>
                      <a:r>
                        <a:rPr lang="tr-TR" sz="300" b="1" dirty="0">
                          <a:solidFill>
                            <a:srgbClr val="FFFFFF"/>
                          </a:solidFill>
                          <a:effectLst/>
                        </a:rPr>
                        <a:t>TOPLAM</a:t>
                      </a:r>
                      <a:endParaRPr lang="tr-TR" sz="3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300" b="1">
                          <a:solidFill>
                            <a:srgbClr val="FFFFFF"/>
                          </a:solidFill>
                          <a:effectLst/>
                        </a:rPr>
                        <a:t>44</a:t>
                      </a:r>
                      <a:endParaRPr lang="tr-TR" sz="30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300" b="1" dirty="0">
                          <a:solidFill>
                            <a:srgbClr val="FFFFFF"/>
                          </a:solidFill>
                          <a:effectLst/>
                        </a:rPr>
                        <a:t>44</a:t>
                      </a:r>
                      <a:endParaRPr lang="tr-TR" sz="3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300" b="1">
                          <a:solidFill>
                            <a:srgbClr val="FFFFFF"/>
                          </a:solidFill>
                          <a:effectLst/>
                        </a:rPr>
                        <a:t>44</a:t>
                      </a:r>
                      <a:endParaRPr lang="tr-TR" sz="30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300" b="1" dirty="0">
                          <a:solidFill>
                            <a:srgbClr val="FFFFFF"/>
                          </a:solidFill>
                          <a:effectLst/>
                        </a:rPr>
                        <a:t>44</a:t>
                      </a:r>
                      <a:endParaRPr lang="tr-TR" sz="3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300" b="1">
                          <a:solidFill>
                            <a:srgbClr val="FFFFFF"/>
                          </a:solidFill>
                          <a:effectLst/>
                        </a:rPr>
                        <a:t>44</a:t>
                      </a:r>
                      <a:endParaRPr lang="tr-TR" sz="30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300" b="1">
                          <a:solidFill>
                            <a:srgbClr val="FFFFFF"/>
                          </a:solidFill>
                          <a:effectLst/>
                        </a:rPr>
                        <a:t>44</a:t>
                      </a:r>
                      <a:endParaRPr lang="tr-TR" sz="30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300" b="1">
                          <a:solidFill>
                            <a:srgbClr val="FFFFFF"/>
                          </a:solidFill>
                          <a:effectLst/>
                        </a:rPr>
                        <a:t>32</a:t>
                      </a:r>
                      <a:endParaRPr lang="tr-TR" sz="30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300" b="1" dirty="0">
                          <a:solidFill>
                            <a:srgbClr val="FFFFFF"/>
                          </a:solidFill>
                          <a:effectLst/>
                        </a:rPr>
                        <a:t>10</a:t>
                      </a:r>
                      <a:endParaRPr lang="tr-TR" sz="3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300" b="1" dirty="0">
                          <a:solidFill>
                            <a:srgbClr val="FFFFFF"/>
                          </a:solidFill>
                          <a:effectLst/>
                        </a:rPr>
                        <a:t>21</a:t>
                      </a:r>
                      <a:endParaRPr lang="tr-TR" sz="3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300" b="1">
                          <a:solidFill>
                            <a:srgbClr val="FFFFFF"/>
                          </a:solidFill>
                          <a:effectLst/>
                        </a:rPr>
                        <a:t>21</a:t>
                      </a:r>
                      <a:endParaRPr lang="tr-TR" sz="30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300" b="1">
                          <a:solidFill>
                            <a:srgbClr val="FFFFFF"/>
                          </a:solidFill>
                          <a:effectLst/>
                        </a:rPr>
                        <a:t>21</a:t>
                      </a:r>
                      <a:endParaRPr lang="tr-TR" sz="30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300" b="1" dirty="0">
                          <a:solidFill>
                            <a:srgbClr val="FFFFFF"/>
                          </a:solidFill>
                          <a:effectLst/>
                        </a:rPr>
                        <a:t>21</a:t>
                      </a:r>
                      <a:endParaRPr lang="tr-TR" sz="300" dirty="0">
                        <a:effectLst/>
                      </a:endParaRPr>
                    </a:p>
                  </a:txBody>
                  <a:tcPr marL="3211" marR="3211" marT="3211" marB="321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r>
            </a:tbl>
          </a:graphicData>
        </a:graphic>
      </p:graphicFrame>
      <p:sp>
        <p:nvSpPr>
          <p:cNvPr id="5" name="Rectangle 1"/>
          <p:cNvSpPr>
            <a:spLocks noChangeArrowheads="1"/>
          </p:cNvSpPr>
          <p:nvPr/>
        </p:nvSpPr>
        <p:spPr bwMode="auto">
          <a:xfrm>
            <a:off x="3997325" y="16903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Metin kutusu 5"/>
          <p:cNvSpPr txBox="1"/>
          <p:nvPr/>
        </p:nvSpPr>
        <p:spPr>
          <a:xfrm>
            <a:off x="5868144" y="6410981"/>
            <a:ext cx="3168352" cy="369332"/>
          </a:xfrm>
          <a:prstGeom prst="rect">
            <a:avLst/>
          </a:prstGeom>
          <a:solidFill>
            <a:srgbClr val="FF0000"/>
          </a:solidFill>
        </p:spPr>
        <p:txBody>
          <a:bodyPr wrap="square" rtlCol="0">
            <a:spAutoFit/>
          </a:bodyPr>
          <a:lstStyle/>
          <a:p>
            <a:r>
              <a:rPr lang="tr-TR" dirty="0" smtClean="0"/>
              <a:t> </a:t>
            </a:r>
            <a:r>
              <a:rPr lang="tr-TR" b="1" dirty="0" smtClean="0"/>
              <a:t>  10       21        21       21        21</a:t>
            </a:r>
            <a:endParaRPr lang="tr-TR" b="1" dirty="0"/>
          </a:p>
        </p:txBody>
      </p:sp>
      <p:sp>
        <p:nvSpPr>
          <p:cNvPr id="9" name="Sağ Ok 8"/>
          <p:cNvSpPr/>
          <p:nvPr/>
        </p:nvSpPr>
        <p:spPr>
          <a:xfrm>
            <a:off x="0" y="6410981"/>
            <a:ext cx="5868144" cy="349571"/>
          </a:xfrm>
          <a:prstGeom prst="rightArrow">
            <a:avLst/>
          </a:prstGeom>
          <a:solidFill>
            <a:schemeClr val="accent6">
              <a:lumMod val="75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1502646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620688"/>
          </a:xfrm>
          <a:solidFill>
            <a:srgbClr val="FFFF00"/>
          </a:solidFill>
        </p:spPr>
        <p:txBody>
          <a:bodyPr>
            <a:noAutofit/>
          </a:bodyPr>
          <a:lstStyle/>
          <a:p>
            <a:r>
              <a:rPr lang="tr-TR" sz="2400" b="1" dirty="0"/>
              <a:t>2023 YKS-AYT </a:t>
            </a:r>
            <a:r>
              <a:rPr lang="tr-TR" sz="2400" b="1" dirty="0" smtClean="0"/>
              <a:t>COĞRAFYA 1-2 </a:t>
            </a:r>
            <a:r>
              <a:rPr lang="tr-TR" sz="2400" b="1" dirty="0"/>
              <a:t>KONULARI</a:t>
            </a:r>
          </a:p>
        </p:txBody>
      </p:sp>
      <p:sp>
        <p:nvSpPr>
          <p:cNvPr id="3" name="İçerik Yer Tutucusu 2"/>
          <p:cNvSpPr>
            <a:spLocks noGrp="1"/>
          </p:cNvSpPr>
          <p:nvPr>
            <p:ph idx="1"/>
          </p:nvPr>
        </p:nvSpPr>
        <p:spPr>
          <a:xfrm>
            <a:off x="0" y="620688"/>
            <a:ext cx="9144000" cy="6237312"/>
          </a:xfrm>
          <a:solidFill>
            <a:schemeClr val="accent5">
              <a:lumMod val="20000"/>
              <a:lumOff val="80000"/>
            </a:schemeClr>
          </a:solidFill>
        </p:spPr>
        <p:txBody>
          <a:bodyPr numCol="2">
            <a:normAutofit fontScale="47500" lnSpcReduction="20000"/>
          </a:bodyPr>
          <a:lstStyle/>
          <a:p>
            <a:pPr marL="0" indent="0">
              <a:buNone/>
            </a:pPr>
            <a:r>
              <a:rPr lang="tr-TR" sz="4800" b="1" dirty="0" smtClean="0">
                <a:solidFill>
                  <a:srgbClr val="3333FF"/>
                </a:solidFill>
              </a:rPr>
              <a:t>Doğal </a:t>
            </a:r>
            <a:r>
              <a:rPr lang="tr-TR" sz="4800" b="1" dirty="0">
                <a:solidFill>
                  <a:srgbClr val="3333FF"/>
                </a:solidFill>
              </a:rPr>
              <a:t>Sistemler</a:t>
            </a:r>
          </a:p>
          <a:p>
            <a:pPr marL="0" indent="0">
              <a:buNone/>
            </a:pPr>
            <a:r>
              <a:rPr lang="tr-TR" sz="4800" b="1" dirty="0">
                <a:solidFill>
                  <a:srgbClr val="3333FF"/>
                </a:solidFill>
              </a:rPr>
              <a:t>Beşeri Sistemler</a:t>
            </a:r>
          </a:p>
          <a:p>
            <a:pPr marL="0" indent="0">
              <a:buNone/>
            </a:pPr>
            <a:r>
              <a:rPr lang="tr-TR" sz="4800" b="1" dirty="0">
                <a:solidFill>
                  <a:srgbClr val="3333FF"/>
                </a:solidFill>
              </a:rPr>
              <a:t>Küresel Ortam: Bölgeler ve Ülkeler</a:t>
            </a:r>
          </a:p>
          <a:p>
            <a:pPr marL="0" indent="0">
              <a:buNone/>
            </a:pPr>
            <a:r>
              <a:rPr lang="tr-TR" sz="4800" b="1" dirty="0">
                <a:solidFill>
                  <a:srgbClr val="3333FF"/>
                </a:solidFill>
              </a:rPr>
              <a:t>Çevre ve </a:t>
            </a:r>
            <a:r>
              <a:rPr lang="tr-TR" sz="4800" b="1" dirty="0" smtClean="0">
                <a:solidFill>
                  <a:srgbClr val="3333FF"/>
                </a:solidFill>
              </a:rPr>
              <a:t>Toplum</a:t>
            </a:r>
          </a:p>
          <a:p>
            <a:pPr marL="0" indent="0">
              <a:buNone/>
            </a:pPr>
            <a:r>
              <a:rPr lang="tr-TR" sz="4800" b="1" dirty="0" smtClean="0">
                <a:solidFill>
                  <a:srgbClr val="3333FF"/>
                </a:solidFill>
              </a:rPr>
              <a:t>Ekonomik </a:t>
            </a:r>
            <a:r>
              <a:rPr lang="tr-TR" sz="4800" b="1" dirty="0">
                <a:solidFill>
                  <a:srgbClr val="3333FF"/>
                </a:solidFill>
              </a:rPr>
              <a:t>Faaliyetler</a:t>
            </a:r>
          </a:p>
          <a:p>
            <a:endParaRPr lang="tr-TR" dirty="0"/>
          </a:p>
          <a:p>
            <a:pPr marL="0" indent="0">
              <a:buNone/>
            </a:pPr>
            <a:r>
              <a:rPr lang="tr-TR" sz="5600" b="1" dirty="0">
                <a:solidFill>
                  <a:srgbClr val="FF0000"/>
                </a:solidFill>
              </a:rPr>
              <a:t>DOĞAL SİSTEMLER</a:t>
            </a:r>
          </a:p>
          <a:p>
            <a:endParaRPr lang="tr-TR" dirty="0"/>
          </a:p>
          <a:p>
            <a:pPr marL="0" indent="0">
              <a:buNone/>
            </a:pPr>
            <a:r>
              <a:rPr lang="tr-TR" b="1" dirty="0" smtClean="0"/>
              <a:t>Doğa </a:t>
            </a:r>
            <a:r>
              <a:rPr lang="tr-TR" b="1" dirty="0"/>
              <a:t>ve İnsan</a:t>
            </a:r>
          </a:p>
          <a:p>
            <a:pPr marL="0" indent="0">
              <a:buNone/>
            </a:pPr>
            <a:r>
              <a:rPr lang="tr-TR" b="1" dirty="0" smtClean="0"/>
              <a:t>Dünya’nın </a:t>
            </a:r>
            <a:r>
              <a:rPr lang="tr-TR" b="1" dirty="0"/>
              <a:t>Şekli ve Hareketleri</a:t>
            </a:r>
          </a:p>
          <a:p>
            <a:pPr marL="0" indent="0">
              <a:buNone/>
            </a:pPr>
            <a:r>
              <a:rPr lang="tr-TR" b="1" dirty="0" smtClean="0"/>
              <a:t>Coğrafi </a:t>
            </a:r>
            <a:r>
              <a:rPr lang="tr-TR" b="1" dirty="0"/>
              <a:t>Konum</a:t>
            </a:r>
          </a:p>
          <a:p>
            <a:pPr marL="0" indent="0">
              <a:buNone/>
            </a:pPr>
            <a:r>
              <a:rPr lang="tr-TR" b="1" dirty="0" smtClean="0"/>
              <a:t>Harita </a:t>
            </a:r>
            <a:r>
              <a:rPr lang="tr-TR" b="1" dirty="0"/>
              <a:t>Bilgisi</a:t>
            </a:r>
          </a:p>
          <a:p>
            <a:pPr marL="0" indent="0">
              <a:buNone/>
            </a:pPr>
            <a:r>
              <a:rPr lang="tr-TR" b="1" dirty="0" smtClean="0"/>
              <a:t>İklim </a:t>
            </a:r>
            <a:r>
              <a:rPr lang="tr-TR" b="1" dirty="0"/>
              <a:t>Bilgisi</a:t>
            </a:r>
          </a:p>
          <a:p>
            <a:pPr marL="0" indent="0">
              <a:buNone/>
            </a:pPr>
            <a:r>
              <a:rPr lang="tr-TR" b="1" dirty="0" smtClean="0"/>
              <a:t>Yerin </a:t>
            </a:r>
            <a:r>
              <a:rPr lang="tr-TR" b="1" dirty="0"/>
              <a:t>Şekillenmesi</a:t>
            </a:r>
          </a:p>
          <a:p>
            <a:pPr marL="0" indent="0">
              <a:buNone/>
            </a:pPr>
            <a:r>
              <a:rPr lang="tr-TR" b="1" dirty="0" smtClean="0"/>
              <a:t>Doğanın </a:t>
            </a:r>
            <a:r>
              <a:rPr lang="tr-TR" b="1" dirty="0"/>
              <a:t>Varlıkları</a:t>
            </a:r>
          </a:p>
          <a:p>
            <a:endParaRPr lang="tr-TR" dirty="0"/>
          </a:p>
          <a:p>
            <a:pPr marL="0" indent="0">
              <a:buNone/>
            </a:pPr>
            <a:r>
              <a:rPr lang="tr-TR" sz="5600" b="1" dirty="0">
                <a:solidFill>
                  <a:srgbClr val="FF0000"/>
                </a:solidFill>
              </a:rPr>
              <a:t>BEŞERİ </a:t>
            </a:r>
            <a:r>
              <a:rPr lang="tr-TR" sz="5600" b="1" dirty="0" smtClean="0">
                <a:solidFill>
                  <a:srgbClr val="FF0000"/>
                </a:solidFill>
              </a:rPr>
              <a:t>SİSTEMLER</a:t>
            </a:r>
            <a:endParaRPr lang="tr-TR" dirty="0" smtClean="0"/>
          </a:p>
          <a:p>
            <a:pPr marL="0" indent="0">
              <a:buNone/>
            </a:pPr>
            <a:r>
              <a:rPr lang="tr-TR" b="1" dirty="0" smtClean="0"/>
              <a:t>Beşeri </a:t>
            </a:r>
            <a:r>
              <a:rPr lang="tr-TR" b="1" dirty="0"/>
              <a:t>Yapı</a:t>
            </a:r>
          </a:p>
          <a:p>
            <a:pPr marL="0" indent="0">
              <a:buNone/>
            </a:pPr>
            <a:r>
              <a:rPr lang="tr-TR" b="1" dirty="0" smtClean="0"/>
              <a:t>Nüfusun </a:t>
            </a:r>
            <a:r>
              <a:rPr lang="tr-TR" b="1" dirty="0"/>
              <a:t>Gelişimi, Dağılışı ve Niteliği</a:t>
            </a:r>
          </a:p>
          <a:p>
            <a:pPr marL="0" indent="0">
              <a:buNone/>
            </a:pPr>
            <a:r>
              <a:rPr lang="tr-TR" b="1" dirty="0" smtClean="0"/>
              <a:t>Göçlerin </a:t>
            </a:r>
            <a:r>
              <a:rPr lang="tr-TR" b="1" dirty="0"/>
              <a:t>Nedenleri ve Sonuçları</a:t>
            </a:r>
          </a:p>
          <a:p>
            <a:pPr marL="0" indent="0">
              <a:buNone/>
            </a:pPr>
            <a:r>
              <a:rPr lang="tr-TR" b="1" dirty="0" smtClean="0"/>
              <a:t>Geçim </a:t>
            </a:r>
            <a:r>
              <a:rPr lang="tr-TR" b="1" dirty="0"/>
              <a:t>Tarzları</a:t>
            </a:r>
          </a:p>
          <a:p>
            <a:pPr marL="0" indent="0">
              <a:buNone/>
            </a:pPr>
            <a:endParaRPr lang="tr-TR" sz="5600" b="1" dirty="0" smtClean="0">
              <a:solidFill>
                <a:srgbClr val="FF0000"/>
              </a:solidFill>
            </a:endParaRPr>
          </a:p>
          <a:p>
            <a:pPr marL="0" indent="0">
              <a:buNone/>
            </a:pPr>
            <a:r>
              <a:rPr lang="tr-TR" sz="5600" b="1" dirty="0" smtClean="0">
                <a:solidFill>
                  <a:srgbClr val="FF0000"/>
                </a:solidFill>
              </a:rPr>
              <a:t>MEKANSAL </a:t>
            </a:r>
            <a:r>
              <a:rPr lang="tr-TR" sz="5600" b="1" dirty="0">
                <a:solidFill>
                  <a:srgbClr val="FF0000"/>
                </a:solidFill>
              </a:rPr>
              <a:t>BİR SENTEZ:TÜRKİYE</a:t>
            </a:r>
          </a:p>
          <a:p>
            <a:endParaRPr lang="tr-TR" dirty="0"/>
          </a:p>
          <a:p>
            <a:pPr marL="0" indent="0">
              <a:buNone/>
            </a:pPr>
            <a:r>
              <a:rPr lang="tr-TR" b="1" dirty="0" smtClean="0"/>
              <a:t>Türkiye’nin </a:t>
            </a:r>
            <a:r>
              <a:rPr lang="tr-TR" b="1" dirty="0"/>
              <a:t>Yeryüzü Şekilleri ve Özellikleri</a:t>
            </a:r>
          </a:p>
          <a:p>
            <a:pPr marL="0" indent="0">
              <a:buNone/>
            </a:pPr>
            <a:r>
              <a:rPr lang="tr-TR" b="1" dirty="0" smtClean="0"/>
              <a:t>Türkiye </a:t>
            </a:r>
            <a:r>
              <a:rPr lang="tr-TR" b="1" dirty="0"/>
              <a:t>İklimi ve Özellikleri</a:t>
            </a:r>
          </a:p>
          <a:p>
            <a:pPr marL="0" indent="0">
              <a:buNone/>
            </a:pPr>
            <a:r>
              <a:rPr lang="tr-TR" b="1" dirty="0" smtClean="0"/>
              <a:t>Türkiye’nin </a:t>
            </a:r>
            <a:r>
              <a:rPr lang="tr-TR" b="1" dirty="0"/>
              <a:t>Doğal Varlıkları</a:t>
            </a:r>
          </a:p>
          <a:p>
            <a:pPr marL="0" indent="0">
              <a:buNone/>
            </a:pPr>
            <a:r>
              <a:rPr lang="tr-TR" b="1" dirty="0" smtClean="0"/>
              <a:t>Türkiye’de </a:t>
            </a:r>
            <a:r>
              <a:rPr lang="tr-TR" b="1" dirty="0"/>
              <a:t>Yerleşme, Nüfus ve Göç</a:t>
            </a:r>
          </a:p>
          <a:p>
            <a:endParaRPr lang="tr-TR" dirty="0"/>
          </a:p>
          <a:p>
            <a:pPr marL="0" indent="0">
              <a:buNone/>
            </a:pPr>
            <a:r>
              <a:rPr lang="tr-TR" sz="5600" b="1" dirty="0">
                <a:solidFill>
                  <a:srgbClr val="FF0000"/>
                </a:solidFill>
              </a:rPr>
              <a:t>KÜRESEL ORTAM:BÖLGELER VE ÜLKELER</a:t>
            </a:r>
          </a:p>
          <a:p>
            <a:endParaRPr lang="tr-TR" dirty="0"/>
          </a:p>
          <a:p>
            <a:pPr marL="0" indent="0">
              <a:buNone/>
            </a:pPr>
            <a:r>
              <a:rPr lang="tr-TR" sz="3600" b="1" dirty="0" smtClean="0"/>
              <a:t>Bölge </a:t>
            </a:r>
            <a:r>
              <a:rPr lang="tr-TR" sz="3600" b="1" dirty="0"/>
              <a:t>Türleri ve Sınırları</a:t>
            </a:r>
          </a:p>
          <a:p>
            <a:pPr marL="0" indent="0">
              <a:buNone/>
            </a:pPr>
            <a:r>
              <a:rPr lang="tr-TR" sz="3600" b="1" dirty="0" smtClean="0"/>
              <a:t>Konum </a:t>
            </a:r>
            <a:r>
              <a:rPr lang="tr-TR" sz="3600" b="1" dirty="0"/>
              <a:t>ve Etkileşim</a:t>
            </a:r>
          </a:p>
          <a:p>
            <a:pPr marL="0" indent="0">
              <a:buNone/>
            </a:pPr>
            <a:r>
              <a:rPr lang="tr-TR" sz="3600" b="1" dirty="0" smtClean="0"/>
              <a:t>Coğrafi </a:t>
            </a:r>
            <a:r>
              <a:rPr lang="tr-TR" sz="3600" b="1" dirty="0"/>
              <a:t>Keşifler</a:t>
            </a:r>
          </a:p>
          <a:p>
            <a:endParaRPr lang="tr-TR" sz="3600" b="1" dirty="0"/>
          </a:p>
          <a:p>
            <a:pPr marL="0" indent="0">
              <a:buNone/>
            </a:pPr>
            <a:endParaRPr lang="tr-TR" sz="5600" b="1" dirty="0" smtClean="0">
              <a:solidFill>
                <a:srgbClr val="FF0000"/>
              </a:solidFill>
            </a:endParaRPr>
          </a:p>
          <a:p>
            <a:pPr marL="0" indent="0">
              <a:buNone/>
            </a:pPr>
            <a:r>
              <a:rPr lang="tr-TR" sz="5600" b="1" dirty="0" smtClean="0">
                <a:solidFill>
                  <a:srgbClr val="FF0000"/>
                </a:solidFill>
              </a:rPr>
              <a:t>ÇEVRE </a:t>
            </a:r>
            <a:r>
              <a:rPr lang="tr-TR" sz="5600" b="1" dirty="0">
                <a:solidFill>
                  <a:srgbClr val="FF0000"/>
                </a:solidFill>
              </a:rPr>
              <a:t>VE TOPLUM</a:t>
            </a:r>
          </a:p>
          <a:p>
            <a:endParaRPr lang="tr-TR" sz="3600" b="1" dirty="0"/>
          </a:p>
          <a:p>
            <a:pPr marL="0" indent="0">
              <a:buNone/>
            </a:pPr>
            <a:r>
              <a:rPr lang="tr-TR" sz="3600" b="1" dirty="0" smtClean="0"/>
              <a:t>Doğa </a:t>
            </a:r>
            <a:r>
              <a:rPr lang="tr-TR" sz="3600" b="1" dirty="0"/>
              <a:t>ile İnsan Arasındaki Etkileşim</a:t>
            </a:r>
          </a:p>
          <a:p>
            <a:pPr marL="0" indent="0">
              <a:buNone/>
            </a:pPr>
            <a:r>
              <a:rPr lang="tr-TR" sz="3600" b="1" dirty="0" smtClean="0"/>
              <a:t>Doğal </a:t>
            </a:r>
            <a:r>
              <a:rPr lang="tr-TR" sz="3600" b="1" dirty="0"/>
              <a:t>Afetler</a:t>
            </a:r>
          </a:p>
        </p:txBody>
      </p:sp>
    </p:spTree>
    <p:extLst>
      <p:ext uri="{BB962C8B-B14F-4D97-AF65-F5344CB8AC3E}">
        <p14:creationId xmlns:p14="http://schemas.microsoft.com/office/powerpoint/2010/main" val="17108853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548680"/>
          </a:xfrm>
          <a:solidFill>
            <a:srgbClr val="FFFF00"/>
          </a:solidFill>
        </p:spPr>
        <p:txBody>
          <a:bodyPr>
            <a:noAutofit/>
          </a:bodyPr>
          <a:lstStyle/>
          <a:p>
            <a:pPr lvl="0"/>
            <a:r>
              <a:rPr lang="tr-TR" sz="2000" b="1" dirty="0">
                <a:solidFill>
                  <a:srgbClr val="000000"/>
                </a:solidFill>
                <a:latin typeface="Barlow"/>
                <a:cs typeface="Arial" pitchFamily="34" charset="0"/>
              </a:rPr>
              <a:t>2023 YKS-AYT </a:t>
            </a:r>
            <a:r>
              <a:rPr lang="tr-TR" sz="2000" b="1" dirty="0" smtClean="0">
                <a:solidFill>
                  <a:srgbClr val="000000"/>
                </a:solidFill>
                <a:latin typeface="Barlow"/>
                <a:cs typeface="Arial" pitchFamily="34" charset="0"/>
              </a:rPr>
              <a:t>COĞRAFYA 1-2</a:t>
            </a:r>
            <a:r>
              <a:rPr lang="tr-TR" sz="2000" b="1" dirty="0">
                <a:solidFill>
                  <a:srgbClr val="000000"/>
                </a:solidFill>
                <a:latin typeface="Barlow"/>
                <a:cs typeface="Arial" pitchFamily="34" charset="0"/>
              </a:rPr>
              <a:t> KONULARA GÖRE SORU </a:t>
            </a:r>
            <a:r>
              <a:rPr lang="tr-TR" sz="2000" b="1" dirty="0" smtClean="0">
                <a:solidFill>
                  <a:srgbClr val="000000"/>
                </a:solidFill>
                <a:latin typeface="Barlow"/>
                <a:cs typeface="Arial" pitchFamily="34" charset="0"/>
              </a:rPr>
              <a:t>DAĞILIMI</a:t>
            </a:r>
            <a:r>
              <a:rPr lang="tr-TR" sz="2000" b="1" dirty="0">
                <a:solidFill>
                  <a:srgbClr val="000000"/>
                </a:solidFill>
                <a:latin typeface="Barlow"/>
                <a:cs typeface="Arial" pitchFamily="34" charset="0"/>
              </a:rPr>
              <a:t/>
            </a:r>
            <a:br>
              <a:rPr lang="tr-TR" sz="2000" b="1" dirty="0">
                <a:solidFill>
                  <a:srgbClr val="000000"/>
                </a:solidFill>
                <a:latin typeface="Barlow"/>
                <a:cs typeface="Arial" pitchFamily="34" charset="0"/>
              </a:rPr>
            </a:br>
            <a:endParaRPr lang="tr-TR" sz="20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475250902"/>
              </p:ext>
            </p:extLst>
          </p:nvPr>
        </p:nvGraphicFramePr>
        <p:xfrm>
          <a:off x="-2" y="548681"/>
          <a:ext cx="9110775" cy="6309320"/>
        </p:xfrm>
        <a:graphic>
          <a:graphicData uri="http://schemas.openxmlformats.org/drawingml/2006/table">
            <a:tbl>
              <a:tblPr/>
              <a:tblGrid>
                <a:gridCol w="2572499"/>
                <a:gridCol w="589267"/>
                <a:gridCol w="598423"/>
                <a:gridCol w="626460"/>
                <a:gridCol w="589075"/>
                <a:gridCol w="607774"/>
                <a:gridCol w="589267"/>
                <a:gridCol w="551888"/>
                <a:gridCol w="617120"/>
                <a:gridCol w="589267"/>
                <a:gridCol w="626460"/>
                <a:gridCol w="553275"/>
              </a:tblGrid>
              <a:tr h="373771">
                <a:tc>
                  <a:txBody>
                    <a:bodyPr/>
                    <a:lstStyle/>
                    <a:p>
                      <a:pPr algn="ctr" fontAlgn="ctr"/>
                      <a:r>
                        <a:rPr lang="tr-TR" sz="1200" b="0" dirty="0">
                          <a:solidFill>
                            <a:srgbClr val="FFFFFF"/>
                          </a:solidFill>
                          <a:effectLst/>
                        </a:rPr>
                        <a:t>SORU DAĞILIMI</a:t>
                      </a:r>
                      <a:endParaRPr lang="tr-TR" sz="1200" b="0"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0" dirty="0">
                          <a:solidFill>
                            <a:srgbClr val="FFFFFF"/>
                          </a:solidFill>
                          <a:effectLst/>
                        </a:rPr>
                        <a:t>2011</a:t>
                      </a:r>
                      <a:endParaRPr lang="tr-TR" sz="1200" b="0"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0" dirty="0">
                          <a:solidFill>
                            <a:srgbClr val="FFFFFF"/>
                          </a:solidFill>
                          <a:effectLst/>
                        </a:rPr>
                        <a:t>2012</a:t>
                      </a:r>
                      <a:endParaRPr lang="tr-TR" sz="1200" b="0"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0" dirty="0">
                          <a:solidFill>
                            <a:srgbClr val="FFFFFF"/>
                          </a:solidFill>
                          <a:effectLst/>
                        </a:rPr>
                        <a:t>2013</a:t>
                      </a:r>
                      <a:endParaRPr lang="tr-TR" sz="1200" b="0"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0" dirty="0">
                          <a:solidFill>
                            <a:srgbClr val="FFFFFF"/>
                          </a:solidFill>
                          <a:effectLst/>
                        </a:rPr>
                        <a:t>2015</a:t>
                      </a:r>
                      <a:endParaRPr lang="tr-TR" sz="1200" b="0"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0" dirty="0">
                          <a:solidFill>
                            <a:srgbClr val="FFFFFF"/>
                          </a:solidFill>
                          <a:effectLst/>
                        </a:rPr>
                        <a:t>2016</a:t>
                      </a:r>
                      <a:endParaRPr lang="tr-TR" sz="1200" b="0"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0" dirty="0">
                          <a:solidFill>
                            <a:srgbClr val="FFFFFF"/>
                          </a:solidFill>
                          <a:effectLst/>
                        </a:rPr>
                        <a:t>2017</a:t>
                      </a:r>
                      <a:endParaRPr lang="tr-TR" sz="1200" b="0"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0" dirty="0">
                          <a:solidFill>
                            <a:srgbClr val="FFFFFF"/>
                          </a:solidFill>
                          <a:effectLst/>
                        </a:rPr>
                        <a:t>2018</a:t>
                      </a:r>
                      <a:endParaRPr lang="tr-TR" sz="1200" b="0"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0" dirty="0">
                          <a:solidFill>
                            <a:srgbClr val="FFFFFF"/>
                          </a:solidFill>
                          <a:effectLst/>
                        </a:rPr>
                        <a:t>2019</a:t>
                      </a:r>
                      <a:endParaRPr lang="tr-TR" sz="1200" b="0"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0" dirty="0">
                          <a:solidFill>
                            <a:srgbClr val="FFFFFF"/>
                          </a:solidFill>
                          <a:effectLst/>
                        </a:rPr>
                        <a:t>2020</a:t>
                      </a:r>
                      <a:endParaRPr lang="tr-TR" sz="1200" b="0"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0" dirty="0">
                          <a:solidFill>
                            <a:srgbClr val="FFFFFF"/>
                          </a:solidFill>
                          <a:effectLst/>
                        </a:rPr>
                        <a:t>2021</a:t>
                      </a:r>
                      <a:endParaRPr lang="tr-TR" sz="1200" b="0"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0" dirty="0">
                          <a:solidFill>
                            <a:srgbClr val="FFFFFF"/>
                          </a:solidFill>
                          <a:effectLst/>
                        </a:rPr>
                        <a:t>2022</a:t>
                      </a:r>
                      <a:endParaRPr lang="tr-TR" sz="1200" b="0"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r h="301767">
                <a:tc>
                  <a:txBody>
                    <a:bodyPr/>
                    <a:lstStyle/>
                    <a:p>
                      <a:pPr algn="ctr" fontAlgn="ctr"/>
                      <a:r>
                        <a:rPr lang="tr-TR" sz="1200" b="1" dirty="0">
                          <a:effectLst/>
                        </a:rPr>
                        <a:t>İklim ve Yer Şekilleri</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6</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7</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5</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5</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5</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01767">
                <a:tc>
                  <a:txBody>
                    <a:bodyPr/>
                    <a:lstStyle/>
                    <a:p>
                      <a:pPr algn="ctr" fontAlgn="ctr"/>
                      <a:r>
                        <a:rPr lang="tr-TR" sz="1200" b="1" dirty="0">
                          <a:effectLst/>
                        </a:rPr>
                        <a:t>Coğrafi Konum</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4</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4</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4</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01767">
                <a:tc>
                  <a:txBody>
                    <a:bodyPr/>
                    <a:lstStyle/>
                    <a:p>
                      <a:pPr algn="ctr" fontAlgn="ctr"/>
                      <a:r>
                        <a:rPr lang="tr-TR" sz="1200" b="1" dirty="0">
                          <a:effectLst/>
                        </a:rPr>
                        <a:t>Dünya’nın Şekli ve Hareketleri</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01767">
                <a:tc>
                  <a:txBody>
                    <a:bodyPr/>
                    <a:lstStyle/>
                    <a:p>
                      <a:pPr algn="ctr" fontAlgn="ctr"/>
                      <a:r>
                        <a:rPr lang="tr-TR" sz="1200" b="1" dirty="0">
                          <a:effectLst/>
                        </a:rPr>
                        <a:t>Harita Bilgisi</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01767">
                <a:tc>
                  <a:txBody>
                    <a:bodyPr/>
                    <a:lstStyle/>
                    <a:p>
                      <a:pPr algn="ctr" fontAlgn="ctr"/>
                      <a:r>
                        <a:rPr lang="tr-TR" sz="1200" b="1" dirty="0">
                          <a:effectLst/>
                        </a:rPr>
                        <a:t>İç ve Dış Kuvvetler</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01767">
                <a:tc>
                  <a:txBody>
                    <a:bodyPr/>
                    <a:lstStyle/>
                    <a:p>
                      <a:pPr algn="ctr" fontAlgn="ctr"/>
                      <a:r>
                        <a:rPr lang="tr-TR" sz="1200" b="1">
                          <a:effectLst/>
                        </a:rPr>
                        <a:t>Ekosistem</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3</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3</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3</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3</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3</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4</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301767">
                <a:tc>
                  <a:txBody>
                    <a:bodyPr/>
                    <a:lstStyle/>
                    <a:p>
                      <a:pPr algn="ctr" fontAlgn="ctr"/>
                      <a:r>
                        <a:rPr lang="tr-TR" sz="1200" b="1" dirty="0">
                          <a:effectLst/>
                        </a:rPr>
                        <a:t>Nüfus Politikaları</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3</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3</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4</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01767">
                <a:tc>
                  <a:txBody>
                    <a:bodyPr/>
                    <a:lstStyle/>
                    <a:p>
                      <a:pPr algn="ctr" fontAlgn="ctr"/>
                      <a:r>
                        <a:rPr lang="tr-TR" sz="1200" b="1" dirty="0">
                          <a:effectLst/>
                        </a:rPr>
                        <a:t>Yerleşmelerin Özellikleri</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u="none" strike="noStrike" dirty="0" smtClean="0">
                          <a:solidFill>
                            <a:schemeClr val="tx1"/>
                          </a:solidFill>
                          <a:effectLst/>
                        </a:rPr>
                        <a:t>2</a:t>
                      </a:r>
                      <a:endParaRPr lang="tr-TR" sz="1200" b="1" dirty="0">
                        <a:solidFill>
                          <a:schemeClr val="tx1"/>
                        </a:solidFill>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3</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4</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402755">
                <a:tc>
                  <a:txBody>
                    <a:bodyPr/>
                    <a:lstStyle/>
                    <a:p>
                      <a:pPr algn="ctr" fontAlgn="ctr"/>
                      <a:r>
                        <a:rPr lang="tr-TR" sz="1200" b="1" dirty="0">
                          <a:effectLst/>
                        </a:rPr>
                        <a:t>Ekonomik Faaliyetler ve Doğal Kaynaklar</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4</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301767">
                <a:tc>
                  <a:txBody>
                    <a:bodyPr/>
                    <a:lstStyle/>
                    <a:p>
                      <a:pPr algn="ctr" fontAlgn="ctr"/>
                      <a:r>
                        <a:rPr lang="tr-TR" sz="1200" b="1" dirty="0">
                          <a:effectLst/>
                        </a:rPr>
                        <a:t>Geçmişten Geleceğe Şehir ve Ekonomi</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01767">
                <a:tc>
                  <a:txBody>
                    <a:bodyPr/>
                    <a:lstStyle/>
                    <a:p>
                      <a:pPr algn="ctr" fontAlgn="ctr"/>
                      <a:r>
                        <a:rPr lang="tr-TR" sz="1200" b="1" dirty="0">
                          <a:effectLst/>
                        </a:rPr>
                        <a:t>Türkiye’de Ekonomi</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10</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5</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5</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4</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3</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402755">
                <a:tc>
                  <a:txBody>
                    <a:bodyPr/>
                    <a:lstStyle/>
                    <a:p>
                      <a:pPr algn="ctr" fontAlgn="ctr"/>
                      <a:r>
                        <a:rPr lang="tr-TR" sz="1200" b="1" dirty="0">
                          <a:effectLst/>
                        </a:rPr>
                        <a:t>Türkiye’nin İşlevsel Bölgeleri ve Kalkınma Projeleri</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301767">
                <a:tc>
                  <a:txBody>
                    <a:bodyPr/>
                    <a:lstStyle/>
                    <a:p>
                      <a:pPr algn="ctr" fontAlgn="ctr"/>
                      <a:r>
                        <a:rPr lang="tr-TR" sz="1200" b="1" dirty="0">
                          <a:effectLst/>
                        </a:rPr>
                        <a:t>Küresel Ticaret</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301767">
                <a:tc>
                  <a:txBody>
                    <a:bodyPr/>
                    <a:lstStyle/>
                    <a:p>
                      <a:pPr algn="ctr" fontAlgn="ctr"/>
                      <a:r>
                        <a:rPr lang="tr-TR" sz="1200" b="1" dirty="0">
                          <a:effectLst/>
                        </a:rPr>
                        <a:t>Kültür Bölgeleri</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01767">
                <a:tc>
                  <a:txBody>
                    <a:bodyPr/>
                    <a:lstStyle/>
                    <a:p>
                      <a:pPr algn="ctr" fontAlgn="ctr"/>
                      <a:r>
                        <a:rPr lang="tr-TR" sz="1200" b="1" dirty="0">
                          <a:effectLst/>
                        </a:rPr>
                        <a:t>Uluslararası Örgütler</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01767">
                <a:tc>
                  <a:txBody>
                    <a:bodyPr/>
                    <a:lstStyle/>
                    <a:p>
                      <a:pPr algn="ctr" fontAlgn="ctr"/>
                      <a:r>
                        <a:rPr lang="tr-TR" sz="1200" b="1" dirty="0">
                          <a:effectLst/>
                        </a:rPr>
                        <a:t>Ülkeler Arası Etkileşimler</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01767">
                <a:tc>
                  <a:txBody>
                    <a:bodyPr/>
                    <a:lstStyle/>
                    <a:p>
                      <a:pPr algn="ctr" fontAlgn="ctr"/>
                      <a:r>
                        <a:rPr lang="tr-TR" sz="1200" b="1" dirty="0">
                          <a:effectLst/>
                        </a:rPr>
                        <a:t>Bölgeler ve Ülkeler</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7</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6</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6</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3</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7</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8</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4</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301767">
                <a:tc>
                  <a:txBody>
                    <a:bodyPr/>
                    <a:lstStyle/>
                    <a:p>
                      <a:pPr algn="ctr" fontAlgn="ctr"/>
                      <a:r>
                        <a:rPr lang="tr-TR" sz="1200" b="1" dirty="0">
                          <a:effectLst/>
                        </a:rPr>
                        <a:t>Çevre ve Toplum</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8</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6</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13</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6</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3</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3</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301767">
                <a:tc>
                  <a:txBody>
                    <a:bodyPr/>
                    <a:lstStyle/>
                    <a:p>
                      <a:pPr algn="ctr" fontAlgn="ctr"/>
                      <a:r>
                        <a:rPr lang="tr-TR" sz="1200" b="0" dirty="0">
                          <a:solidFill>
                            <a:srgbClr val="FFFFFF"/>
                          </a:solidFill>
                          <a:effectLst/>
                        </a:rPr>
                        <a:t>SORU SAYISI</a:t>
                      </a:r>
                      <a:endParaRPr lang="tr-TR" sz="1200" b="0"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0" dirty="0">
                          <a:solidFill>
                            <a:srgbClr val="FFFFFF"/>
                          </a:solidFill>
                          <a:effectLst/>
                        </a:rPr>
                        <a:t>40</a:t>
                      </a:r>
                      <a:endParaRPr lang="tr-TR" sz="1200" b="0"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0" dirty="0">
                          <a:solidFill>
                            <a:srgbClr val="FFFFFF"/>
                          </a:solidFill>
                          <a:effectLst/>
                        </a:rPr>
                        <a:t>40</a:t>
                      </a:r>
                      <a:endParaRPr lang="tr-TR" sz="1200" b="0"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0" dirty="0">
                          <a:solidFill>
                            <a:srgbClr val="FFFFFF"/>
                          </a:solidFill>
                          <a:effectLst/>
                        </a:rPr>
                        <a:t>38</a:t>
                      </a:r>
                      <a:endParaRPr lang="tr-TR" sz="1200" b="0"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0" dirty="0">
                          <a:solidFill>
                            <a:srgbClr val="FFFFFF"/>
                          </a:solidFill>
                          <a:effectLst/>
                        </a:rPr>
                        <a:t>38</a:t>
                      </a:r>
                      <a:endParaRPr lang="tr-TR" sz="1200" b="0"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0" dirty="0">
                          <a:solidFill>
                            <a:srgbClr val="FFFFFF"/>
                          </a:solidFill>
                          <a:effectLst/>
                        </a:rPr>
                        <a:t>38</a:t>
                      </a:r>
                      <a:endParaRPr lang="tr-TR" sz="1200" b="0"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0" dirty="0">
                          <a:solidFill>
                            <a:srgbClr val="FFFFFF"/>
                          </a:solidFill>
                          <a:effectLst/>
                        </a:rPr>
                        <a:t>38</a:t>
                      </a:r>
                      <a:endParaRPr lang="tr-TR" sz="1200" b="0"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0" dirty="0">
                          <a:solidFill>
                            <a:srgbClr val="FFFFFF"/>
                          </a:solidFill>
                          <a:effectLst/>
                        </a:rPr>
                        <a:t>17</a:t>
                      </a:r>
                      <a:endParaRPr lang="tr-TR" sz="1200" b="0"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0" dirty="0">
                          <a:solidFill>
                            <a:srgbClr val="FFFFFF"/>
                          </a:solidFill>
                          <a:effectLst/>
                        </a:rPr>
                        <a:t>17</a:t>
                      </a:r>
                      <a:endParaRPr lang="tr-TR" sz="1200" b="0"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0" dirty="0">
                          <a:solidFill>
                            <a:srgbClr val="FFFFFF"/>
                          </a:solidFill>
                          <a:effectLst/>
                        </a:rPr>
                        <a:t>17</a:t>
                      </a:r>
                      <a:endParaRPr lang="tr-TR" sz="1200" b="0"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0" dirty="0">
                          <a:solidFill>
                            <a:srgbClr val="FFFFFF"/>
                          </a:solidFill>
                          <a:effectLst/>
                        </a:rPr>
                        <a:t>17</a:t>
                      </a:r>
                      <a:endParaRPr lang="tr-TR" sz="1200" b="0"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0" dirty="0">
                          <a:solidFill>
                            <a:srgbClr val="FFFFFF"/>
                          </a:solidFill>
                          <a:effectLst/>
                        </a:rPr>
                        <a:t>17</a:t>
                      </a:r>
                      <a:endParaRPr lang="tr-TR" sz="1200" b="0" dirty="0">
                        <a:effectLst/>
                      </a:endParaRPr>
                    </a:p>
                  </a:txBody>
                  <a:tcPr marL="4526" marR="4526" marT="4526" marB="452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bl>
          </a:graphicData>
        </a:graphic>
      </p:graphicFrame>
      <p:sp>
        <p:nvSpPr>
          <p:cNvPr id="5" name="Rectangle 1"/>
          <p:cNvSpPr>
            <a:spLocks noChangeArrowheads="1"/>
          </p:cNvSpPr>
          <p:nvPr/>
        </p:nvSpPr>
        <p:spPr bwMode="auto">
          <a:xfrm>
            <a:off x="3760788" y="16903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6587664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908720"/>
          </a:xfrm>
          <a:solidFill>
            <a:srgbClr val="FFFF00"/>
          </a:solidFill>
        </p:spPr>
        <p:txBody>
          <a:bodyPr>
            <a:noAutofit/>
          </a:bodyPr>
          <a:lstStyle/>
          <a:p>
            <a:r>
              <a:rPr lang="tr-TR" sz="2400" b="1" dirty="0"/>
              <a:t>ÖSYM TARAFINDAN 2022 YILINDA GERÇEKLEŞTİRİLECEK TYT VE AYT SINAVLARINA ESAS </a:t>
            </a:r>
            <a:r>
              <a:rPr lang="tr-TR" sz="2400" b="1" dirty="0" smtClean="0"/>
              <a:t>FELSEFE-PSİKOLOJİ-SOSYOLOJİ-MANTIK KONULARI</a:t>
            </a:r>
            <a:endParaRPr lang="tr-TR" sz="2400" b="1" dirty="0"/>
          </a:p>
        </p:txBody>
      </p:sp>
      <p:sp>
        <p:nvSpPr>
          <p:cNvPr id="3" name="İçerik Yer Tutucusu 2"/>
          <p:cNvSpPr>
            <a:spLocks noGrp="1"/>
          </p:cNvSpPr>
          <p:nvPr>
            <p:ph idx="1"/>
          </p:nvPr>
        </p:nvSpPr>
        <p:spPr>
          <a:xfrm>
            <a:off x="0" y="908720"/>
            <a:ext cx="9144000" cy="5949280"/>
          </a:xfrm>
          <a:solidFill>
            <a:schemeClr val="accent5">
              <a:lumMod val="20000"/>
              <a:lumOff val="80000"/>
            </a:schemeClr>
          </a:solidFill>
        </p:spPr>
        <p:txBody>
          <a:bodyPr>
            <a:normAutofit fontScale="32500" lnSpcReduction="20000"/>
          </a:bodyPr>
          <a:lstStyle/>
          <a:p>
            <a:pPr marL="0" indent="0">
              <a:buNone/>
            </a:pPr>
            <a:endParaRPr lang="tr-TR" sz="2900" b="1" dirty="0" smtClean="0">
              <a:solidFill>
                <a:srgbClr val="3333FF"/>
              </a:solidFill>
            </a:endParaRPr>
          </a:p>
          <a:p>
            <a:pPr marL="0" indent="0">
              <a:buNone/>
            </a:pPr>
            <a:r>
              <a:rPr lang="tr-TR" sz="4900" b="1" u="sng" dirty="0" smtClean="0">
                <a:solidFill>
                  <a:srgbClr val="3333FF"/>
                </a:solidFill>
              </a:rPr>
              <a:t>ÜNİTE </a:t>
            </a:r>
            <a:r>
              <a:rPr lang="tr-TR" sz="4900" b="1" u="sng" dirty="0">
                <a:solidFill>
                  <a:srgbClr val="3333FF"/>
                </a:solidFill>
              </a:rPr>
              <a:t>1: MÖ 6. YÜZYIL-MS 2. YÜZYIL FELSEFESİ</a:t>
            </a:r>
            <a:r>
              <a:rPr lang="tr-TR" sz="4900" dirty="0">
                <a:solidFill>
                  <a:srgbClr val="FF0000"/>
                </a:solidFill>
              </a:rPr>
              <a:t/>
            </a:r>
            <a:br>
              <a:rPr lang="tr-TR" sz="4900" dirty="0">
                <a:solidFill>
                  <a:srgbClr val="FF0000"/>
                </a:solidFill>
              </a:rPr>
            </a:br>
            <a:r>
              <a:rPr lang="tr-TR" sz="4900" b="1" dirty="0" smtClean="0">
                <a:hlinkClick r:id="rId2"/>
              </a:rPr>
              <a:t>ÜNİTE </a:t>
            </a:r>
            <a:r>
              <a:rPr lang="tr-TR" sz="4900" b="1" dirty="0">
                <a:hlinkClick r:id="rId2"/>
              </a:rPr>
              <a:t>2: MS 2. YÜZYIL-MS 15. YÜZYIL FELSEFE</a:t>
            </a:r>
            <a:r>
              <a:rPr lang="tr-TR" sz="4900" b="1" dirty="0">
                <a:solidFill>
                  <a:srgbClr val="FF0000"/>
                </a:solidFill>
                <a:hlinkClick r:id="rId2"/>
              </a:rPr>
              <a:t>Sİ</a:t>
            </a:r>
            <a:r>
              <a:rPr lang="tr-TR" sz="4900" dirty="0">
                <a:solidFill>
                  <a:srgbClr val="FF0000"/>
                </a:solidFill>
              </a:rPr>
              <a:t/>
            </a:r>
            <a:br>
              <a:rPr lang="tr-TR" sz="4900" dirty="0">
                <a:solidFill>
                  <a:srgbClr val="FF0000"/>
                </a:solidFill>
              </a:rPr>
            </a:br>
            <a:r>
              <a:rPr lang="tr-TR" sz="4900" b="1" dirty="0" smtClean="0">
                <a:solidFill>
                  <a:srgbClr val="FF0000"/>
                </a:solidFill>
                <a:hlinkClick r:id="rId3"/>
              </a:rPr>
              <a:t>ÜNİTE </a:t>
            </a:r>
            <a:r>
              <a:rPr lang="tr-TR" sz="4900" b="1" dirty="0">
                <a:solidFill>
                  <a:srgbClr val="FF0000"/>
                </a:solidFill>
                <a:hlinkClick r:id="rId3"/>
              </a:rPr>
              <a:t>3: 15. YÜZYIL-17. YÜZYIL FELSEFESİ</a:t>
            </a:r>
            <a:r>
              <a:rPr lang="tr-TR" sz="4900" dirty="0">
                <a:solidFill>
                  <a:srgbClr val="FF0000"/>
                </a:solidFill>
              </a:rPr>
              <a:t/>
            </a:r>
            <a:br>
              <a:rPr lang="tr-TR" sz="4900" dirty="0">
                <a:solidFill>
                  <a:srgbClr val="FF0000"/>
                </a:solidFill>
              </a:rPr>
            </a:br>
            <a:r>
              <a:rPr lang="tr-TR" sz="4900" b="1" dirty="0" smtClean="0">
                <a:solidFill>
                  <a:srgbClr val="FF0000"/>
                </a:solidFill>
                <a:hlinkClick r:id="rId4"/>
              </a:rPr>
              <a:t>ÜNİTE </a:t>
            </a:r>
            <a:r>
              <a:rPr lang="tr-TR" sz="4900" b="1" dirty="0">
                <a:solidFill>
                  <a:srgbClr val="FF0000"/>
                </a:solidFill>
                <a:hlinkClick r:id="rId4"/>
              </a:rPr>
              <a:t>4: 18. YÜZYIL-19. YÜZYIL FELSEFESİ</a:t>
            </a:r>
            <a:r>
              <a:rPr lang="tr-TR" sz="4900" dirty="0">
                <a:solidFill>
                  <a:srgbClr val="FF0000"/>
                </a:solidFill>
              </a:rPr>
              <a:t/>
            </a:r>
            <a:br>
              <a:rPr lang="tr-TR" sz="4900" dirty="0">
                <a:solidFill>
                  <a:srgbClr val="FF0000"/>
                </a:solidFill>
              </a:rPr>
            </a:br>
            <a:r>
              <a:rPr lang="tr-TR" sz="4900" b="1" dirty="0" smtClean="0">
                <a:solidFill>
                  <a:srgbClr val="FF0000"/>
                </a:solidFill>
                <a:hlinkClick r:id="rId5"/>
              </a:rPr>
              <a:t>ÜNİTE </a:t>
            </a:r>
            <a:r>
              <a:rPr lang="tr-TR" sz="4900" b="1" dirty="0">
                <a:solidFill>
                  <a:srgbClr val="FF0000"/>
                </a:solidFill>
                <a:hlinkClick r:id="rId5"/>
              </a:rPr>
              <a:t>5: 20. YÜZYIL </a:t>
            </a:r>
            <a:r>
              <a:rPr lang="tr-TR" sz="4900" b="1" dirty="0" smtClean="0">
                <a:solidFill>
                  <a:srgbClr val="FF0000"/>
                </a:solidFill>
                <a:hlinkClick r:id="rId5"/>
              </a:rPr>
              <a:t>FELSEFESİ</a:t>
            </a:r>
            <a:endParaRPr lang="tr-TR" sz="4900" b="1" dirty="0" smtClean="0">
              <a:solidFill>
                <a:srgbClr val="FF0000"/>
              </a:solidFill>
            </a:endParaRPr>
          </a:p>
          <a:p>
            <a:pPr marL="0" indent="0" fontAlgn="b">
              <a:buNone/>
            </a:pPr>
            <a:r>
              <a:rPr lang="tr-TR" sz="3800" b="1" dirty="0" smtClean="0">
                <a:solidFill>
                  <a:srgbClr val="FF0000"/>
                </a:solidFill>
              </a:rPr>
              <a:t> </a:t>
            </a:r>
          </a:p>
          <a:p>
            <a:pPr marL="0" indent="0" fontAlgn="b">
              <a:buNone/>
            </a:pPr>
            <a:r>
              <a:rPr lang="tr-TR" sz="7400" b="1" dirty="0" smtClean="0">
                <a:solidFill>
                  <a:srgbClr val="FF0000"/>
                </a:solidFill>
              </a:rPr>
              <a:t>Psikoloji Konuları</a:t>
            </a:r>
            <a:endParaRPr lang="tr-TR" sz="7400" b="1" dirty="0">
              <a:solidFill>
                <a:srgbClr val="FF0000"/>
              </a:solidFill>
            </a:endParaRPr>
          </a:p>
          <a:p>
            <a:pPr marL="0" indent="0" fontAlgn="b">
              <a:buNone/>
            </a:pPr>
            <a:r>
              <a:rPr lang="tr-TR" sz="4000" b="1" dirty="0"/>
              <a:t>1- Psikoloji Bilimini Tanıyalım</a:t>
            </a:r>
            <a:br>
              <a:rPr lang="tr-TR" sz="4000" b="1" dirty="0"/>
            </a:br>
            <a:r>
              <a:rPr lang="tr-TR" sz="4000" b="1" dirty="0"/>
              <a:t>2- Psikolojinin Temel Süreçleri</a:t>
            </a:r>
            <a:br>
              <a:rPr lang="tr-TR" sz="4000" b="1" dirty="0"/>
            </a:br>
            <a:r>
              <a:rPr lang="tr-TR" sz="4000" b="1" dirty="0"/>
              <a:t>3-Öğrenme, Bellek, Düşünme</a:t>
            </a:r>
            <a:br>
              <a:rPr lang="tr-TR" sz="4000" b="1" dirty="0"/>
            </a:br>
            <a:r>
              <a:rPr lang="tr-TR" sz="4000" b="1" dirty="0"/>
              <a:t>4-Ruh Sağlığının Temelleri</a:t>
            </a:r>
          </a:p>
          <a:p>
            <a:pPr marL="0" indent="0" fontAlgn="b">
              <a:buNone/>
            </a:pPr>
            <a:endParaRPr lang="tr-TR" b="1" dirty="0" smtClean="0">
              <a:solidFill>
                <a:srgbClr val="FF0000"/>
              </a:solidFill>
            </a:endParaRPr>
          </a:p>
          <a:p>
            <a:pPr marL="0" indent="0" fontAlgn="b">
              <a:buNone/>
            </a:pPr>
            <a:r>
              <a:rPr lang="tr-TR" sz="7400" b="1" dirty="0" smtClean="0">
                <a:solidFill>
                  <a:srgbClr val="FF0000"/>
                </a:solidFill>
              </a:rPr>
              <a:t>Sosyoloji Konuları</a:t>
            </a:r>
            <a:endParaRPr lang="tr-TR" sz="7400" b="1" dirty="0">
              <a:solidFill>
                <a:srgbClr val="FF0000"/>
              </a:solidFill>
            </a:endParaRPr>
          </a:p>
          <a:p>
            <a:pPr marL="0" indent="0" fontAlgn="b">
              <a:buNone/>
            </a:pPr>
            <a:r>
              <a:rPr lang="tr-TR" sz="4000" b="1" dirty="0"/>
              <a:t>1- Sosyolojiye Giriş</a:t>
            </a:r>
            <a:br>
              <a:rPr lang="tr-TR" sz="4000" b="1" dirty="0"/>
            </a:br>
            <a:r>
              <a:rPr lang="tr-TR" sz="4000" b="1" dirty="0"/>
              <a:t>2- Birey ve Toplum</a:t>
            </a:r>
            <a:br>
              <a:rPr lang="tr-TR" sz="4000" b="1" dirty="0"/>
            </a:br>
            <a:r>
              <a:rPr lang="tr-TR" sz="4000" b="1" dirty="0"/>
              <a:t>3- Toplumsal Yapı</a:t>
            </a:r>
            <a:br>
              <a:rPr lang="tr-TR" sz="4000" b="1" dirty="0"/>
            </a:br>
            <a:r>
              <a:rPr lang="tr-TR" sz="4000" b="1" dirty="0"/>
              <a:t>4- Toplumsal Değişme ve Gelişme</a:t>
            </a:r>
            <a:br>
              <a:rPr lang="tr-TR" sz="4000" b="1" dirty="0"/>
            </a:br>
            <a:r>
              <a:rPr lang="tr-TR" sz="4000" b="1" dirty="0"/>
              <a:t>5-Toplum ve Kültür</a:t>
            </a:r>
            <a:br>
              <a:rPr lang="tr-TR" sz="4000" b="1" dirty="0"/>
            </a:br>
            <a:r>
              <a:rPr lang="tr-TR" sz="4000" b="1" dirty="0"/>
              <a:t>6-Toplumsal </a:t>
            </a:r>
            <a:r>
              <a:rPr lang="tr-TR" sz="4000" b="1" dirty="0" smtClean="0"/>
              <a:t>Kurumlar</a:t>
            </a:r>
          </a:p>
          <a:p>
            <a:pPr marL="0" indent="0" fontAlgn="b">
              <a:buNone/>
            </a:pPr>
            <a:endParaRPr lang="tr-TR" b="1" dirty="0" smtClean="0">
              <a:solidFill>
                <a:srgbClr val="FF0000"/>
              </a:solidFill>
            </a:endParaRPr>
          </a:p>
          <a:p>
            <a:pPr marL="0" indent="0" fontAlgn="b">
              <a:buNone/>
            </a:pPr>
            <a:r>
              <a:rPr lang="tr-TR" sz="6200" b="1" dirty="0" smtClean="0">
                <a:solidFill>
                  <a:srgbClr val="FF0000"/>
                </a:solidFill>
              </a:rPr>
              <a:t>Mantık Konuları</a:t>
            </a:r>
            <a:endParaRPr lang="tr-TR" sz="6200" dirty="0">
              <a:solidFill>
                <a:srgbClr val="FF0000"/>
              </a:solidFill>
            </a:endParaRPr>
          </a:p>
          <a:p>
            <a:pPr marL="0" indent="0" fontAlgn="b">
              <a:buNone/>
            </a:pPr>
            <a:r>
              <a:rPr lang="tr-TR" sz="4000" b="1" dirty="0"/>
              <a:t>1- Mantığa Giriş</a:t>
            </a:r>
            <a:br>
              <a:rPr lang="tr-TR" sz="4000" b="1" dirty="0"/>
            </a:br>
            <a:r>
              <a:rPr lang="tr-TR" sz="4000" b="1" dirty="0"/>
              <a:t>2- Klasik Mantık</a:t>
            </a:r>
            <a:br>
              <a:rPr lang="tr-TR" sz="4000" b="1" dirty="0"/>
            </a:br>
            <a:r>
              <a:rPr lang="tr-TR" sz="4000" b="1" dirty="0"/>
              <a:t>3-Mantık ve Dil</a:t>
            </a:r>
            <a:br>
              <a:rPr lang="tr-TR" sz="4000" b="1" dirty="0"/>
            </a:br>
            <a:r>
              <a:rPr lang="tr-TR" sz="4000" b="1" dirty="0"/>
              <a:t>4-Sembolik Mantık</a:t>
            </a:r>
          </a:p>
          <a:p>
            <a:pPr marL="0" indent="0" fontAlgn="b">
              <a:buNone/>
            </a:pPr>
            <a:endParaRPr lang="tr-TR" dirty="0"/>
          </a:p>
          <a:p>
            <a:pPr marL="0" indent="0">
              <a:buNone/>
            </a:pPr>
            <a:r>
              <a:rPr lang="tr-TR" dirty="0">
                <a:solidFill>
                  <a:srgbClr val="FF0000"/>
                </a:solidFill>
              </a:rPr>
              <a:t/>
            </a:r>
            <a:br>
              <a:rPr lang="tr-TR" dirty="0">
                <a:solidFill>
                  <a:srgbClr val="FF0000"/>
                </a:solidFill>
              </a:rPr>
            </a:br>
            <a:endParaRPr lang="tr-TR" dirty="0">
              <a:solidFill>
                <a:srgbClr val="FF0000"/>
              </a:solidFill>
            </a:endParaRPr>
          </a:p>
        </p:txBody>
      </p:sp>
    </p:spTree>
    <p:extLst>
      <p:ext uri="{BB962C8B-B14F-4D97-AF65-F5344CB8AC3E}">
        <p14:creationId xmlns:p14="http://schemas.microsoft.com/office/powerpoint/2010/main" val="29821588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764704"/>
          </a:xfrm>
          <a:solidFill>
            <a:srgbClr val="FFFF00"/>
          </a:solidFill>
        </p:spPr>
        <p:txBody>
          <a:bodyPr>
            <a:normAutofit fontScale="90000"/>
          </a:bodyPr>
          <a:lstStyle/>
          <a:p>
            <a:r>
              <a:rPr lang="tr-TR" sz="2700" b="1" dirty="0" smtClean="0"/>
              <a:t/>
            </a:r>
            <a:br>
              <a:rPr lang="tr-TR" sz="2700" b="1" dirty="0" smtClean="0"/>
            </a:br>
            <a:r>
              <a:rPr lang="tr-TR" sz="2700" b="1" dirty="0" smtClean="0"/>
              <a:t/>
            </a:r>
            <a:br>
              <a:rPr lang="tr-TR" sz="2700" b="1" dirty="0" smtClean="0"/>
            </a:br>
            <a:r>
              <a:rPr lang="tr-TR" sz="2700" b="1" dirty="0" smtClean="0"/>
              <a:t>2023 </a:t>
            </a:r>
            <a:r>
              <a:rPr lang="tr-TR" sz="2700" b="1" dirty="0"/>
              <a:t>YKS-AYT Felsefe Grubu </a:t>
            </a:r>
            <a:r>
              <a:rPr lang="tr-TR" sz="2700" b="1" dirty="0" smtClean="0"/>
              <a:t>(Felsefe, Mantık, </a:t>
            </a:r>
            <a:r>
              <a:rPr lang="tr-TR" sz="2700" b="1" dirty="0"/>
              <a:t>Psikoloji, Sosyoloji) </a:t>
            </a:r>
            <a:r>
              <a:rPr lang="tr-TR" sz="2700" b="1" dirty="0" smtClean="0"/>
              <a:t>Konuları</a:t>
            </a:r>
            <a:r>
              <a:rPr lang="tr-TR" b="1" dirty="0"/>
              <a:t/>
            </a:r>
            <a:br>
              <a:rPr lang="tr-TR" b="1" dirty="0"/>
            </a:b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653826002"/>
              </p:ext>
            </p:extLst>
          </p:nvPr>
        </p:nvGraphicFramePr>
        <p:xfrm>
          <a:off x="-1" y="764699"/>
          <a:ext cx="9118121" cy="6093301"/>
        </p:xfrm>
        <a:graphic>
          <a:graphicData uri="http://schemas.openxmlformats.org/drawingml/2006/table">
            <a:tbl>
              <a:tblPr/>
              <a:tblGrid>
                <a:gridCol w="2397408"/>
                <a:gridCol w="1406998"/>
                <a:gridCol w="1397645"/>
                <a:gridCol w="1360821"/>
                <a:gridCol w="1277230"/>
                <a:gridCol w="1278019"/>
              </a:tblGrid>
              <a:tr h="227404">
                <a:tc>
                  <a:txBody>
                    <a:bodyPr/>
                    <a:lstStyle/>
                    <a:p>
                      <a:pPr algn="ctr" fontAlgn="ctr"/>
                      <a:r>
                        <a:rPr lang="tr-TR" sz="1200" b="1" dirty="0">
                          <a:solidFill>
                            <a:srgbClr val="FFFFFF"/>
                          </a:solidFill>
                          <a:effectLst/>
                        </a:rPr>
                        <a:t>SORU DAĞILIMI</a:t>
                      </a: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2018</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2019</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2020</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2022</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r h="227404">
                <a:tc>
                  <a:txBody>
                    <a:bodyPr/>
                    <a:lstStyle/>
                    <a:p>
                      <a:pPr algn="ctr" fontAlgn="ctr"/>
                      <a:r>
                        <a:rPr lang="tr-TR" sz="1200" b="1" dirty="0">
                          <a:effectLst/>
                        </a:rPr>
                        <a:t>Felsefe ve Bilim</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227404">
                <a:tc>
                  <a:txBody>
                    <a:bodyPr/>
                    <a:lstStyle/>
                    <a:p>
                      <a:pPr algn="ctr" fontAlgn="ctr"/>
                      <a:r>
                        <a:rPr lang="tr-TR" sz="1200" b="1" dirty="0">
                          <a:effectLst/>
                        </a:rPr>
                        <a:t>Bilgi Felsefesi</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2</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227404">
                <a:tc>
                  <a:txBody>
                    <a:bodyPr/>
                    <a:lstStyle/>
                    <a:p>
                      <a:pPr algn="ctr" fontAlgn="ctr"/>
                      <a:r>
                        <a:rPr lang="tr-TR" sz="1200" b="1" dirty="0">
                          <a:effectLst/>
                        </a:rPr>
                        <a:t>Varlık Felsefesi</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2</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227404">
                <a:tc>
                  <a:txBody>
                    <a:bodyPr/>
                    <a:lstStyle/>
                    <a:p>
                      <a:pPr algn="ctr" fontAlgn="ctr"/>
                      <a:r>
                        <a:rPr lang="tr-TR" sz="1200" b="1" dirty="0">
                          <a:effectLst/>
                        </a:rPr>
                        <a:t>Ahlak Felsefesi</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227404">
                <a:tc>
                  <a:txBody>
                    <a:bodyPr/>
                    <a:lstStyle/>
                    <a:p>
                      <a:pPr algn="ctr" fontAlgn="ctr"/>
                      <a:r>
                        <a:rPr lang="tr-TR" sz="1200" b="1" dirty="0">
                          <a:effectLst/>
                        </a:rPr>
                        <a:t>Din Felsefesi</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227404">
                <a:tc>
                  <a:txBody>
                    <a:bodyPr/>
                    <a:lstStyle/>
                    <a:p>
                      <a:pPr algn="ctr" fontAlgn="ctr"/>
                      <a:r>
                        <a:rPr lang="tr-TR" sz="1200" b="1" dirty="0">
                          <a:effectLst/>
                        </a:rPr>
                        <a:t>20. Yüzyıl Felsefesi</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227404">
                <a:tc>
                  <a:txBody>
                    <a:bodyPr/>
                    <a:lstStyle/>
                    <a:p>
                      <a:pPr algn="ctr" fontAlgn="ctr"/>
                      <a:r>
                        <a:rPr lang="tr-TR" sz="1200" b="1" dirty="0">
                          <a:effectLst/>
                        </a:rPr>
                        <a:t>Mantığa Giriş</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2</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227404">
                <a:tc>
                  <a:txBody>
                    <a:bodyPr/>
                    <a:lstStyle/>
                    <a:p>
                      <a:pPr algn="ctr" fontAlgn="ctr"/>
                      <a:r>
                        <a:rPr lang="tr-TR" sz="1200" b="1" dirty="0">
                          <a:effectLst/>
                        </a:rPr>
                        <a:t>Klasik Mantık</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2</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2</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227404">
                <a:tc>
                  <a:txBody>
                    <a:bodyPr/>
                    <a:lstStyle/>
                    <a:p>
                      <a:pPr algn="ctr" fontAlgn="ctr"/>
                      <a:r>
                        <a:rPr lang="tr-TR" sz="1200" b="1" dirty="0">
                          <a:effectLst/>
                        </a:rPr>
                        <a:t>Mantık ve Dil</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428404">
                <a:tc>
                  <a:txBody>
                    <a:bodyPr/>
                    <a:lstStyle/>
                    <a:p>
                      <a:pPr algn="ctr" fontAlgn="ctr"/>
                      <a:r>
                        <a:rPr lang="tr-TR" sz="1200" b="1" dirty="0">
                          <a:effectLst/>
                        </a:rPr>
                        <a:t>Psikoloji Bilimini Tanıyalım</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3</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412222">
                <a:tc>
                  <a:txBody>
                    <a:bodyPr/>
                    <a:lstStyle/>
                    <a:p>
                      <a:pPr algn="ctr" fontAlgn="ctr"/>
                      <a:r>
                        <a:rPr lang="tr-TR" sz="1200" b="1" dirty="0">
                          <a:effectLst/>
                        </a:rPr>
                        <a:t>Psikolojinin Temel Süreçleri</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412222">
                <a:tc>
                  <a:txBody>
                    <a:bodyPr/>
                    <a:lstStyle/>
                    <a:p>
                      <a:pPr algn="ctr" fontAlgn="ctr"/>
                      <a:r>
                        <a:rPr lang="tr-TR" sz="1200" b="1" dirty="0">
                          <a:effectLst/>
                        </a:rPr>
                        <a:t>Öğrenme Bellek Düşünme</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2</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412222">
                <a:tc>
                  <a:txBody>
                    <a:bodyPr/>
                    <a:lstStyle/>
                    <a:p>
                      <a:pPr algn="ctr" fontAlgn="ctr"/>
                      <a:r>
                        <a:rPr lang="tr-TR" sz="1200" b="1" dirty="0">
                          <a:effectLst/>
                        </a:rPr>
                        <a:t>Ruh Sağlığının Temelleri</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227404">
                <a:tc>
                  <a:txBody>
                    <a:bodyPr/>
                    <a:lstStyle/>
                    <a:p>
                      <a:pPr algn="ctr" fontAlgn="ctr"/>
                      <a:r>
                        <a:rPr lang="tr-TR" sz="1200" b="1" dirty="0">
                          <a:effectLst/>
                        </a:rPr>
                        <a:t>Sosyolojiye Giriş</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227404">
                <a:tc>
                  <a:txBody>
                    <a:bodyPr/>
                    <a:lstStyle/>
                    <a:p>
                      <a:pPr algn="ctr" fontAlgn="ctr"/>
                      <a:r>
                        <a:rPr lang="tr-TR" sz="1200" b="1" dirty="0">
                          <a:effectLst/>
                        </a:rPr>
                        <a:t>Birey ve Toplum</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2</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227404">
                <a:tc>
                  <a:txBody>
                    <a:bodyPr/>
                    <a:lstStyle/>
                    <a:p>
                      <a:pPr algn="ctr" fontAlgn="ctr"/>
                      <a:r>
                        <a:rPr lang="tr-TR" sz="1200" b="1" dirty="0">
                          <a:effectLst/>
                        </a:rPr>
                        <a:t>Toplumsal Yapı</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604949">
                <a:tc>
                  <a:txBody>
                    <a:bodyPr/>
                    <a:lstStyle/>
                    <a:p>
                      <a:pPr algn="ctr" fontAlgn="ctr"/>
                      <a:r>
                        <a:rPr lang="tr-TR" sz="1200" b="1" dirty="0">
                          <a:effectLst/>
                        </a:rPr>
                        <a:t>Toplumsal Değişme ve Gelişme</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227404">
                <a:tc>
                  <a:txBody>
                    <a:bodyPr/>
                    <a:lstStyle/>
                    <a:p>
                      <a:pPr algn="ctr" fontAlgn="ctr"/>
                      <a:r>
                        <a:rPr lang="tr-TR" sz="1200" b="1" dirty="0">
                          <a:effectLst/>
                        </a:rPr>
                        <a:t>Toplum ve Kültür</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412222">
                <a:tc>
                  <a:txBody>
                    <a:bodyPr/>
                    <a:lstStyle/>
                    <a:p>
                      <a:pPr algn="ctr" fontAlgn="ctr"/>
                      <a:r>
                        <a:rPr lang="tr-TR" sz="1200" b="1" dirty="0">
                          <a:effectLst/>
                        </a:rPr>
                        <a:t>Toplumsal Kurumlar</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endParaRPr lang="tr-TR" sz="1200" b="1" dirty="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200" b="1" dirty="0">
                          <a:effectLst/>
                        </a:rPr>
                        <a:t>1</a:t>
                      </a: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227404">
                <a:tc>
                  <a:txBody>
                    <a:bodyPr/>
                    <a:lstStyle/>
                    <a:p>
                      <a:pPr algn="ctr" fontAlgn="ctr"/>
                      <a:r>
                        <a:rPr lang="tr-TR" sz="1000" b="1">
                          <a:solidFill>
                            <a:srgbClr val="FFFFFF"/>
                          </a:solidFill>
                          <a:effectLst/>
                        </a:rPr>
                        <a:t>SORU SAYISI</a:t>
                      </a:r>
                      <a:endParaRPr lang="tr-TR" sz="1000">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12</a:t>
                      </a:r>
                      <a:endParaRPr lang="tr-TR" sz="1200" dirty="0">
                        <a:solidFill>
                          <a:schemeClr val="tx1"/>
                        </a:solidFill>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12</a:t>
                      </a:r>
                      <a:endParaRPr lang="tr-TR" sz="1200" dirty="0">
                        <a:solidFill>
                          <a:schemeClr val="tx1"/>
                        </a:solidFill>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12</a:t>
                      </a:r>
                      <a:endParaRPr lang="tr-TR" sz="1200" dirty="0">
                        <a:solidFill>
                          <a:schemeClr val="tx1"/>
                        </a:solidFill>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12</a:t>
                      </a:r>
                      <a:endParaRPr lang="tr-TR" sz="1200" dirty="0">
                        <a:solidFill>
                          <a:schemeClr val="tx1"/>
                        </a:solidFill>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12 </a:t>
                      </a:r>
                      <a:endParaRPr lang="tr-TR" sz="1200" dirty="0">
                        <a:solidFill>
                          <a:schemeClr val="tx1"/>
                        </a:solidFill>
                        <a:effectLst/>
                      </a:endParaRPr>
                    </a:p>
                  </a:txBody>
                  <a:tcPr marL="10166" marR="10166" marT="10166" marB="1016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val="16812816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764704"/>
          </a:xfrm>
          <a:solidFill>
            <a:srgbClr val="FFFF00"/>
          </a:solidFill>
        </p:spPr>
        <p:txBody>
          <a:bodyPr>
            <a:noAutofit/>
          </a:bodyPr>
          <a:lstStyle/>
          <a:p>
            <a:pPr lvl="0"/>
            <a:r>
              <a:rPr lang="tr-TR" sz="2000" b="1" dirty="0">
                <a:solidFill>
                  <a:srgbClr val="000000"/>
                </a:solidFill>
                <a:latin typeface="Barlow"/>
                <a:cs typeface="Arial" pitchFamily="34" charset="0"/>
              </a:rPr>
              <a:t>2023 AYT Din Kültürü Konuları ve Soru </a:t>
            </a:r>
            <a:r>
              <a:rPr lang="tr-TR" sz="2000" b="1" dirty="0" smtClean="0">
                <a:solidFill>
                  <a:srgbClr val="000000"/>
                </a:solidFill>
                <a:latin typeface="Barlow"/>
                <a:cs typeface="Arial" pitchFamily="34" charset="0"/>
              </a:rPr>
              <a:t>Dağılımları</a:t>
            </a:r>
            <a:r>
              <a:rPr lang="tr-TR" sz="2000" b="1" dirty="0">
                <a:solidFill>
                  <a:srgbClr val="000000"/>
                </a:solidFill>
                <a:latin typeface="Barlow"/>
                <a:cs typeface="Arial" pitchFamily="34" charset="0"/>
              </a:rPr>
              <a:t/>
            </a:r>
            <a:br>
              <a:rPr lang="tr-TR" sz="2000" b="1" dirty="0">
                <a:solidFill>
                  <a:srgbClr val="000000"/>
                </a:solidFill>
                <a:latin typeface="Barlow"/>
                <a:cs typeface="Arial" pitchFamily="34" charset="0"/>
              </a:rPr>
            </a:br>
            <a:endParaRPr lang="tr-TR" sz="2000" dirty="0"/>
          </a:p>
        </p:txBody>
      </p:sp>
      <p:sp>
        <p:nvSpPr>
          <p:cNvPr id="5" name="Rectangle 1"/>
          <p:cNvSpPr>
            <a:spLocks noChangeArrowheads="1"/>
          </p:cNvSpPr>
          <p:nvPr/>
        </p:nvSpPr>
        <p:spPr bwMode="auto">
          <a:xfrm>
            <a:off x="4294188" y="16903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 name="İçerik Yer Tutucusu 6"/>
          <p:cNvGraphicFramePr>
            <a:graphicFrameLocks noGrp="1"/>
          </p:cNvGraphicFramePr>
          <p:nvPr>
            <p:ph idx="1"/>
            <p:extLst>
              <p:ext uri="{D42A27DB-BD31-4B8C-83A1-F6EECF244321}">
                <p14:modId xmlns:p14="http://schemas.microsoft.com/office/powerpoint/2010/main" val="29251864"/>
              </p:ext>
            </p:extLst>
          </p:nvPr>
        </p:nvGraphicFramePr>
        <p:xfrm>
          <a:off x="2269" y="729204"/>
          <a:ext cx="9180512" cy="6128796"/>
        </p:xfrm>
        <a:graphic>
          <a:graphicData uri="http://schemas.openxmlformats.org/drawingml/2006/table">
            <a:tbl>
              <a:tblPr/>
              <a:tblGrid>
                <a:gridCol w="1115616"/>
                <a:gridCol w="936104"/>
                <a:gridCol w="1368152"/>
                <a:gridCol w="1872208"/>
                <a:gridCol w="1800200"/>
                <a:gridCol w="2088232"/>
              </a:tblGrid>
              <a:tr h="648071">
                <a:tc>
                  <a:txBody>
                    <a:bodyPr/>
                    <a:lstStyle/>
                    <a:p>
                      <a:pPr algn="ctr" fontAlgn="ctr"/>
                      <a:r>
                        <a:rPr lang="tr-TR" sz="1200" b="1" dirty="0">
                          <a:solidFill>
                            <a:schemeClr val="tx1"/>
                          </a:solidFill>
                          <a:effectLst/>
                        </a:rPr>
                        <a:t>SORU DAĞILIMI</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2018</a:t>
                      </a:r>
                      <a:endParaRPr lang="tr-TR" sz="1200" dirty="0">
                        <a:solidFill>
                          <a:schemeClr val="tx1"/>
                        </a:solidFill>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2019</a:t>
                      </a:r>
                      <a:endParaRPr lang="tr-TR" sz="1200" dirty="0">
                        <a:solidFill>
                          <a:schemeClr val="tx1"/>
                        </a:solidFill>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2020</a:t>
                      </a:r>
                      <a:endParaRPr lang="tr-TR" sz="1200" dirty="0">
                        <a:solidFill>
                          <a:schemeClr val="tx1"/>
                        </a:solidFill>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2021</a:t>
                      </a:r>
                      <a:endParaRPr lang="tr-TR" sz="1200" dirty="0">
                        <a:solidFill>
                          <a:schemeClr val="tx1"/>
                        </a:solidFill>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2022</a:t>
                      </a:r>
                      <a:endParaRPr lang="tr-TR" sz="1200" dirty="0">
                        <a:solidFill>
                          <a:schemeClr val="tx1"/>
                        </a:solidFill>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r h="396736">
                <a:tc>
                  <a:txBody>
                    <a:bodyPr/>
                    <a:lstStyle/>
                    <a:p>
                      <a:pPr algn="ctr" fontAlgn="ctr"/>
                      <a:r>
                        <a:rPr lang="tr-TR" sz="1200" b="1" dirty="0">
                          <a:effectLst/>
                        </a:rPr>
                        <a:t>Allah, İnsan İlişkisi</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40618">
                <a:tc>
                  <a:txBody>
                    <a:bodyPr/>
                    <a:lstStyle/>
                    <a:p>
                      <a:pPr algn="ctr" fontAlgn="ctr"/>
                      <a:r>
                        <a:rPr lang="tr-TR" sz="1200" b="1" dirty="0">
                          <a:effectLst/>
                        </a:rPr>
                        <a:t>Dünya ve Ahiret</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565097">
                <a:tc>
                  <a:txBody>
                    <a:bodyPr/>
                    <a:lstStyle/>
                    <a:p>
                      <a:pPr algn="ctr" fontAlgn="ctr"/>
                      <a:r>
                        <a:rPr lang="tr-TR" sz="1200" b="1" dirty="0">
                          <a:effectLst/>
                        </a:rPr>
                        <a:t>Kur’an’a Göre Hz. Muhammed</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508977">
                <a:tc>
                  <a:txBody>
                    <a:bodyPr/>
                    <a:lstStyle/>
                    <a:p>
                      <a:pPr algn="ctr" fontAlgn="ctr"/>
                      <a:r>
                        <a:rPr lang="tr-TR" sz="1200" b="1" dirty="0">
                          <a:effectLst/>
                        </a:rPr>
                        <a:t>Kur’an’da Bazı Kavramlar</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396736">
                <a:tc>
                  <a:txBody>
                    <a:bodyPr/>
                    <a:lstStyle/>
                    <a:p>
                      <a:pPr algn="ctr" fontAlgn="ctr"/>
                      <a:r>
                        <a:rPr lang="tr-TR" sz="1200" b="1" dirty="0">
                          <a:effectLst/>
                        </a:rPr>
                        <a:t>Kur’an’dan Mesajlar</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452856">
                <a:tc>
                  <a:txBody>
                    <a:bodyPr/>
                    <a:lstStyle/>
                    <a:p>
                      <a:pPr algn="ctr" fontAlgn="ctr"/>
                      <a:r>
                        <a:rPr lang="tr-TR" sz="1200" b="1" dirty="0">
                          <a:effectLst/>
                        </a:rPr>
                        <a:t>İnançla İlgili Meseleler</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256437">
                <a:tc>
                  <a:txBody>
                    <a:bodyPr/>
                    <a:lstStyle/>
                    <a:p>
                      <a:pPr algn="ctr" fontAlgn="ctr"/>
                      <a:r>
                        <a:rPr lang="tr-TR" sz="1200" b="1" dirty="0">
                          <a:effectLst/>
                        </a:rPr>
                        <a:t>İslam ve Bilim</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smtClean="0">
                          <a:solidFill>
                            <a:schemeClr val="tx1"/>
                          </a:solidFill>
                          <a:effectLst/>
                        </a:rPr>
                        <a:t>1</a:t>
                      </a:r>
                      <a:endParaRPr lang="tr-TR" sz="1200" b="1" dirty="0">
                        <a:solidFill>
                          <a:schemeClr val="tx1"/>
                        </a:solidFill>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2</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3</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340618">
                <a:tc>
                  <a:txBody>
                    <a:bodyPr/>
                    <a:lstStyle/>
                    <a:p>
                      <a:pPr algn="ctr" fontAlgn="ctr"/>
                      <a:r>
                        <a:rPr lang="tr-TR" sz="1200" b="1" dirty="0">
                          <a:effectLst/>
                        </a:rPr>
                        <a:t>Anadolu’da İslam</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1062405">
                <a:tc>
                  <a:txBody>
                    <a:bodyPr/>
                    <a:lstStyle/>
                    <a:p>
                      <a:pPr algn="ctr" fontAlgn="ctr"/>
                      <a:r>
                        <a:rPr lang="tr-TR" sz="1200" b="1" dirty="0">
                          <a:effectLst/>
                        </a:rPr>
                        <a:t>İslam Düşüncesinde Tasavvufi Yorumlar ve Mezhepler</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452856">
                <a:tc>
                  <a:txBody>
                    <a:bodyPr/>
                    <a:lstStyle/>
                    <a:p>
                      <a:pPr algn="ctr" fontAlgn="ctr"/>
                      <a:r>
                        <a:rPr lang="tr-TR" sz="1200" b="1" dirty="0">
                          <a:effectLst/>
                        </a:rPr>
                        <a:t>Güncel Dini Meseleler</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67912">
                <a:tc>
                  <a:txBody>
                    <a:bodyPr/>
                    <a:lstStyle/>
                    <a:p>
                      <a:pPr algn="ctr" fontAlgn="ctr"/>
                      <a:r>
                        <a:rPr lang="tr-TR" sz="1200" b="1" dirty="0">
                          <a:effectLst/>
                        </a:rPr>
                        <a:t>Hint ve Çin Dinleri</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38605">
                <a:tc>
                  <a:txBody>
                    <a:bodyPr/>
                    <a:lstStyle/>
                    <a:p>
                      <a:pPr algn="ctr" fontAlgn="ctr"/>
                      <a:r>
                        <a:rPr lang="tr-TR" sz="1200" b="1" dirty="0">
                          <a:solidFill>
                            <a:schemeClr val="tx1"/>
                          </a:solidFill>
                          <a:effectLst/>
                        </a:rPr>
                        <a:t>SORU SAYISI</a:t>
                      </a:r>
                      <a:endParaRPr lang="tr-TR" sz="1200" dirty="0">
                        <a:solidFill>
                          <a:schemeClr val="tx1"/>
                        </a:solidFill>
                        <a:effectLst/>
                      </a:endParaRP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6</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6</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6</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6</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 6</a:t>
                      </a:r>
                    </a:p>
                  </a:txBody>
                  <a:tcPr marL="1512" marR="1512" marT="1512" marB="1512"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val="40763806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476672"/>
          </a:xfrm>
          <a:solidFill>
            <a:srgbClr val="FFFF00"/>
          </a:solidFill>
        </p:spPr>
        <p:txBody>
          <a:bodyPr>
            <a:normAutofit/>
          </a:bodyPr>
          <a:lstStyle/>
          <a:p>
            <a:r>
              <a:rPr lang="tr-TR" sz="1800" b="1" dirty="0"/>
              <a:t>2023 YKS AYT FİZİK KONULARI </a:t>
            </a:r>
            <a:endParaRPr lang="tr-TR" sz="3200" dirty="0"/>
          </a:p>
        </p:txBody>
      </p:sp>
      <p:sp>
        <p:nvSpPr>
          <p:cNvPr id="5" name="İçerik Yer Tutucusu 4"/>
          <p:cNvSpPr>
            <a:spLocks noGrp="1"/>
          </p:cNvSpPr>
          <p:nvPr>
            <p:ph idx="1"/>
          </p:nvPr>
        </p:nvSpPr>
        <p:spPr>
          <a:xfrm>
            <a:off x="0" y="476672"/>
            <a:ext cx="4644008" cy="6381328"/>
          </a:xfrm>
          <a:solidFill>
            <a:schemeClr val="accent5">
              <a:lumMod val="20000"/>
              <a:lumOff val="80000"/>
            </a:schemeClr>
          </a:solidFill>
        </p:spPr>
        <p:txBody>
          <a:bodyPr>
            <a:normAutofit fontScale="25000" lnSpcReduction="20000"/>
          </a:bodyPr>
          <a:lstStyle/>
          <a:p>
            <a:pPr marL="0" indent="0">
              <a:buNone/>
            </a:pPr>
            <a:r>
              <a:rPr lang="tr-TR" sz="3600" dirty="0" smtClean="0">
                <a:solidFill>
                  <a:srgbClr val="FF0000"/>
                </a:solidFill>
              </a:rPr>
              <a:t>	</a:t>
            </a:r>
            <a:r>
              <a:rPr lang="tr-TR" sz="4400" b="1" dirty="0" smtClean="0">
                <a:solidFill>
                  <a:srgbClr val="FF0000"/>
                </a:solidFill>
              </a:rPr>
              <a:t>9</a:t>
            </a:r>
            <a:r>
              <a:rPr lang="tr-TR" sz="4400" b="1" dirty="0">
                <a:solidFill>
                  <a:srgbClr val="FF0000"/>
                </a:solidFill>
              </a:rPr>
              <a:t>. Sınıf Konu ve Kazanımları</a:t>
            </a:r>
            <a:r>
              <a:rPr lang="tr-TR" sz="4000" b="1" dirty="0"/>
              <a:t> </a:t>
            </a:r>
            <a:r>
              <a:rPr lang="tr-TR" sz="4000" dirty="0"/>
              <a:t>                                                                                                                                                                                                                                                                                                                                                                                                                           </a:t>
            </a:r>
          </a:p>
          <a:p>
            <a:pPr marL="0" indent="0">
              <a:buNone/>
            </a:pPr>
            <a:r>
              <a:rPr lang="tr-TR" sz="4000" b="1" dirty="0"/>
              <a:t>Fizik Bilimine Giriş</a:t>
            </a:r>
          </a:p>
          <a:p>
            <a:pPr marL="0" indent="0">
              <a:buNone/>
            </a:pPr>
            <a:r>
              <a:rPr lang="tr-TR" sz="4000" b="1" dirty="0"/>
              <a:t>Madde ve Özellikleri</a:t>
            </a:r>
          </a:p>
          <a:p>
            <a:pPr marL="0" indent="0">
              <a:buNone/>
            </a:pPr>
            <a:r>
              <a:rPr lang="tr-TR" sz="4000" b="1" dirty="0"/>
              <a:t>Katılar</a:t>
            </a:r>
          </a:p>
          <a:p>
            <a:pPr marL="0" indent="0">
              <a:buNone/>
            </a:pPr>
            <a:r>
              <a:rPr lang="tr-TR" sz="4000" b="1" dirty="0"/>
              <a:t>Akışkanlar</a:t>
            </a:r>
          </a:p>
          <a:p>
            <a:pPr marL="0" indent="0">
              <a:buNone/>
            </a:pPr>
            <a:r>
              <a:rPr lang="tr-TR" sz="4000" b="1" dirty="0"/>
              <a:t>Kuvvet ve Hareket</a:t>
            </a:r>
          </a:p>
          <a:p>
            <a:pPr marL="0" indent="0">
              <a:buNone/>
            </a:pPr>
            <a:r>
              <a:rPr lang="tr-TR" sz="4000" b="1" dirty="0"/>
              <a:t>Bir Boyutta Hareket</a:t>
            </a:r>
          </a:p>
          <a:p>
            <a:pPr marL="0" indent="0">
              <a:buNone/>
            </a:pPr>
            <a:r>
              <a:rPr lang="tr-TR" sz="4000" b="1" dirty="0"/>
              <a:t>Kuvvet</a:t>
            </a:r>
          </a:p>
          <a:p>
            <a:pPr marL="0" indent="0">
              <a:buNone/>
            </a:pPr>
            <a:r>
              <a:rPr lang="tr-TR" sz="4000" b="1" dirty="0"/>
              <a:t>Newton’un Hareket Yasaları</a:t>
            </a:r>
          </a:p>
          <a:p>
            <a:pPr marL="0" indent="0">
              <a:buNone/>
            </a:pPr>
            <a:r>
              <a:rPr lang="tr-TR" sz="4000" b="1" dirty="0"/>
              <a:t>Enerji</a:t>
            </a:r>
          </a:p>
          <a:p>
            <a:pPr marL="0" indent="0">
              <a:buNone/>
            </a:pPr>
            <a:r>
              <a:rPr lang="tr-TR" sz="4000" b="1" dirty="0"/>
              <a:t>İş, Enerji ve Güç</a:t>
            </a:r>
          </a:p>
          <a:p>
            <a:pPr marL="0" indent="0">
              <a:buNone/>
            </a:pPr>
            <a:r>
              <a:rPr lang="tr-TR" sz="4000" b="1" dirty="0"/>
              <a:t>Mekanik Enerji</a:t>
            </a:r>
          </a:p>
          <a:p>
            <a:pPr marL="0" indent="0">
              <a:buNone/>
            </a:pPr>
            <a:r>
              <a:rPr lang="tr-TR" sz="4000" b="1" dirty="0"/>
              <a:t>Enerjinin Korunumu ve Dönüşümleri</a:t>
            </a:r>
          </a:p>
          <a:p>
            <a:pPr marL="0" indent="0">
              <a:buNone/>
            </a:pPr>
            <a:r>
              <a:rPr lang="tr-TR" sz="4000" b="1" dirty="0"/>
              <a:t>Verim</a:t>
            </a:r>
          </a:p>
          <a:p>
            <a:pPr marL="0" indent="0">
              <a:buNone/>
            </a:pPr>
            <a:r>
              <a:rPr lang="tr-TR" sz="4000" b="1" dirty="0"/>
              <a:t>Isı ve Sıcaklık</a:t>
            </a:r>
          </a:p>
          <a:p>
            <a:pPr marL="0" indent="0">
              <a:buNone/>
            </a:pPr>
            <a:r>
              <a:rPr lang="tr-TR" sz="4000" b="1" dirty="0"/>
              <a:t>Isı, Sıcaklık ve İç Enerji</a:t>
            </a:r>
          </a:p>
          <a:p>
            <a:pPr marL="0" indent="0">
              <a:buNone/>
            </a:pPr>
            <a:r>
              <a:rPr lang="tr-TR" sz="4000" b="1" dirty="0"/>
              <a:t>Hal </a:t>
            </a:r>
            <a:r>
              <a:rPr lang="tr-TR" sz="4000" b="1" dirty="0" err="1"/>
              <a:t>Değişmi</a:t>
            </a:r>
            <a:endParaRPr lang="tr-TR" sz="4000" b="1" dirty="0"/>
          </a:p>
          <a:p>
            <a:pPr marL="0" indent="0">
              <a:buNone/>
            </a:pPr>
            <a:r>
              <a:rPr lang="tr-TR" sz="4000" b="1" dirty="0"/>
              <a:t>Isıl Denge</a:t>
            </a:r>
          </a:p>
          <a:p>
            <a:pPr marL="0" indent="0">
              <a:buNone/>
            </a:pPr>
            <a:r>
              <a:rPr lang="tr-TR" sz="4000" b="1" dirty="0"/>
              <a:t>Enerji İletim Yolları ve Enerji iletim Hızı</a:t>
            </a:r>
          </a:p>
          <a:p>
            <a:pPr marL="0" indent="0">
              <a:buNone/>
            </a:pPr>
            <a:r>
              <a:rPr lang="tr-TR" sz="4000" b="1" dirty="0"/>
              <a:t>Genleşme</a:t>
            </a:r>
          </a:p>
          <a:p>
            <a:pPr marL="0" indent="0">
              <a:buNone/>
            </a:pPr>
            <a:r>
              <a:rPr lang="tr-TR" sz="4000" dirty="0" smtClean="0">
                <a:solidFill>
                  <a:srgbClr val="FF0000"/>
                </a:solidFill>
              </a:rPr>
              <a:t>	</a:t>
            </a:r>
            <a:r>
              <a:rPr lang="tr-TR" sz="4000" b="1" dirty="0" smtClean="0">
                <a:solidFill>
                  <a:srgbClr val="FF0000"/>
                </a:solidFill>
              </a:rPr>
              <a:t>10</a:t>
            </a:r>
            <a:r>
              <a:rPr lang="tr-TR" sz="4000" b="1" dirty="0">
                <a:solidFill>
                  <a:srgbClr val="FF0000"/>
                </a:solidFill>
              </a:rPr>
              <a:t>. Sınıf Konu ve Kazanımları</a:t>
            </a:r>
          </a:p>
          <a:p>
            <a:pPr marL="0" indent="0">
              <a:buNone/>
            </a:pPr>
            <a:r>
              <a:rPr lang="tr-TR" sz="4000" b="1" dirty="0"/>
              <a:t>Basınç ve Kaldırma Kuvveti</a:t>
            </a:r>
          </a:p>
          <a:p>
            <a:pPr marL="0" indent="0">
              <a:buNone/>
            </a:pPr>
            <a:r>
              <a:rPr lang="tr-TR" sz="4000" b="1" dirty="0"/>
              <a:t>Elektrik ve Manyetizma</a:t>
            </a:r>
          </a:p>
          <a:p>
            <a:pPr marL="0" indent="0">
              <a:buNone/>
            </a:pPr>
            <a:r>
              <a:rPr lang="tr-TR" sz="4000" b="1" dirty="0"/>
              <a:t>-Elektrik Yükleri</a:t>
            </a:r>
          </a:p>
          <a:p>
            <a:pPr marL="0" indent="0">
              <a:buNone/>
            </a:pPr>
            <a:r>
              <a:rPr lang="tr-TR" sz="4000" b="1" dirty="0"/>
              <a:t>-Akım, Potansiyel Fark, Direnç</a:t>
            </a:r>
          </a:p>
          <a:p>
            <a:pPr marL="0" indent="0">
              <a:buNone/>
            </a:pPr>
            <a:r>
              <a:rPr lang="tr-TR" sz="4000" b="1" dirty="0"/>
              <a:t>-Elektrik Devreleri</a:t>
            </a:r>
          </a:p>
          <a:p>
            <a:pPr marL="0" indent="0">
              <a:buNone/>
            </a:pPr>
            <a:r>
              <a:rPr lang="tr-TR" sz="4000" b="1" dirty="0"/>
              <a:t>-Mıknatıslar</a:t>
            </a:r>
          </a:p>
          <a:p>
            <a:pPr marL="0" indent="0">
              <a:buNone/>
            </a:pPr>
            <a:r>
              <a:rPr lang="tr-TR" sz="4000" b="1" dirty="0"/>
              <a:t>-Akım ve Manyetik Alan İlişkisi</a:t>
            </a:r>
          </a:p>
          <a:p>
            <a:pPr marL="0" indent="0">
              <a:buNone/>
            </a:pPr>
            <a:r>
              <a:rPr lang="tr-TR" sz="4000" b="1" dirty="0" smtClean="0"/>
              <a:t>Dalgalar ve </a:t>
            </a:r>
            <a:r>
              <a:rPr lang="tr-TR" sz="4000" b="1" dirty="0"/>
              <a:t>Su </a:t>
            </a:r>
            <a:r>
              <a:rPr lang="tr-TR" sz="4000" b="1" dirty="0" smtClean="0"/>
              <a:t>Dalgası</a:t>
            </a:r>
            <a:endParaRPr lang="tr-TR" sz="4000" b="1" dirty="0"/>
          </a:p>
          <a:p>
            <a:pPr marL="0" indent="0">
              <a:buNone/>
            </a:pPr>
            <a:r>
              <a:rPr lang="tr-TR" sz="4000" b="1" dirty="0"/>
              <a:t>-Dalga ve Dalga Hareketinin Temel Değişkenleri</a:t>
            </a:r>
          </a:p>
          <a:p>
            <a:pPr marL="0" indent="0">
              <a:buNone/>
            </a:pPr>
            <a:r>
              <a:rPr lang="tr-TR" sz="4000" b="1" dirty="0" smtClean="0"/>
              <a:t>--</a:t>
            </a:r>
            <a:r>
              <a:rPr lang="tr-TR" sz="4000" b="1" dirty="0"/>
              <a:t>Deprem Dalgaları ve Depremlerin Özellikleri</a:t>
            </a:r>
          </a:p>
          <a:p>
            <a:pPr marL="0" indent="0">
              <a:buNone/>
            </a:pPr>
            <a:r>
              <a:rPr lang="tr-TR" sz="4000" b="1" dirty="0"/>
              <a:t>Optik</a:t>
            </a:r>
          </a:p>
          <a:p>
            <a:pPr marL="0" indent="0">
              <a:buNone/>
            </a:pPr>
            <a:r>
              <a:rPr lang="tr-TR" sz="4000" b="1" dirty="0"/>
              <a:t>-Aydınlanma</a:t>
            </a:r>
          </a:p>
          <a:p>
            <a:pPr marL="0" indent="0">
              <a:buNone/>
            </a:pPr>
            <a:r>
              <a:rPr lang="tr-TR" sz="4000" b="1" dirty="0"/>
              <a:t>-Gölge</a:t>
            </a:r>
          </a:p>
          <a:p>
            <a:pPr marL="0" indent="0">
              <a:buNone/>
            </a:pPr>
            <a:r>
              <a:rPr lang="tr-TR" sz="4000" b="1" dirty="0"/>
              <a:t>-Yansıma</a:t>
            </a:r>
          </a:p>
          <a:p>
            <a:pPr marL="0" indent="0">
              <a:buNone/>
            </a:pPr>
            <a:r>
              <a:rPr lang="tr-TR" sz="4000" b="1" dirty="0"/>
              <a:t>-Düz </a:t>
            </a:r>
            <a:r>
              <a:rPr lang="tr-TR" sz="4000" b="1" dirty="0" smtClean="0"/>
              <a:t>Aynalar ve Küresel </a:t>
            </a:r>
            <a:r>
              <a:rPr lang="tr-TR" sz="4000" b="1" dirty="0"/>
              <a:t>Aynalar</a:t>
            </a:r>
          </a:p>
          <a:p>
            <a:pPr marL="0" indent="0">
              <a:buNone/>
            </a:pPr>
            <a:r>
              <a:rPr lang="tr-TR" sz="4000" b="1" dirty="0"/>
              <a:t>-Kırılma</a:t>
            </a:r>
          </a:p>
          <a:p>
            <a:pPr marL="0" indent="0">
              <a:buNone/>
            </a:pPr>
            <a:r>
              <a:rPr lang="tr-TR" sz="4000" b="1" dirty="0"/>
              <a:t>-Renk</a:t>
            </a:r>
          </a:p>
          <a:p>
            <a:pPr marL="0" indent="0">
              <a:buNone/>
            </a:pPr>
            <a:r>
              <a:rPr lang="tr-TR" sz="4000" b="1" dirty="0"/>
              <a:t>-Prizmalar</a:t>
            </a:r>
          </a:p>
          <a:p>
            <a:pPr marL="0" indent="0">
              <a:buNone/>
            </a:pPr>
            <a:r>
              <a:rPr lang="tr-TR" sz="4000" b="1" dirty="0"/>
              <a:t>-Mercekler</a:t>
            </a:r>
          </a:p>
          <a:p>
            <a:endParaRPr lang="tr-TR" dirty="0"/>
          </a:p>
        </p:txBody>
      </p:sp>
      <p:sp>
        <p:nvSpPr>
          <p:cNvPr id="8" name="İçerik Yer Tutucusu 2"/>
          <p:cNvSpPr txBox="1">
            <a:spLocks/>
          </p:cNvSpPr>
          <p:nvPr/>
        </p:nvSpPr>
        <p:spPr>
          <a:xfrm>
            <a:off x="4644008" y="548680"/>
            <a:ext cx="4392488" cy="612068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tr-TR" dirty="0"/>
          </a:p>
        </p:txBody>
      </p:sp>
      <p:sp>
        <p:nvSpPr>
          <p:cNvPr id="6" name="Dikdörtgen 5"/>
          <p:cNvSpPr/>
          <p:nvPr/>
        </p:nvSpPr>
        <p:spPr>
          <a:xfrm>
            <a:off x="4644007" y="548680"/>
            <a:ext cx="4499993" cy="6001643"/>
          </a:xfrm>
          <a:prstGeom prst="rect">
            <a:avLst/>
          </a:prstGeom>
          <a:solidFill>
            <a:schemeClr val="accent5">
              <a:lumMod val="20000"/>
              <a:lumOff val="80000"/>
            </a:schemeClr>
          </a:solidFill>
        </p:spPr>
        <p:txBody>
          <a:bodyPr wrap="square">
            <a:spAutoFit/>
          </a:bodyPr>
          <a:lstStyle/>
          <a:p>
            <a:pPr>
              <a:spcAft>
                <a:spcPts val="0"/>
              </a:spcAft>
            </a:pPr>
            <a:r>
              <a:rPr lang="tr-TR" sz="1200" b="1" dirty="0">
                <a:solidFill>
                  <a:srgbClr val="FF0000"/>
                </a:solidFill>
                <a:ea typeface="Calibri"/>
                <a:cs typeface="Times New Roman"/>
              </a:rPr>
              <a:t>11. Sınıf Konu ve Kazanımları                                                                                                      </a:t>
            </a:r>
            <a:r>
              <a:rPr lang="tr-TR" sz="1200" dirty="0">
                <a:ea typeface="Calibri"/>
                <a:cs typeface="Times New Roman"/>
              </a:rPr>
              <a:t/>
            </a:r>
            <a:br>
              <a:rPr lang="tr-TR" sz="1200" dirty="0">
                <a:ea typeface="Calibri"/>
                <a:cs typeface="Times New Roman"/>
              </a:rPr>
            </a:br>
            <a:r>
              <a:rPr lang="tr-TR" sz="1200" dirty="0">
                <a:ea typeface="Calibri"/>
                <a:cs typeface="Times New Roman"/>
              </a:rPr>
              <a:t>Kuvvet ve Hareket</a:t>
            </a:r>
            <a:br>
              <a:rPr lang="tr-TR" sz="1200" dirty="0">
                <a:ea typeface="Calibri"/>
                <a:cs typeface="Times New Roman"/>
              </a:rPr>
            </a:br>
            <a:r>
              <a:rPr lang="tr-TR" sz="1200" dirty="0" smtClean="0">
                <a:ea typeface="Calibri"/>
                <a:cs typeface="Times New Roman"/>
              </a:rPr>
              <a:t>Vektörler</a:t>
            </a:r>
            <a:r>
              <a:rPr lang="tr-TR" sz="1200" b="1" dirty="0">
                <a:ea typeface="Calibri"/>
                <a:cs typeface="Times New Roman"/>
              </a:rPr>
              <a:t/>
            </a:r>
            <a:br>
              <a:rPr lang="tr-TR" sz="1200" b="1" dirty="0">
                <a:ea typeface="Calibri"/>
                <a:cs typeface="Times New Roman"/>
              </a:rPr>
            </a:br>
            <a:r>
              <a:rPr lang="tr-TR" sz="1200" dirty="0" smtClean="0">
                <a:ea typeface="Calibri"/>
                <a:cs typeface="Times New Roman"/>
              </a:rPr>
              <a:t>Bağıl </a:t>
            </a:r>
            <a:r>
              <a:rPr lang="tr-TR" sz="1200" dirty="0">
                <a:ea typeface="Calibri"/>
                <a:cs typeface="Times New Roman"/>
              </a:rPr>
              <a:t>Hareket</a:t>
            </a:r>
            <a:br>
              <a:rPr lang="tr-TR" sz="1200" dirty="0">
                <a:ea typeface="Calibri"/>
                <a:cs typeface="Times New Roman"/>
              </a:rPr>
            </a:br>
            <a:r>
              <a:rPr lang="tr-TR" sz="1200" dirty="0" err="1" smtClean="0">
                <a:ea typeface="Calibri"/>
                <a:cs typeface="Times New Roman"/>
              </a:rPr>
              <a:t>Newton’ın</a:t>
            </a:r>
            <a:r>
              <a:rPr lang="tr-TR" sz="1200" dirty="0" smtClean="0">
                <a:ea typeface="Calibri"/>
                <a:cs typeface="Times New Roman"/>
              </a:rPr>
              <a:t> </a:t>
            </a:r>
            <a:r>
              <a:rPr lang="tr-TR" sz="1200" dirty="0">
                <a:ea typeface="Calibri"/>
                <a:cs typeface="Times New Roman"/>
              </a:rPr>
              <a:t>Hareket Yasaları</a:t>
            </a:r>
            <a:br>
              <a:rPr lang="tr-TR" sz="1200" dirty="0">
                <a:ea typeface="Calibri"/>
                <a:cs typeface="Times New Roman"/>
              </a:rPr>
            </a:br>
            <a:r>
              <a:rPr lang="tr-TR" sz="1200" dirty="0" smtClean="0">
                <a:ea typeface="Calibri"/>
                <a:cs typeface="Times New Roman"/>
              </a:rPr>
              <a:t>Bir </a:t>
            </a:r>
            <a:r>
              <a:rPr lang="tr-TR" sz="1200" dirty="0">
                <a:ea typeface="Calibri"/>
                <a:cs typeface="Times New Roman"/>
              </a:rPr>
              <a:t>Boyutta Sabit İvmeli Hareket</a:t>
            </a:r>
            <a:br>
              <a:rPr lang="tr-TR" sz="1200" dirty="0">
                <a:ea typeface="Calibri"/>
                <a:cs typeface="Times New Roman"/>
              </a:rPr>
            </a:br>
            <a:r>
              <a:rPr lang="tr-TR" sz="1200" dirty="0">
                <a:ea typeface="Calibri"/>
                <a:cs typeface="Times New Roman"/>
              </a:rPr>
              <a:t>İ</a:t>
            </a:r>
            <a:r>
              <a:rPr lang="tr-TR" sz="1200" dirty="0" smtClean="0">
                <a:ea typeface="Calibri"/>
                <a:cs typeface="Times New Roman"/>
              </a:rPr>
              <a:t>ki </a:t>
            </a:r>
            <a:r>
              <a:rPr lang="tr-TR" sz="1200" dirty="0">
                <a:ea typeface="Calibri"/>
                <a:cs typeface="Times New Roman"/>
              </a:rPr>
              <a:t>Boyutta Hareket</a:t>
            </a:r>
            <a:br>
              <a:rPr lang="tr-TR" sz="1200" dirty="0">
                <a:ea typeface="Calibri"/>
                <a:cs typeface="Times New Roman"/>
              </a:rPr>
            </a:br>
            <a:r>
              <a:rPr lang="tr-TR" sz="1200" dirty="0" smtClean="0">
                <a:ea typeface="Calibri"/>
                <a:cs typeface="Times New Roman"/>
              </a:rPr>
              <a:t>Enerji </a:t>
            </a:r>
            <a:r>
              <a:rPr lang="tr-TR" sz="1200" dirty="0">
                <a:ea typeface="Calibri"/>
                <a:cs typeface="Times New Roman"/>
              </a:rPr>
              <a:t>ve Hareket</a:t>
            </a:r>
            <a:br>
              <a:rPr lang="tr-TR" sz="1200" dirty="0">
                <a:ea typeface="Calibri"/>
                <a:cs typeface="Times New Roman"/>
              </a:rPr>
            </a:br>
            <a:r>
              <a:rPr lang="tr-TR" sz="1200" dirty="0" smtClean="0">
                <a:ea typeface="Calibri"/>
                <a:cs typeface="Times New Roman"/>
              </a:rPr>
              <a:t>İtme </a:t>
            </a:r>
            <a:r>
              <a:rPr lang="tr-TR" sz="1200" dirty="0">
                <a:ea typeface="Calibri"/>
                <a:cs typeface="Times New Roman"/>
              </a:rPr>
              <a:t>ve Çizgisel Momentum</a:t>
            </a:r>
            <a:br>
              <a:rPr lang="tr-TR" sz="1200" dirty="0">
                <a:ea typeface="Calibri"/>
                <a:cs typeface="Times New Roman"/>
              </a:rPr>
            </a:br>
            <a:r>
              <a:rPr lang="tr-TR" sz="1200" dirty="0" err="1">
                <a:ea typeface="Calibri"/>
                <a:cs typeface="Times New Roman"/>
              </a:rPr>
              <a:t>T</a:t>
            </a:r>
            <a:r>
              <a:rPr lang="tr-TR" sz="1200" dirty="0" err="1" smtClean="0">
                <a:ea typeface="Calibri"/>
                <a:cs typeface="Times New Roman"/>
              </a:rPr>
              <a:t>ork</a:t>
            </a:r>
            <a:r>
              <a:rPr lang="tr-TR" sz="1200" dirty="0">
                <a:ea typeface="Calibri"/>
                <a:cs typeface="Times New Roman"/>
              </a:rPr>
              <a:t/>
            </a:r>
            <a:br>
              <a:rPr lang="tr-TR" sz="1200" dirty="0">
                <a:ea typeface="Calibri"/>
                <a:cs typeface="Times New Roman"/>
              </a:rPr>
            </a:br>
            <a:r>
              <a:rPr lang="tr-TR" sz="1200" dirty="0" smtClean="0">
                <a:ea typeface="Calibri"/>
                <a:cs typeface="Times New Roman"/>
              </a:rPr>
              <a:t>Denge </a:t>
            </a:r>
            <a:r>
              <a:rPr lang="tr-TR" sz="1200" dirty="0">
                <a:ea typeface="Calibri"/>
                <a:cs typeface="Times New Roman"/>
              </a:rPr>
              <a:t>ve Denge Şartları</a:t>
            </a:r>
            <a:br>
              <a:rPr lang="tr-TR" sz="1200" dirty="0">
                <a:ea typeface="Calibri"/>
                <a:cs typeface="Times New Roman"/>
              </a:rPr>
            </a:br>
            <a:r>
              <a:rPr lang="tr-TR" sz="1200" dirty="0" smtClean="0">
                <a:ea typeface="Calibri"/>
                <a:cs typeface="Times New Roman"/>
              </a:rPr>
              <a:t>Basit </a:t>
            </a:r>
            <a:r>
              <a:rPr lang="tr-TR" sz="1200" dirty="0">
                <a:ea typeface="Calibri"/>
                <a:cs typeface="Times New Roman"/>
              </a:rPr>
              <a:t>Makineler</a:t>
            </a:r>
            <a:br>
              <a:rPr lang="tr-TR" sz="1200" dirty="0">
                <a:ea typeface="Calibri"/>
                <a:cs typeface="Times New Roman"/>
              </a:rPr>
            </a:br>
            <a:r>
              <a:rPr lang="tr-TR" sz="1200" dirty="0">
                <a:ea typeface="Calibri"/>
                <a:cs typeface="Times New Roman"/>
              </a:rPr>
              <a:t>Elektrik ve Manyetizma</a:t>
            </a:r>
            <a:br>
              <a:rPr lang="tr-TR" sz="1200" dirty="0">
                <a:ea typeface="Calibri"/>
                <a:cs typeface="Times New Roman"/>
              </a:rPr>
            </a:br>
            <a:r>
              <a:rPr lang="tr-TR" sz="1200" dirty="0" smtClean="0">
                <a:ea typeface="Calibri"/>
                <a:cs typeface="Times New Roman"/>
              </a:rPr>
              <a:t>Elektriksel </a:t>
            </a:r>
            <a:r>
              <a:rPr lang="tr-TR" sz="1200" dirty="0">
                <a:ea typeface="Calibri"/>
                <a:cs typeface="Times New Roman"/>
              </a:rPr>
              <a:t>Kuvvet ve Elektrik Alan</a:t>
            </a:r>
            <a:br>
              <a:rPr lang="tr-TR" sz="1200" dirty="0">
                <a:ea typeface="Calibri"/>
                <a:cs typeface="Times New Roman"/>
              </a:rPr>
            </a:br>
            <a:r>
              <a:rPr lang="tr-TR" sz="1200" dirty="0" smtClean="0">
                <a:ea typeface="Calibri"/>
                <a:cs typeface="Times New Roman"/>
              </a:rPr>
              <a:t>Elektriksel </a:t>
            </a:r>
            <a:r>
              <a:rPr lang="tr-TR" sz="1200" dirty="0">
                <a:ea typeface="Calibri"/>
                <a:cs typeface="Times New Roman"/>
              </a:rPr>
              <a:t>Potansiyel</a:t>
            </a:r>
            <a:br>
              <a:rPr lang="tr-TR" sz="1200" dirty="0">
                <a:ea typeface="Calibri"/>
                <a:cs typeface="Times New Roman"/>
              </a:rPr>
            </a:br>
            <a:r>
              <a:rPr lang="tr-TR" sz="1200" dirty="0" smtClean="0">
                <a:ea typeface="Calibri"/>
                <a:cs typeface="Times New Roman"/>
              </a:rPr>
              <a:t>Düzgün </a:t>
            </a:r>
            <a:r>
              <a:rPr lang="tr-TR" sz="1200" dirty="0">
                <a:ea typeface="Calibri"/>
                <a:cs typeface="Times New Roman"/>
              </a:rPr>
              <a:t>Elektrik ve Sığa</a:t>
            </a:r>
            <a:br>
              <a:rPr lang="tr-TR" sz="1200" dirty="0">
                <a:ea typeface="Calibri"/>
                <a:cs typeface="Times New Roman"/>
              </a:rPr>
            </a:br>
            <a:r>
              <a:rPr lang="tr-TR" sz="1200" dirty="0" smtClean="0">
                <a:ea typeface="Calibri"/>
                <a:cs typeface="Times New Roman"/>
              </a:rPr>
              <a:t>Manyetizma </a:t>
            </a:r>
            <a:r>
              <a:rPr lang="tr-TR" sz="1200" dirty="0">
                <a:ea typeface="Calibri"/>
                <a:cs typeface="Times New Roman"/>
              </a:rPr>
              <a:t>ve Elektromanyetik İndükleme</a:t>
            </a:r>
            <a:br>
              <a:rPr lang="tr-TR" sz="1200" dirty="0">
                <a:ea typeface="Calibri"/>
                <a:cs typeface="Times New Roman"/>
              </a:rPr>
            </a:br>
            <a:r>
              <a:rPr lang="tr-TR" sz="1200" dirty="0" smtClean="0">
                <a:ea typeface="Calibri"/>
                <a:cs typeface="Times New Roman"/>
              </a:rPr>
              <a:t>Alternatif </a:t>
            </a:r>
            <a:r>
              <a:rPr lang="tr-TR" sz="1200" dirty="0">
                <a:ea typeface="Calibri"/>
                <a:cs typeface="Times New Roman"/>
              </a:rPr>
              <a:t>Akım</a:t>
            </a:r>
            <a:br>
              <a:rPr lang="tr-TR" sz="1200" dirty="0">
                <a:ea typeface="Calibri"/>
                <a:cs typeface="Times New Roman"/>
              </a:rPr>
            </a:br>
            <a:r>
              <a:rPr lang="tr-TR" sz="1200" dirty="0" smtClean="0">
                <a:ea typeface="Calibri"/>
                <a:cs typeface="Times New Roman"/>
              </a:rPr>
              <a:t>Transformatörler</a:t>
            </a:r>
            <a:endParaRPr lang="tr-TR" sz="1200" dirty="0">
              <a:ea typeface="Calibri"/>
              <a:cs typeface="Times New Roman"/>
            </a:endParaRPr>
          </a:p>
          <a:p>
            <a:pPr>
              <a:spcAft>
                <a:spcPts val="0"/>
              </a:spcAft>
            </a:pPr>
            <a:r>
              <a:rPr lang="tr-TR" sz="1200" b="1" dirty="0">
                <a:solidFill>
                  <a:srgbClr val="FF0000"/>
                </a:solidFill>
                <a:ea typeface="Calibri"/>
                <a:cs typeface="Times New Roman"/>
              </a:rPr>
              <a:t>12. Sınıf Konu ve Kazanımları</a:t>
            </a:r>
          </a:p>
          <a:p>
            <a:pPr>
              <a:spcAft>
                <a:spcPts val="0"/>
              </a:spcAft>
            </a:pPr>
            <a:r>
              <a:rPr lang="tr-TR" sz="1200" dirty="0" err="1">
                <a:ea typeface="Calibri"/>
                <a:cs typeface="Times New Roman"/>
              </a:rPr>
              <a:t>Çembersel</a:t>
            </a:r>
            <a:r>
              <a:rPr lang="tr-TR" sz="1200" dirty="0">
                <a:ea typeface="Calibri"/>
                <a:cs typeface="Times New Roman"/>
              </a:rPr>
              <a:t> Hareket</a:t>
            </a:r>
          </a:p>
          <a:p>
            <a:pPr>
              <a:spcAft>
                <a:spcPts val="0"/>
              </a:spcAft>
            </a:pPr>
            <a:r>
              <a:rPr lang="tr-TR" sz="1200" dirty="0" smtClean="0">
                <a:ea typeface="Calibri"/>
                <a:cs typeface="Times New Roman"/>
              </a:rPr>
              <a:t>Düzgün </a:t>
            </a:r>
            <a:r>
              <a:rPr lang="tr-TR" sz="1200" dirty="0" err="1">
                <a:ea typeface="Calibri"/>
                <a:cs typeface="Times New Roman"/>
              </a:rPr>
              <a:t>Çembersel</a:t>
            </a:r>
            <a:r>
              <a:rPr lang="tr-TR" sz="1200" dirty="0">
                <a:ea typeface="Calibri"/>
                <a:cs typeface="Times New Roman"/>
              </a:rPr>
              <a:t> Hareket</a:t>
            </a:r>
          </a:p>
          <a:p>
            <a:pPr>
              <a:spcAft>
                <a:spcPts val="0"/>
              </a:spcAft>
            </a:pPr>
            <a:r>
              <a:rPr lang="tr-TR" sz="1200" dirty="0" smtClean="0">
                <a:ea typeface="Calibri"/>
                <a:cs typeface="Times New Roman"/>
              </a:rPr>
              <a:t>Dönerek </a:t>
            </a:r>
            <a:r>
              <a:rPr lang="tr-TR" sz="1200" dirty="0">
                <a:ea typeface="Calibri"/>
                <a:cs typeface="Times New Roman"/>
              </a:rPr>
              <a:t>Öteleme Hareketi</a:t>
            </a:r>
          </a:p>
          <a:p>
            <a:pPr>
              <a:spcAft>
                <a:spcPts val="0"/>
              </a:spcAft>
            </a:pPr>
            <a:r>
              <a:rPr lang="tr-TR" sz="1200" dirty="0" err="1" smtClean="0">
                <a:ea typeface="Calibri"/>
                <a:cs typeface="Times New Roman"/>
              </a:rPr>
              <a:t>Açısal</a:t>
            </a:r>
            <a:r>
              <a:rPr lang="tr-TR" sz="1200" dirty="0" smtClean="0">
                <a:ea typeface="Calibri"/>
                <a:cs typeface="Times New Roman"/>
              </a:rPr>
              <a:t> </a:t>
            </a:r>
            <a:r>
              <a:rPr lang="tr-TR" sz="1200" dirty="0">
                <a:ea typeface="Calibri"/>
                <a:cs typeface="Times New Roman"/>
              </a:rPr>
              <a:t>Momentum</a:t>
            </a:r>
          </a:p>
          <a:p>
            <a:pPr>
              <a:spcAft>
                <a:spcPts val="0"/>
              </a:spcAft>
            </a:pPr>
            <a:r>
              <a:rPr lang="tr-TR" sz="1200" dirty="0" smtClean="0">
                <a:ea typeface="Calibri"/>
                <a:cs typeface="Times New Roman"/>
              </a:rPr>
              <a:t>Kütle </a:t>
            </a:r>
            <a:r>
              <a:rPr lang="tr-TR" sz="1200" dirty="0">
                <a:ea typeface="Calibri"/>
                <a:cs typeface="Times New Roman"/>
              </a:rPr>
              <a:t>Çekim Kuvveti</a:t>
            </a:r>
          </a:p>
          <a:p>
            <a:pPr>
              <a:spcAft>
                <a:spcPts val="0"/>
              </a:spcAft>
            </a:pPr>
            <a:r>
              <a:rPr lang="tr-TR" sz="1200" dirty="0" smtClean="0">
                <a:ea typeface="Calibri"/>
                <a:cs typeface="Times New Roman"/>
              </a:rPr>
              <a:t>Kepler </a:t>
            </a:r>
            <a:r>
              <a:rPr lang="tr-TR" sz="1200" dirty="0">
                <a:ea typeface="Calibri"/>
                <a:cs typeface="Times New Roman"/>
              </a:rPr>
              <a:t>Kanunları</a:t>
            </a:r>
          </a:p>
          <a:p>
            <a:pPr>
              <a:spcAft>
                <a:spcPts val="0"/>
              </a:spcAft>
            </a:pPr>
            <a:r>
              <a:rPr lang="tr-TR" sz="1200" dirty="0">
                <a:ea typeface="Calibri"/>
                <a:cs typeface="Times New Roman"/>
              </a:rPr>
              <a:t>Basit </a:t>
            </a:r>
            <a:r>
              <a:rPr lang="tr-TR" sz="1200" dirty="0" err="1">
                <a:ea typeface="Calibri"/>
                <a:cs typeface="Times New Roman"/>
              </a:rPr>
              <a:t>Harmonik</a:t>
            </a:r>
            <a:r>
              <a:rPr lang="tr-TR" sz="1200" dirty="0">
                <a:ea typeface="Calibri"/>
                <a:cs typeface="Times New Roman"/>
              </a:rPr>
              <a:t> Hareket</a:t>
            </a:r>
          </a:p>
          <a:p>
            <a:pPr>
              <a:spcAft>
                <a:spcPts val="0"/>
              </a:spcAft>
            </a:pPr>
            <a:r>
              <a:rPr lang="tr-TR" sz="1200" dirty="0">
                <a:ea typeface="Calibri"/>
                <a:cs typeface="Times New Roman"/>
              </a:rPr>
              <a:t>Dalga Mekaniği</a:t>
            </a:r>
          </a:p>
          <a:p>
            <a:pPr>
              <a:spcAft>
                <a:spcPts val="0"/>
              </a:spcAft>
            </a:pPr>
            <a:r>
              <a:rPr lang="tr-TR" sz="1200" dirty="0" smtClean="0">
                <a:ea typeface="Calibri"/>
                <a:cs typeface="Times New Roman"/>
              </a:rPr>
              <a:t>Dalgalarda </a:t>
            </a:r>
            <a:r>
              <a:rPr lang="tr-TR" sz="1200" dirty="0">
                <a:ea typeface="Calibri"/>
                <a:cs typeface="Times New Roman"/>
              </a:rPr>
              <a:t>Kırınım, Girişim ve </a:t>
            </a:r>
            <a:r>
              <a:rPr lang="tr-TR" sz="1200" dirty="0" err="1">
                <a:ea typeface="Calibri"/>
                <a:cs typeface="Times New Roman"/>
              </a:rPr>
              <a:t>Doppler</a:t>
            </a:r>
            <a:r>
              <a:rPr lang="tr-TR" sz="1200" dirty="0">
                <a:ea typeface="Calibri"/>
                <a:cs typeface="Times New Roman"/>
              </a:rPr>
              <a:t> Olayı</a:t>
            </a:r>
          </a:p>
          <a:p>
            <a:pPr>
              <a:spcAft>
                <a:spcPts val="0"/>
              </a:spcAft>
            </a:pPr>
            <a:r>
              <a:rPr lang="tr-TR" sz="1200" dirty="0">
                <a:ea typeface="Calibri"/>
                <a:cs typeface="Times New Roman"/>
              </a:rPr>
              <a:t>Atom Fiziğine Giriş Ve Radyoaktivite</a:t>
            </a:r>
          </a:p>
          <a:p>
            <a:pPr>
              <a:spcAft>
                <a:spcPts val="0"/>
              </a:spcAft>
            </a:pPr>
            <a:r>
              <a:rPr lang="tr-TR" sz="1200" dirty="0">
                <a:ea typeface="Calibri"/>
                <a:cs typeface="Times New Roman"/>
              </a:rPr>
              <a:t>Modern Fizik</a:t>
            </a:r>
          </a:p>
          <a:p>
            <a:r>
              <a:rPr lang="tr-TR" sz="1200" dirty="0">
                <a:ea typeface="Calibri"/>
                <a:cs typeface="Times New Roman"/>
              </a:rPr>
              <a:t>Modern Fiziğin Teknolojideki Uygulamaları</a:t>
            </a:r>
            <a:endParaRPr lang="tr-TR" sz="1200" dirty="0"/>
          </a:p>
        </p:txBody>
      </p:sp>
    </p:spTree>
    <p:extLst>
      <p:ext uri="{BB962C8B-B14F-4D97-AF65-F5344CB8AC3E}">
        <p14:creationId xmlns:p14="http://schemas.microsoft.com/office/powerpoint/2010/main" val="7106907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0" y="0"/>
            <a:ext cx="9144000" cy="83671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tr-TR" sz="3600" b="1" dirty="0" smtClean="0">
                <a:solidFill>
                  <a:schemeClr val="tx1"/>
                </a:solidFill>
              </a:rPr>
              <a:t>TEMEL YETERLİLİK TESTİ-TYT</a:t>
            </a:r>
            <a:endParaRPr lang="tr-TR" sz="3600" b="1" dirty="0">
              <a:solidFill>
                <a:schemeClr val="tx1"/>
              </a:solidFill>
            </a:endParaRPr>
          </a:p>
        </p:txBody>
      </p:sp>
      <p:sp>
        <p:nvSpPr>
          <p:cNvPr id="6" name="İçerik Yer Tutucusu 5"/>
          <p:cNvSpPr>
            <a:spLocks noGrp="1"/>
          </p:cNvSpPr>
          <p:nvPr>
            <p:ph idx="1"/>
          </p:nvPr>
        </p:nvSpPr>
        <p:spPr>
          <a:xfrm>
            <a:off x="0" y="836712"/>
            <a:ext cx="9144000" cy="6021288"/>
          </a:xfrm>
          <a:solidFill>
            <a:schemeClr val="accent5">
              <a:lumMod val="20000"/>
              <a:lumOff val="80000"/>
            </a:schemeClr>
          </a:solidFill>
        </p:spPr>
        <p:txBody>
          <a:bodyPr/>
          <a:lstStyle/>
          <a:p>
            <a:pPr marL="0" indent="0">
              <a:buNone/>
            </a:pPr>
            <a:r>
              <a:rPr lang="tr-TR" dirty="0" smtClean="0"/>
              <a:t>           </a:t>
            </a:r>
          </a:p>
          <a:p>
            <a:pPr marL="0" indent="0">
              <a:buNone/>
            </a:pPr>
            <a:r>
              <a:rPr lang="tr-TR" sz="2800" b="1" dirty="0" smtClean="0">
                <a:solidFill>
                  <a:srgbClr val="FF0000"/>
                </a:solidFill>
              </a:rPr>
              <a:t>            </a:t>
            </a:r>
            <a:r>
              <a:rPr lang="tr-TR" b="1" dirty="0" smtClean="0">
                <a:solidFill>
                  <a:srgbClr val="FF0000"/>
                </a:solidFill>
              </a:rPr>
              <a:t>TÜRKÇE TESTİ                 MATEMATİK TESTİ</a:t>
            </a:r>
          </a:p>
          <a:p>
            <a:endParaRPr lang="tr-TR" dirty="0"/>
          </a:p>
          <a:p>
            <a:endParaRPr lang="tr-TR" dirty="0" smtClean="0"/>
          </a:p>
          <a:p>
            <a:endParaRPr lang="tr-TR" dirty="0"/>
          </a:p>
          <a:p>
            <a:pPr marL="0" indent="0">
              <a:buNone/>
            </a:pPr>
            <a:r>
              <a:rPr lang="tr-TR" sz="2400" b="1" dirty="0" smtClean="0">
                <a:solidFill>
                  <a:srgbClr val="FF0000"/>
                </a:solidFill>
              </a:rPr>
              <a:t>     </a:t>
            </a:r>
            <a:r>
              <a:rPr lang="tr-TR" b="1" dirty="0" smtClean="0">
                <a:solidFill>
                  <a:srgbClr val="FF0000"/>
                </a:solidFill>
              </a:rPr>
              <a:t>SOSYAL BİLİMLER TESTİ     FEN BİLİMLERİ TESTİ</a:t>
            </a:r>
            <a:endParaRPr lang="tr-TR" sz="2400" b="1" dirty="0">
              <a:solidFill>
                <a:srgbClr val="FF0000"/>
              </a:solidFill>
            </a:endParaRPr>
          </a:p>
        </p:txBody>
      </p:sp>
      <p:sp>
        <p:nvSpPr>
          <p:cNvPr id="7" name="Dikdörtgen 6"/>
          <p:cNvSpPr/>
          <p:nvPr/>
        </p:nvSpPr>
        <p:spPr>
          <a:xfrm>
            <a:off x="827584" y="2132856"/>
            <a:ext cx="3096344" cy="144016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smtClean="0">
                <a:solidFill>
                  <a:srgbClr val="3333FF"/>
                </a:solidFill>
              </a:rPr>
              <a:t>40 TÜRKÇE</a:t>
            </a:r>
            <a:endParaRPr lang="tr-TR" sz="2800" b="1" dirty="0">
              <a:solidFill>
                <a:srgbClr val="3333FF"/>
              </a:solidFill>
            </a:endParaRPr>
          </a:p>
        </p:txBody>
      </p:sp>
      <p:sp>
        <p:nvSpPr>
          <p:cNvPr id="8" name="Dikdörtgen 7"/>
          <p:cNvSpPr/>
          <p:nvPr/>
        </p:nvSpPr>
        <p:spPr>
          <a:xfrm>
            <a:off x="5004048" y="2132856"/>
            <a:ext cx="2952328" cy="144016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smtClean="0">
                <a:solidFill>
                  <a:srgbClr val="3333FF"/>
                </a:solidFill>
              </a:rPr>
              <a:t>40 MATEMATİK</a:t>
            </a:r>
            <a:endParaRPr lang="tr-TR" sz="2800" b="1" dirty="0">
              <a:solidFill>
                <a:srgbClr val="3333FF"/>
              </a:solidFill>
            </a:endParaRPr>
          </a:p>
        </p:txBody>
      </p:sp>
      <p:sp>
        <p:nvSpPr>
          <p:cNvPr id="10" name="Dikdörtgen 9"/>
          <p:cNvSpPr/>
          <p:nvPr/>
        </p:nvSpPr>
        <p:spPr>
          <a:xfrm>
            <a:off x="5004048" y="4365104"/>
            <a:ext cx="2952328" cy="151216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smtClean="0">
                <a:solidFill>
                  <a:srgbClr val="3333FF"/>
                </a:solidFill>
              </a:rPr>
              <a:t>7 FİZİK</a:t>
            </a:r>
          </a:p>
          <a:p>
            <a:pPr algn="ctr"/>
            <a:r>
              <a:rPr lang="tr-TR" sz="2800" b="1" dirty="0" smtClean="0">
                <a:solidFill>
                  <a:srgbClr val="3333FF"/>
                </a:solidFill>
              </a:rPr>
              <a:t>   7 KİMYA</a:t>
            </a:r>
          </a:p>
          <a:p>
            <a:pPr algn="ctr"/>
            <a:r>
              <a:rPr lang="tr-TR" sz="2800" b="1" dirty="0" smtClean="0">
                <a:solidFill>
                  <a:srgbClr val="3333FF"/>
                </a:solidFill>
              </a:rPr>
              <a:t>      6 BİYOLOJİ</a:t>
            </a:r>
            <a:endParaRPr lang="tr-TR" sz="2800" b="1" dirty="0">
              <a:solidFill>
                <a:srgbClr val="3333FF"/>
              </a:solidFill>
            </a:endParaRPr>
          </a:p>
        </p:txBody>
      </p:sp>
      <p:sp>
        <p:nvSpPr>
          <p:cNvPr id="11" name="Dikdörtgen 10"/>
          <p:cNvSpPr/>
          <p:nvPr/>
        </p:nvSpPr>
        <p:spPr>
          <a:xfrm>
            <a:off x="832938" y="4405465"/>
            <a:ext cx="3096344" cy="144016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dirty="0">
                <a:solidFill>
                  <a:srgbClr val="3333FF"/>
                </a:solidFill>
              </a:rPr>
              <a:t>5 </a:t>
            </a:r>
            <a:r>
              <a:rPr lang="tr-TR" sz="2000" b="1" dirty="0" smtClean="0">
                <a:solidFill>
                  <a:srgbClr val="3333FF"/>
                </a:solidFill>
              </a:rPr>
              <a:t>TARİH</a:t>
            </a:r>
            <a:endParaRPr lang="tr-TR" sz="2000" dirty="0">
              <a:solidFill>
                <a:srgbClr val="3333FF"/>
              </a:solidFill>
            </a:endParaRPr>
          </a:p>
          <a:p>
            <a:r>
              <a:rPr lang="tr-TR" sz="2000" b="1" dirty="0">
                <a:solidFill>
                  <a:srgbClr val="3333FF"/>
                </a:solidFill>
              </a:rPr>
              <a:t>5 COĞRAFYA</a:t>
            </a:r>
            <a:endParaRPr lang="tr-TR" sz="2000" dirty="0">
              <a:solidFill>
                <a:srgbClr val="3333FF"/>
              </a:solidFill>
            </a:endParaRPr>
          </a:p>
          <a:p>
            <a:r>
              <a:rPr lang="tr-TR" sz="2000" b="1" dirty="0">
                <a:solidFill>
                  <a:srgbClr val="3333FF"/>
                </a:solidFill>
              </a:rPr>
              <a:t>5 FELSEFE</a:t>
            </a:r>
            <a:endParaRPr lang="tr-TR" sz="2000" dirty="0">
              <a:solidFill>
                <a:srgbClr val="3333FF"/>
              </a:solidFill>
            </a:endParaRPr>
          </a:p>
          <a:p>
            <a:r>
              <a:rPr lang="tr-TR" sz="2000" b="1" dirty="0">
                <a:solidFill>
                  <a:srgbClr val="3333FF"/>
                </a:solidFill>
              </a:rPr>
              <a:t>5 DİN </a:t>
            </a:r>
            <a:r>
              <a:rPr lang="tr-TR" sz="2000" b="1" dirty="0" smtClean="0">
                <a:solidFill>
                  <a:srgbClr val="3333FF"/>
                </a:solidFill>
              </a:rPr>
              <a:t>KÜLTÜRÜ ve AHLAK. BİLGİSİ</a:t>
            </a:r>
            <a:endParaRPr lang="tr-TR" sz="2000" b="1" dirty="0">
              <a:solidFill>
                <a:srgbClr val="3333FF"/>
              </a:solidFill>
            </a:endParaRPr>
          </a:p>
        </p:txBody>
      </p:sp>
    </p:spTree>
    <p:extLst>
      <p:ext uri="{BB962C8B-B14F-4D97-AF65-F5344CB8AC3E}">
        <p14:creationId xmlns:p14="http://schemas.microsoft.com/office/powerpoint/2010/main" val="139260337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692696"/>
          </a:xfrm>
          <a:solidFill>
            <a:srgbClr val="FFFF00"/>
          </a:solidFill>
        </p:spPr>
        <p:txBody>
          <a:bodyPr>
            <a:noAutofit/>
          </a:bodyPr>
          <a:lstStyle/>
          <a:p>
            <a:r>
              <a:rPr lang="tr-TR" sz="2000" b="1" dirty="0">
                <a:solidFill>
                  <a:srgbClr val="000000"/>
                </a:solidFill>
                <a:latin typeface="Barlow"/>
                <a:cs typeface="Arial" pitchFamily="34" charset="0"/>
              </a:rPr>
              <a:t>2023 AYT YKS FİZİK KONULARA GÖRE SORU DAĞILIMI</a:t>
            </a:r>
            <a:endParaRPr lang="tr-TR" sz="20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860747836"/>
              </p:ext>
            </p:extLst>
          </p:nvPr>
        </p:nvGraphicFramePr>
        <p:xfrm>
          <a:off x="35496" y="692696"/>
          <a:ext cx="9108503" cy="6120680"/>
        </p:xfrm>
        <a:graphic>
          <a:graphicData uri="http://schemas.openxmlformats.org/drawingml/2006/table">
            <a:tbl>
              <a:tblPr/>
              <a:tblGrid>
                <a:gridCol w="4176204"/>
                <a:gridCol w="936364"/>
                <a:gridCol w="1081531"/>
                <a:gridCol w="1026746"/>
                <a:gridCol w="1064718"/>
                <a:gridCol w="822940"/>
              </a:tblGrid>
              <a:tr h="469632">
                <a:tc>
                  <a:txBody>
                    <a:bodyPr/>
                    <a:lstStyle/>
                    <a:p>
                      <a:pPr algn="ctr" fontAlgn="ctr"/>
                      <a:r>
                        <a:rPr lang="tr-TR" sz="1200" b="1" dirty="0">
                          <a:solidFill>
                            <a:schemeClr val="tx1"/>
                          </a:solidFill>
                          <a:effectLst/>
                        </a:rPr>
                        <a:t>SORU DAĞILIMI</a:t>
                      </a:r>
                      <a:endParaRPr lang="tr-TR" sz="1200" dirty="0">
                        <a:solidFill>
                          <a:schemeClr val="tx1"/>
                        </a:solidFill>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2018</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2019</a:t>
                      </a:r>
                      <a:endParaRPr lang="tr-TR" sz="1200" dirty="0">
                        <a:solidFill>
                          <a:schemeClr val="tx1"/>
                        </a:solidFill>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2020</a:t>
                      </a:r>
                      <a:endParaRPr lang="tr-TR" sz="1200" dirty="0">
                        <a:solidFill>
                          <a:schemeClr val="tx1"/>
                        </a:solidFill>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2021</a:t>
                      </a:r>
                      <a:endParaRPr lang="tr-TR" sz="1200" dirty="0">
                        <a:solidFill>
                          <a:schemeClr val="tx1"/>
                        </a:solidFill>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2022</a:t>
                      </a:r>
                      <a:endParaRPr lang="tr-TR" sz="1200" dirty="0">
                        <a:solidFill>
                          <a:schemeClr val="tx1"/>
                        </a:solidFill>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r h="207945">
                <a:tc>
                  <a:txBody>
                    <a:bodyPr/>
                    <a:lstStyle/>
                    <a:p>
                      <a:pPr algn="ctr" fontAlgn="ctr"/>
                      <a:r>
                        <a:rPr lang="tr-TR" sz="1200" b="1" dirty="0">
                          <a:effectLst/>
                        </a:rPr>
                        <a:t>Vektörler</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7945">
                <a:tc>
                  <a:txBody>
                    <a:bodyPr/>
                    <a:lstStyle/>
                    <a:p>
                      <a:pPr algn="ctr" fontAlgn="ctr"/>
                      <a:r>
                        <a:rPr lang="tr-TR" sz="1200" b="1" dirty="0">
                          <a:effectLst/>
                        </a:rPr>
                        <a:t>Bağıl Hareket</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7945">
                <a:tc>
                  <a:txBody>
                    <a:bodyPr/>
                    <a:lstStyle/>
                    <a:p>
                      <a:pPr algn="ctr" fontAlgn="ctr"/>
                      <a:r>
                        <a:rPr lang="tr-TR" sz="1200" b="1" dirty="0">
                          <a:effectLst/>
                        </a:rPr>
                        <a:t>Newton’un Hareket Yasaları</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7945">
                <a:tc>
                  <a:txBody>
                    <a:bodyPr/>
                    <a:lstStyle/>
                    <a:p>
                      <a:pPr algn="ctr" fontAlgn="ctr"/>
                      <a:r>
                        <a:rPr lang="tr-TR" sz="1200" b="1" dirty="0">
                          <a:effectLst/>
                        </a:rPr>
                        <a:t>Bir Boyutta Sabit İvmeli Hareket</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7945">
                <a:tc>
                  <a:txBody>
                    <a:bodyPr/>
                    <a:lstStyle/>
                    <a:p>
                      <a:pPr algn="ctr" fontAlgn="ctr"/>
                      <a:r>
                        <a:rPr lang="tr-TR" sz="1200" b="1" dirty="0">
                          <a:effectLst/>
                        </a:rPr>
                        <a:t>Atışlar</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7945">
                <a:tc>
                  <a:txBody>
                    <a:bodyPr/>
                    <a:lstStyle/>
                    <a:p>
                      <a:pPr algn="ctr" fontAlgn="ctr"/>
                      <a:r>
                        <a:rPr lang="es-ES" sz="1200" b="1">
                          <a:effectLst/>
                        </a:rPr>
                        <a:t>İş, Güç ve Enerji II</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7945">
                <a:tc>
                  <a:txBody>
                    <a:bodyPr/>
                    <a:lstStyle/>
                    <a:p>
                      <a:pPr algn="ctr" fontAlgn="ctr"/>
                      <a:r>
                        <a:rPr lang="tr-TR" sz="1200" b="1" dirty="0">
                          <a:effectLst/>
                        </a:rPr>
                        <a:t>İtme ve Momentum</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7945">
                <a:tc>
                  <a:txBody>
                    <a:bodyPr/>
                    <a:lstStyle/>
                    <a:p>
                      <a:pPr algn="ctr" fontAlgn="ctr"/>
                      <a:r>
                        <a:rPr lang="tr-TR" sz="1200" b="1" dirty="0">
                          <a:effectLst/>
                        </a:rPr>
                        <a:t>Kuvvet, </a:t>
                      </a:r>
                      <a:r>
                        <a:rPr lang="tr-TR" sz="1200" b="1" dirty="0" err="1">
                          <a:effectLst/>
                        </a:rPr>
                        <a:t>Tork</a:t>
                      </a:r>
                      <a:r>
                        <a:rPr lang="tr-TR" sz="1200" b="1" dirty="0">
                          <a:effectLst/>
                        </a:rPr>
                        <a:t> ve Denge</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7945">
                <a:tc>
                  <a:txBody>
                    <a:bodyPr/>
                    <a:lstStyle/>
                    <a:p>
                      <a:pPr algn="ctr" fontAlgn="ctr"/>
                      <a:r>
                        <a:rPr lang="tr-TR" sz="1200" b="1" dirty="0">
                          <a:effectLst/>
                        </a:rPr>
                        <a:t>Kütle Merkezi</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7945">
                <a:tc>
                  <a:txBody>
                    <a:bodyPr/>
                    <a:lstStyle/>
                    <a:p>
                      <a:pPr algn="ctr" fontAlgn="ctr"/>
                      <a:r>
                        <a:rPr lang="tr-TR" sz="1200" b="1" dirty="0">
                          <a:effectLst/>
                        </a:rPr>
                        <a:t>Basit Makineler</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7945">
                <a:tc>
                  <a:txBody>
                    <a:bodyPr/>
                    <a:lstStyle/>
                    <a:p>
                      <a:pPr algn="ctr" fontAlgn="ctr"/>
                      <a:r>
                        <a:rPr lang="tr-TR" sz="1200" b="1" dirty="0">
                          <a:effectLst/>
                        </a:rPr>
                        <a:t>Elektrik Alan ve Potansiyel</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7945">
                <a:tc>
                  <a:txBody>
                    <a:bodyPr/>
                    <a:lstStyle/>
                    <a:p>
                      <a:pPr algn="ctr" fontAlgn="ctr"/>
                      <a:r>
                        <a:rPr lang="tr-TR" sz="1200" b="1" dirty="0">
                          <a:effectLst/>
                        </a:rPr>
                        <a:t>Paralel Levhalar ve Sığa</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90531">
                <a:tc>
                  <a:txBody>
                    <a:bodyPr/>
                    <a:lstStyle/>
                    <a:p>
                      <a:pPr algn="ctr" fontAlgn="ctr"/>
                      <a:r>
                        <a:rPr lang="tr-TR" sz="1200" b="1" dirty="0">
                          <a:effectLst/>
                        </a:rPr>
                        <a:t>Manyetik Alan ve Manyetik Kuvvet</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90531">
                <a:tc>
                  <a:txBody>
                    <a:bodyPr/>
                    <a:lstStyle/>
                    <a:p>
                      <a:pPr algn="ctr" fontAlgn="ctr"/>
                      <a:r>
                        <a:rPr lang="tr-TR" sz="1200" b="1" dirty="0">
                          <a:effectLst/>
                        </a:rPr>
                        <a:t>İndüksiyon, Alternatif Akım ve Transformatörler</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2</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2</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207945">
                <a:tc>
                  <a:txBody>
                    <a:bodyPr/>
                    <a:lstStyle/>
                    <a:p>
                      <a:pPr algn="ctr" fontAlgn="ctr"/>
                      <a:r>
                        <a:rPr lang="tr-TR" sz="1200" b="1" dirty="0" err="1">
                          <a:effectLst/>
                        </a:rPr>
                        <a:t>Çembersel</a:t>
                      </a:r>
                      <a:r>
                        <a:rPr lang="tr-TR" sz="1200" b="1" dirty="0">
                          <a:effectLst/>
                        </a:rPr>
                        <a:t> Hareket</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2</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390531">
                <a:tc>
                  <a:txBody>
                    <a:bodyPr/>
                    <a:lstStyle/>
                    <a:p>
                      <a:pPr algn="ctr" fontAlgn="ctr"/>
                      <a:r>
                        <a:rPr lang="es-ES" sz="1200" b="1" dirty="0">
                          <a:effectLst/>
                        </a:rPr>
                        <a:t>Dönme, Yuvarlanma ve Açısal Momentum</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7945">
                <a:tc>
                  <a:txBody>
                    <a:bodyPr/>
                    <a:lstStyle/>
                    <a:p>
                      <a:pPr algn="ctr" fontAlgn="ctr"/>
                      <a:r>
                        <a:rPr lang="da-DK" sz="1200" b="1" dirty="0">
                          <a:effectLst/>
                        </a:rPr>
                        <a:t>Kütle Çekim ve Kepler Yasaları</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7945">
                <a:tc>
                  <a:txBody>
                    <a:bodyPr/>
                    <a:lstStyle/>
                    <a:p>
                      <a:pPr algn="ctr" fontAlgn="ctr"/>
                      <a:r>
                        <a:rPr lang="tr-TR" sz="1200" b="1" dirty="0">
                          <a:effectLst/>
                        </a:rPr>
                        <a:t>Basit </a:t>
                      </a:r>
                      <a:r>
                        <a:rPr lang="tr-TR" sz="1200" b="1" dirty="0" err="1">
                          <a:effectLst/>
                        </a:rPr>
                        <a:t>Harmonik</a:t>
                      </a:r>
                      <a:r>
                        <a:rPr lang="tr-TR" sz="1200" b="1" dirty="0">
                          <a:effectLst/>
                        </a:rPr>
                        <a:t> Hareket</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207945">
                <a:tc>
                  <a:txBody>
                    <a:bodyPr/>
                    <a:lstStyle/>
                    <a:p>
                      <a:pPr algn="ctr" fontAlgn="ctr"/>
                      <a:r>
                        <a:rPr lang="tr-TR" sz="1200" b="1" dirty="0">
                          <a:effectLst/>
                        </a:rPr>
                        <a:t>Dalga Mekaniği</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390531">
                <a:tc>
                  <a:txBody>
                    <a:bodyPr/>
                    <a:lstStyle/>
                    <a:p>
                      <a:pPr algn="ctr" fontAlgn="ctr"/>
                      <a:r>
                        <a:rPr lang="tr-TR" sz="1200" b="1" dirty="0">
                          <a:effectLst/>
                        </a:rPr>
                        <a:t>Atom Fiziğine Giriş ve Radyoaktivite</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7945">
                <a:tc>
                  <a:txBody>
                    <a:bodyPr/>
                    <a:lstStyle/>
                    <a:p>
                      <a:pPr algn="ctr" fontAlgn="ctr"/>
                      <a:r>
                        <a:rPr lang="tr-TR" sz="1200" b="1" dirty="0">
                          <a:effectLst/>
                        </a:rPr>
                        <a:t>Modern Fizik</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37835">
                <a:tc>
                  <a:txBody>
                    <a:bodyPr/>
                    <a:lstStyle/>
                    <a:p>
                      <a:pPr algn="ctr" fontAlgn="ctr"/>
                      <a:r>
                        <a:rPr lang="tr-TR" sz="1200" b="1" dirty="0">
                          <a:effectLst/>
                        </a:rPr>
                        <a:t>Modern Fiziğin Teknolojideki Uygulamaları</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16024">
                <a:tc>
                  <a:txBody>
                    <a:bodyPr/>
                    <a:lstStyle/>
                    <a:p>
                      <a:pPr algn="ctr" fontAlgn="ctr"/>
                      <a:r>
                        <a:rPr lang="tr-TR" sz="1200" b="1" dirty="0">
                          <a:solidFill>
                            <a:schemeClr val="tx1"/>
                          </a:solidFill>
                          <a:effectLst/>
                        </a:rPr>
                        <a:t>SORU SAYISI</a:t>
                      </a:r>
                      <a:endParaRPr lang="tr-TR" sz="1200" dirty="0">
                        <a:solidFill>
                          <a:schemeClr val="tx1"/>
                        </a:solidFill>
                        <a:effectLst/>
                      </a:endParaRP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14</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14</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14</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 14</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14</a:t>
                      </a:r>
                    </a:p>
                  </a:txBody>
                  <a:tcPr marL="9721" marR="9721" marT="9721" marB="9721"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bl>
          </a:graphicData>
        </a:graphic>
      </p:graphicFrame>
      <p:sp>
        <p:nvSpPr>
          <p:cNvPr id="5" name="Rectangle 1"/>
          <p:cNvSpPr>
            <a:spLocks noChangeArrowheads="1"/>
          </p:cNvSpPr>
          <p:nvPr/>
        </p:nvSpPr>
        <p:spPr bwMode="auto">
          <a:xfrm>
            <a:off x="2830513" y="1582579"/>
            <a:ext cx="59312" cy="49244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1400" b="1" i="0" u="none" strike="noStrike" cap="none" normalizeH="0" baseline="0" dirty="0" smtClean="0">
                <a:ln>
                  <a:noFill/>
                </a:ln>
                <a:solidFill>
                  <a:srgbClr val="000000"/>
                </a:solidFill>
                <a:effectLst/>
                <a:latin typeface="Barlow"/>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0761078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548680"/>
          </a:xfrm>
          <a:solidFill>
            <a:srgbClr val="FFFF00"/>
          </a:solidFill>
        </p:spPr>
        <p:txBody>
          <a:bodyPr/>
          <a:lstStyle/>
          <a:p>
            <a:r>
              <a:rPr lang="tr-TR" sz="2800" dirty="0"/>
              <a:t>2023 YKS AYT KİMYA KONULARI</a:t>
            </a:r>
          </a:p>
        </p:txBody>
      </p:sp>
      <p:sp>
        <p:nvSpPr>
          <p:cNvPr id="3" name="İçerik Yer Tutucusu 2"/>
          <p:cNvSpPr>
            <a:spLocks noGrp="1"/>
          </p:cNvSpPr>
          <p:nvPr>
            <p:ph idx="1"/>
          </p:nvPr>
        </p:nvSpPr>
        <p:spPr>
          <a:xfrm>
            <a:off x="0" y="548680"/>
            <a:ext cx="9144000" cy="6309320"/>
          </a:xfrm>
          <a:solidFill>
            <a:schemeClr val="accent5">
              <a:lumMod val="20000"/>
              <a:lumOff val="80000"/>
            </a:schemeClr>
          </a:solidFill>
        </p:spPr>
        <p:txBody>
          <a:bodyPr numCol="2">
            <a:noAutofit/>
          </a:bodyPr>
          <a:lstStyle/>
          <a:p>
            <a:pPr marL="0" indent="0">
              <a:buNone/>
            </a:pPr>
            <a:r>
              <a:rPr lang="tr-TR" sz="3600" b="1" dirty="0" smtClean="0">
                <a:solidFill>
                  <a:srgbClr val="FF0000"/>
                </a:solidFill>
              </a:rPr>
              <a:t>9</a:t>
            </a:r>
            <a:r>
              <a:rPr lang="tr-TR" sz="3600" b="1" dirty="0">
                <a:solidFill>
                  <a:srgbClr val="FF0000"/>
                </a:solidFill>
              </a:rPr>
              <a:t>. Sınıf Konu ve Kazanımları</a:t>
            </a:r>
          </a:p>
          <a:p>
            <a:pPr marL="0" indent="0">
              <a:buNone/>
            </a:pPr>
            <a:r>
              <a:rPr lang="tr-TR" sz="2000" b="1" dirty="0"/>
              <a:t>Kimya Bilimi</a:t>
            </a:r>
          </a:p>
          <a:p>
            <a:pPr marL="0" indent="0">
              <a:buNone/>
            </a:pPr>
            <a:r>
              <a:rPr lang="tr-TR" sz="2000" b="1" dirty="0"/>
              <a:t>Atom ve Periyodik Sistem</a:t>
            </a:r>
          </a:p>
          <a:p>
            <a:pPr marL="0" indent="0">
              <a:buNone/>
            </a:pPr>
            <a:r>
              <a:rPr lang="tr-TR" sz="2000" b="1" dirty="0"/>
              <a:t>Kimyasal Türler Arası Etkileşimler</a:t>
            </a:r>
          </a:p>
          <a:p>
            <a:pPr marL="0" indent="0">
              <a:buNone/>
            </a:pPr>
            <a:r>
              <a:rPr lang="tr-TR" sz="2000" b="1" dirty="0"/>
              <a:t>Maddenin Halleri</a:t>
            </a:r>
          </a:p>
          <a:p>
            <a:pPr marL="0" indent="0">
              <a:buNone/>
            </a:pPr>
            <a:endParaRPr lang="tr-TR" sz="3600" b="1" dirty="0" smtClean="0">
              <a:solidFill>
                <a:srgbClr val="FF0000"/>
              </a:solidFill>
            </a:endParaRPr>
          </a:p>
          <a:p>
            <a:pPr marL="0" indent="0">
              <a:buNone/>
            </a:pPr>
            <a:r>
              <a:rPr lang="tr-TR" sz="3600" b="1" dirty="0" smtClean="0">
                <a:solidFill>
                  <a:srgbClr val="FF0000"/>
                </a:solidFill>
              </a:rPr>
              <a:t>10</a:t>
            </a:r>
            <a:r>
              <a:rPr lang="tr-TR" sz="3600" b="1" dirty="0">
                <a:solidFill>
                  <a:srgbClr val="FF0000"/>
                </a:solidFill>
              </a:rPr>
              <a:t>. Sınıf Konu ve Kazanımları</a:t>
            </a:r>
          </a:p>
          <a:p>
            <a:pPr marL="0" indent="0">
              <a:buNone/>
            </a:pPr>
            <a:r>
              <a:rPr lang="tr-TR" sz="2000" b="1" dirty="0"/>
              <a:t>Karışımlar</a:t>
            </a:r>
          </a:p>
          <a:p>
            <a:pPr marL="0" indent="0">
              <a:buNone/>
            </a:pPr>
            <a:r>
              <a:rPr lang="tr-TR" sz="2000" b="1" dirty="0"/>
              <a:t>Asitler, Bazlar ve Tuzlar</a:t>
            </a:r>
          </a:p>
          <a:p>
            <a:pPr marL="0" indent="0">
              <a:buNone/>
            </a:pPr>
            <a:r>
              <a:rPr lang="tr-TR" sz="2000" b="1" dirty="0"/>
              <a:t>Kimya Her Yerde</a:t>
            </a:r>
          </a:p>
          <a:p>
            <a:pPr marL="0" indent="0">
              <a:buNone/>
            </a:pPr>
            <a:endParaRPr lang="tr-TR" sz="3600" b="1" dirty="0" smtClean="0">
              <a:solidFill>
                <a:srgbClr val="FF0000"/>
              </a:solidFill>
            </a:endParaRPr>
          </a:p>
          <a:p>
            <a:pPr marL="0" indent="0">
              <a:buNone/>
            </a:pPr>
            <a:r>
              <a:rPr lang="tr-TR" sz="3600" b="1" dirty="0" smtClean="0">
                <a:solidFill>
                  <a:srgbClr val="FF0000"/>
                </a:solidFill>
              </a:rPr>
              <a:t>11</a:t>
            </a:r>
            <a:r>
              <a:rPr lang="tr-TR" sz="3600" b="1" dirty="0">
                <a:solidFill>
                  <a:srgbClr val="FF0000"/>
                </a:solidFill>
              </a:rPr>
              <a:t>. Sınıf Konu ve Kazanımları</a:t>
            </a:r>
          </a:p>
          <a:p>
            <a:pPr marL="0" indent="0">
              <a:buNone/>
            </a:pPr>
            <a:r>
              <a:rPr lang="tr-TR" sz="2000" b="1" dirty="0"/>
              <a:t>Modern Atom Teorisi</a:t>
            </a:r>
          </a:p>
          <a:p>
            <a:pPr marL="0" indent="0">
              <a:buNone/>
            </a:pPr>
            <a:r>
              <a:rPr lang="tr-TR" sz="2000" b="1" dirty="0"/>
              <a:t>Gazlar</a:t>
            </a:r>
          </a:p>
          <a:p>
            <a:pPr marL="0" indent="0">
              <a:buNone/>
            </a:pPr>
            <a:r>
              <a:rPr lang="tr-TR" sz="2000" b="1" dirty="0"/>
              <a:t>Sıvı Çözeltiler ve Çözünürlük</a:t>
            </a:r>
          </a:p>
          <a:p>
            <a:pPr marL="0" indent="0">
              <a:buNone/>
            </a:pPr>
            <a:r>
              <a:rPr lang="tr-TR" sz="2000" b="1" dirty="0"/>
              <a:t>Kimyasal Tepkimelerde Enerji</a:t>
            </a:r>
          </a:p>
          <a:p>
            <a:pPr marL="0" indent="0">
              <a:buNone/>
            </a:pPr>
            <a:r>
              <a:rPr lang="tr-TR" sz="2000" b="1" dirty="0"/>
              <a:t>Kimyasal Tepkimelerde Denge</a:t>
            </a:r>
          </a:p>
          <a:p>
            <a:pPr marL="0" indent="0">
              <a:buNone/>
            </a:pPr>
            <a:r>
              <a:rPr lang="tr-TR" sz="3600" b="1" dirty="0">
                <a:solidFill>
                  <a:srgbClr val="FF0000"/>
                </a:solidFill>
              </a:rPr>
              <a:t>12. Sınıf Konu ve Kazanımları</a:t>
            </a:r>
          </a:p>
          <a:p>
            <a:pPr marL="0" indent="0">
              <a:buNone/>
            </a:pPr>
            <a:r>
              <a:rPr lang="tr-TR" sz="2000" b="1" dirty="0"/>
              <a:t>Kimya ve Elektrik</a:t>
            </a:r>
          </a:p>
          <a:p>
            <a:pPr marL="0" indent="0">
              <a:buNone/>
            </a:pPr>
            <a:r>
              <a:rPr lang="tr-TR" sz="2000" b="1" dirty="0"/>
              <a:t>Karbon Kimyasına Giriş</a:t>
            </a:r>
          </a:p>
          <a:p>
            <a:pPr marL="0" indent="0">
              <a:buNone/>
            </a:pPr>
            <a:r>
              <a:rPr lang="tr-TR" sz="2000" b="1" dirty="0"/>
              <a:t>Organik Bileşikler</a:t>
            </a:r>
          </a:p>
          <a:p>
            <a:pPr marL="0" indent="0">
              <a:buNone/>
            </a:pPr>
            <a:r>
              <a:rPr lang="tr-TR" sz="2000" b="1" dirty="0"/>
              <a:t>Enerji Kaynakları ve Bilimsel Gelişmeler</a:t>
            </a:r>
          </a:p>
        </p:txBody>
      </p:sp>
    </p:spTree>
    <p:extLst>
      <p:ext uri="{BB962C8B-B14F-4D97-AF65-F5344CB8AC3E}">
        <p14:creationId xmlns:p14="http://schemas.microsoft.com/office/powerpoint/2010/main" val="15236115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764704"/>
          </a:xfrm>
          <a:solidFill>
            <a:srgbClr val="FFFF00"/>
          </a:solidFill>
        </p:spPr>
        <p:txBody>
          <a:bodyPr>
            <a:normAutofit fontScale="90000"/>
          </a:bodyPr>
          <a:lstStyle/>
          <a:p>
            <a:pPr lvl="0" fontAlgn="b">
              <a:spcAft>
                <a:spcPct val="0"/>
              </a:spcAft>
            </a:pPr>
            <a:r>
              <a:rPr lang="tr-TR" sz="2700" b="1" dirty="0" smtClean="0">
                <a:solidFill>
                  <a:srgbClr val="000000"/>
                </a:solidFill>
                <a:latin typeface="Barlow"/>
                <a:cs typeface="Arial" pitchFamily="34" charset="0"/>
              </a:rPr>
              <a:t/>
            </a:r>
            <a:br>
              <a:rPr lang="tr-TR" sz="2700" b="1" dirty="0" smtClean="0">
                <a:solidFill>
                  <a:srgbClr val="000000"/>
                </a:solidFill>
                <a:latin typeface="Barlow"/>
                <a:cs typeface="Arial" pitchFamily="34" charset="0"/>
              </a:rPr>
            </a:br>
            <a:r>
              <a:rPr lang="tr-TR" sz="2700" b="1" dirty="0">
                <a:solidFill>
                  <a:srgbClr val="000000"/>
                </a:solidFill>
                <a:latin typeface="Barlow"/>
                <a:cs typeface="Arial" pitchFamily="34" charset="0"/>
              </a:rPr>
              <a:t/>
            </a:r>
            <a:br>
              <a:rPr lang="tr-TR" sz="2700" b="1" dirty="0">
                <a:solidFill>
                  <a:srgbClr val="000000"/>
                </a:solidFill>
                <a:latin typeface="Barlow"/>
                <a:cs typeface="Arial" pitchFamily="34" charset="0"/>
              </a:rPr>
            </a:br>
            <a:r>
              <a:rPr lang="tr-TR" sz="2700" b="1" dirty="0" smtClean="0">
                <a:solidFill>
                  <a:srgbClr val="000000"/>
                </a:solidFill>
                <a:latin typeface="Barlow"/>
                <a:cs typeface="Arial" pitchFamily="34" charset="0"/>
              </a:rPr>
              <a:t/>
            </a:r>
            <a:br>
              <a:rPr lang="tr-TR" sz="2700" b="1" dirty="0" smtClean="0">
                <a:solidFill>
                  <a:srgbClr val="000000"/>
                </a:solidFill>
                <a:latin typeface="Barlow"/>
                <a:cs typeface="Arial" pitchFamily="34" charset="0"/>
              </a:rPr>
            </a:br>
            <a:r>
              <a:rPr lang="tr-TR" sz="2700" b="1" dirty="0">
                <a:solidFill>
                  <a:srgbClr val="000000"/>
                </a:solidFill>
                <a:latin typeface="Barlow"/>
                <a:cs typeface="Arial" pitchFamily="34" charset="0"/>
              </a:rPr>
              <a:t/>
            </a:r>
            <a:br>
              <a:rPr lang="tr-TR" sz="2700" b="1" dirty="0">
                <a:solidFill>
                  <a:srgbClr val="000000"/>
                </a:solidFill>
                <a:latin typeface="Barlow"/>
                <a:cs typeface="Arial" pitchFamily="34" charset="0"/>
              </a:rPr>
            </a:br>
            <a:r>
              <a:rPr lang="tr-TR" sz="2000" b="1" dirty="0" smtClean="0">
                <a:solidFill>
                  <a:srgbClr val="000000"/>
                </a:solidFill>
                <a:latin typeface="Barlow"/>
                <a:cs typeface="Arial" pitchFamily="34" charset="0"/>
              </a:rPr>
              <a:t>2023 </a:t>
            </a:r>
            <a:r>
              <a:rPr lang="tr-TR" sz="2000" b="1" dirty="0">
                <a:solidFill>
                  <a:srgbClr val="000000"/>
                </a:solidFill>
                <a:latin typeface="Barlow"/>
                <a:cs typeface="Arial" pitchFamily="34" charset="0"/>
              </a:rPr>
              <a:t>AYT YKS KİMYA KONULARA GÖRE SORU </a:t>
            </a:r>
            <a:r>
              <a:rPr lang="tr-TR" sz="2000" b="1" dirty="0" smtClean="0">
                <a:solidFill>
                  <a:srgbClr val="000000"/>
                </a:solidFill>
                <a:latin typeface="Barlow"/>
                <a:cs typeface="Arial" pitchFamily="34" charset="0"/>
              </a:rPr>
              <a:t>DAĞILIMI</a:t>
            </a:r>
            <a:r>
              <a:rPr lang="tr-TR" sz="3600" b="1" dirty="0">
                <a:solidFill>
                  <a:srgbClr val="000000"/>
                </a:solidFill>
                <a:latin typeface="Barlow"/>
                <a:cs typeface="Arial" pitchFamily="34" charset="0"/>
              </a:rPr>
              <a:t/>
            </a:r>
            <a:br>
              <a:rPr lang="tr-TR" sz="3600" b="1" dirty="0">
                <a:solidFill>
                  <a:srgbClr val="000000"/>
                </a:solidFill>
                <a:latin typeface="Barlow"/>
                <a:cs typeface="Arial" pitchFamily="34" charset="0"/>
              </a:rPr>
            </a:br>
            <a:r>
              <a:rPr lang="tr-TR" sz="5400" dirty="0">
                <a:latin typeface="Arial" pitchFamily="34" charset="0"/>
                <a:cs typeface="Arial" pitchFamily="34" charset="0"/>
              </a:rPr>
              <a:t/>
            </a:r>
            <a:br>
              <a:rPr lang="tr-TR" sz="5400" dirty="0">
                <a:latin typeface="Arial" pitchFamily="34" charset="0"/>
                <a:cs typeface="Arial" pitchFamily="34" charset="0"/>
              </a:rPr>
            </a:b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101289053"/>
              </p:ext>
            </p:extLst>
          </p:nvPr>
        </p:nvGraphicFramePr>
        <p:xfrm>
          <a:off x="0" y="764705"/>
          <a:ext cx="9108504" cy="6093296"/>
        </p:xfrm>
        <a:graphic>
          <a:graphicData uri="http://schemas.openxmlformats.org/drawingml/2006/table">
            <a:tbl>
              <a:tblPr/>
              <a:tblGrid>
                <a:gridCol w="2288712"/>
                <a:gridCol w="939657"/>
                <a:gridCol w="911622"/>
                <a:gridCol w="948804"/>
                <a:gridCol w="1004678"/>
                <a:gridCol w="967497"/>
                <a:gridCol w="1065123"/>
                <a:gridCol w="982411"/>
              </a:tblGrid>
              <a:tr h="333526">
                <a:tc>
                  <a:txBody>
                    <a:bodyPr/>
                    <a:lstStyle/>
                    <a:p>
                      <a:pPr algn="ctr" fontAlgn="ctr"/>
                      <a:r>
                        <a:rPr lang="tr-TR" sz="1200" b="1" dirty="0">
                          <a:solidFill>
                            <a:srgbClr val="FFFFFF"/>
                          </a:solidFill>
                          <a:effectLst/>
                        </a:rPr>
                        <a:t>SORU DAĞILIMI</a:t>
                      </a: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2016</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2017</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2018</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2019</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2020</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2022</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r h="261518">
                <a:tc>
                  <a:txBody>
                    <a:bodyPr/>
                    <a:lstStyle/>
                    <a:p>
                      <a:pPr algn="ctr" fontAlgn="ctr"/>
                      <a:r>
                        <a:rPr lang="tr-TR" sz="1200" b="1" dirty="0">
                          <a:effectLst/>
                        </a:rPr>
                        <a:t>Kimya Bilimi</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4</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61518">
                <a:tc>
                  <a:txBody>
                    <a:bodyPr/>
                    <a:lstStyle/>
                    <a:p>
                      <a:pPr algn="ctr" fontAlgn="ctr"/>
                      <a:r>
                        <a:rPr lang="tr-TR" sz="1200" b="1" dirty="0">
                          <a:effectLst/>
                        </a:rPr>
                        <a:t>Atom ve Yapısı</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61518">
                <a:tc>
                  <a:txBody>
                    <a:bodyPr/>
                    <a:lstStyle/>
                    <a:p>
                      <a:pPr algn="ctr" fontAlgn="ctr"/>
                      <a:r>
                        <a:rPr lang="tr-TR" sz="1200" b="1" dirty="0">
                          <a:effectLst/>
                        </a:rPr>
                        <a:t>Periyodik Sistem</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6</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491143">
                <a:tc>
                  <a:txBody>
                    <a:bodyPr/>
                    <a:lstStyle/>
                    <a:p>
                      <a:pPr algn="ctr" fontAlgn="ctr"/>
                      <a:r>
                        <a:rPr lang="tr-TR" sz="1200" b="1" dirty="0">
                          <a:effectLst/>
                        </a:rPr>
                        <a:t>Kimyasal Türler Arası Etkileşim</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3</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491143">
                <a:tc>
                  <a:txBody>
                    <a:bodyPr/>
                    <a:lstStyle/>
                    <a:p>
                      <a:pPr algn="ctr" fontAlgn="ctr"/>
                      <a:r>
                        <a:rPr lang="tr-TR" sz="1200" b="1" dirty="0">
                          <a:effectLst/>
                        </a:rPr>
                        <a:t>Kimyasal Hesaplamalar</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491143">
                <a:tc>
                  <a:txBody>
                    <a:bodyPr/>
                    <a:lstStyle/>
                    <a:p>
                      <a:pPr algn="ctr" fontAlgn="ctr"/>
                      <a:r>
                        <a:rPr lang="tr-TR" sz="1200" b="1" dirty="0">
                          <a:effectLst/>
                        </a:rPr>
                        <a:t>Modern Atom Teorisi</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61518">
                <a:tc>
                  <a:txBody>
                    <a:bodyPr/>
                    <a:lstStyle/>
                    <a:p>
                      <a:pPr algn="ctr" fontAlgn="ctr"/>
                      <a:r>
                        <a:rPr lang="tr-TR" sz="1200" b="1" dirty="0">
                          <a:effectLst/>
                        </a:rPr>
                        <a:t>Gazlar</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solidFill>
                            <a:schemeClr val="tx1"/>
                          </a:solidFill>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a:solidFill>
                            <a:schemeClr val="tx1"/>
                          </a:solidFill>
                          <a:effectLst/>
                        </a:rPr>
                        <a:t>2</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a:solidFill>
                            <a:schemeClr val="tx1"/>
                          </a:solidFill>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a:solidFill>
                            <a:schemeClr val="tx1"/>
                          </a:solidFill>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a:solidFill>
                            <a:schemeClr val="tx1"/>
                          </a:solidFill>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261518">
                <a:tc>
                  <a:txBody>
                    <a:bodyPr/>
                    <a:lstStyle/>
                    <a:p>
                      <a:pPr algn="ctr" fontAlgn="ctr"/>
                      <a:r>
                        <a:rPr lang="tr-TR" sz="1200" b="1" dirty="0">
                          <a:effectLst/>
                        </a:rPr>
                        <a:t>Sıvı Çözeltiler</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solidFill>
                            <a:schemeClr val="tx1"/>
                          </a:solidFill>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3</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2</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720768">
                <a:tc>
                  <a:txBody>
                    <a:bodyPr/>
                    <a:lstStyle/>
                    <a:p>
                      <a:pPr algn="ctr" fontAlgn="ctr"/>
                      <a:r>
                        <a:rPr lang="tr-TR" sz="1200" b="1" dirty="0">
                          <a:effectLst/>
                        </a:rPr>
                        <a:t>Kimyasal Tepkimelerde Enerji</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3</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solidFill>
                            <a:schemeClr val="tx1"/>
                          </a:solidFill>
                          <a:effectLst/>
                        </a:rPr>
                        <a:t>2</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3</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720768">
                <a:tc>
                  <a:txBody>
                    <a:bodyPr/>
                    <a:lstStyle/>
                    <a:p>
                      <a:pPr algn="ctr" fontAlgn="ctr"/>
                      <a:r>
                        <a:rPr lang="da-DK" sz="1200" b="1" dirty="0">
                          <a:effectLst/>
                        </a:rPr>
                        <a:t>Kimyasal Tepkimelerde Hız ve Denge</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solidFill>
                            <a:schemeClr val="tx1"/>
                          </a:solidFill>
                          <a:effectLst/>
                        </a:rPr>
                        <a:t>2</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3</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261518">
                <a:tc>
                  <a:txBody>
                    <a:bodyPr/>
                    <a:lstStyle/>
                    <a:p>
                      <a:pPr algn="ctr" fontAlgn="ctr"/>
                      <a:r>
                        <a:rPr lang="tr-TR" sz="1200" b="1" dirty="0">
                          <a:effectLst/>
                        </a:rPr>
                        <a:t>Asit-Baz Dengesi</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491143">
                <a:tc>
                  <a:txBody>
                    <a:bodyPr/>
                    <a:lstStyle/>
                    <a:p>
                      <a:pPr algn="ctr" fontAlgn="ctr"/>
                      <a:r>
                        <a:rPr lang="tr-TR" sz="1200" b="1" dirty="0">
                          <a:effectLst/>
                        </a:rPr>
                        <a:t>Çözünürlük Dengesi</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61518">
                <a:tc>
                  <a:txBody>
                    <a:bodyPr/>
                    <a:lstStyle/>
                    <a:p>
                      <a:pPr algn="ctr" fontAlgn="ctr"/>
                      <a:r>
                        <a:rPr lang="tr-TR" sz="1200" b="1" dirty="0">
                          <a:effectLst/>
                        </a:rPr>
                        <a:t>Kimya ve Elektrik</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solidFill>
                            <a:schemeClr val="tx1"/>
                          </a:solidFill>
                          <a:effectLst/>
                        </a:rPr>
                        <a:t>2</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a:solidFill>
                            <a:schemeClr val="tx1"/>
                          </a:solidFill>
                          <a:effectLst/>
                        </a:rPr>
                        <a:t>3</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a:solidFill>
                            <a:schemeClr val="tx1"/>
                          </a:solidFill>
                          <a:effectLst/>
                        </a:rPr>
                        <a:t>2</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a:solidFill>
                            <a:schemeClr val="tx1"/>
                          </a:solidFill>
                          <a:effectLst/>
                        </a:rPr>
                        <a:t>2</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2</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261518">
                <a:tc>
                  <a:txBody>
                    <a:bodyPr/>
                    <a:lstStyle/>
                    <a:p>
                      <a:pPr algn="ctr" fontAlgn="ctr"/>
                      <a:r>
                        <a:rPr lang="tr-TR" sz="1200" b="1" dirty="0">
                          <a:effectLst/>
                        </a:rPr>
                        <a:t>Organik Kimya</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10</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12</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solidFill>
                            <a:schemeClr val="tx1"/>
                          </a:solidFill>
                          <a:effectLst/>
                        </a:rPr>
                        <a:t>11</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6</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4</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3</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200" b="1" dirty="0">
                          <a:solidFill>
                            <a:schemeClr val="tx1"/>
                          </a:solidFill>
                          <a:effectLst/>
                        </a:rPr>
                        <a:t>3</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261518">
                <a:tc>
                  <a:txBody>
                    <a:bodyPr/>
                    <a:lstStyle/>
                    <a:p>
                      <a:pPr algn="ctr" fontAlgn="ctr"/>
                      <a:r>
                        <a:rPr lang="tr-TR" sz="1200" b="1" dirty="0">
                          <a:solidFill>
                            <a:srgbClr val="FFFFFF"/>
                          </a:solidFill>
                          <a:effectLst/>
                        </a:rPr>
                        <a:t>SORU SAYISI</a:t>
                      </a: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rgbClr val="FFFFFF"/>
                          </a:solidFill>
                          <a:effectLst/>
                        </a:rPr>
                        <a:t>30</a:t>
                      </a: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rgbClr val="FFFFFF"/>
                          </a:solidFill>
                          <a:effectLst/>
                        </a:rPr>
                        <a:t>30</a:t>
                      </a: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rgbClr val="FFFFFF"/>
                          </a:solidFill>
                          <a:effectLst/>
                        </a:rPr>
                        <a:t>30</a:t>
                      </a: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rgbClr val="FFFFFF"/>
                          </a:solidFill>
                          <a:effectLst/>
                        </a:rPr>
                        <a:t>30</a:t>
                      </a:r>
                      <a:endParaRPr lang="tr-TR" sz="1200" b="1" dirty="0">
                        <a:effectLst/>
                      </a:endParaRP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13</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13</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13</a:t>
                      </a:r>
                    </a:p>
                  </a:txBody>
                  <a:tcPr marL="11986" marR="11986" marT="11986" marB="11986"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bl>
          </a:graphicData>
        </a:graphic>
      </p:graphicFrame>
      <p:sp>
        <p:nvSpPr>
          <p:cNvPr id="5" name="Rectangle 1"/>
          <p:cNvSpPr>
            <a:spLocks noChangeArrowheads="1"/>
          </p:cNvSpPr>
          <p:nvPr/>
        </p:nvSpPr>
        <p:spPr bwMode="auto">
          <a:xfrm>
            <a:off x="2424113" y="16903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9230190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692696"/>
          </a:xfrm>
          <a:solidFill>
            <a:srgbClr val="FFFF00"/>
          </a:solidFill>
        </p:spPr>
        <p:txBody>
          <a:bodyPr>
            <a:normAutofit fontScale="90000"/>
          </a:bodyPr>
          <a:lstStyle/>
          <a:p>
            <a:r>
              <a:rPr lang="tr-TR" dirty="0" smtClean="0"/>
              <a:t/>
            </a:r>
            <a:br>
              <a:rPr lang="tr-TR" dirty="0" smtClean="0"/>
            </a:br>
            <a:r>
              <a:rPr lang="tr-TR" sz="3100" b="1" dirty="0" smtClean="0"/>
              <a:t>2023 </a:t>
            </a:r>
            <a:r>
              <a:rPr lang="tr-TR" sz="3100" b="1" dirty="0"/>
              <a:t>YKS </a:t>
            </a:r>
            <a:r>
              <a:rPr lang="tr-TR" sz="3100" b="1" dirty="0" smtClean="0"/>
              <a:t>BİYOLOJİ KONULARI</a:t>
            </a:r>
            <a:r>
              <a:rPr lang="tr-TR" dirty="0"/>
              <a:t/>
            </a:r>
            <a:br>
              <a:rPr lang="tr-TR" dirty="0"/>
            </a:br>
            <a:endParaRPr lang="tr-TR" dirty="0"/>
          </a:p>
        </p:txBody>
      </p:sp>
      <p:sp>
        <p:nvSpPr>
          <p:cNvPr id="3" name="İçerik Yer Tutucusu 2"/>
          <p:cNvSpPr>
            <a:spLocks noGrp="1"/>
          </p:cNvSpPr>
          <p:nvPr>
            <p:ph idx="1"/>
          </p:nvPr>
        </p:nvSpPr>
        <p:spPr>
          <a:xfrm>
            <a:off x="0" y="692696"/>
            <a:ext cx="9036496" cy="6165304"/>
          </a:xfrm>
          <a:solidFill>
            <a:schemeClr val="accent5">
              <a:lumMod val="20000"/>
              <a:lumOff val="80000"/>
            </a:schemeClr>
          </a:solidFill>
        </p:spPr>
        <p:txBody>
          <a:bodyPr>
            <a:normAutofit fontScale="47500" lnSpcReduction="20000"/>
          </a:bodyPr>
          <a:lstStyle/>
          <a:p>
            <a:pPr marL="0" indent="0">
              <a:buNone/>
            </a:pPr>
            <a:r>
              <a:rPr lang="tr-TR" sz="4200" b="1" dirty="0" smtClean="0">
                <a:solidFill>
                  <a:srgbClr val="FF0000"/>
                </a:solidFill>
              </a:rPr>
              <a:t>9</a:t>
            </a:r>
            <a:r>
              <a:rPr lang="tr-TR" sz="4200" b="1" dirty="0">
                <a:solidFill>
                  <a:srgbClr val="FF0000"/>
                </a:solidFill>
              </a:rPr>
              <a:t>. Sınıf Konu ve </a:t>
            </a:r>
            <a:r>
              <a:rPr lang="tr-TR" sz="4200" b="1" dirty="0" smtClean="0">
                <a:solidFill>
                  <a:srgbClr val="FF0000"/>
                </a:solidFill>
              </a:rPr>
              <a:t>Kazanımları                                                                                                   </a:t>
            </a:r>
            <a:endParaRPr lang="tr-TR" sz="4200" b="1" dirty="0">
              <a:solidFill>
                <a:srgbClr val="FF0000"/>
              </a:solidFill>
            </a:endParaRPr>
          </a:p>
          <a:p>
            <a:pPr marL="0" indent="0">
              <a:buNone/>
            </a:pPr>
            <a:r>
              <a:rPr lang="tr-TR" sz="3600" b="1" dirty="0"/>
              <a:t>Yaşam Bilimi ve Biyoloji</a:t>
            </a:r>
          </a:p>
          <a:p>
            <a:pPr marL="0" indent="0">
              <a:buNone/>
            </a:pPr>
            <a:r>
              <a:rPr lang="tr-TR" sz="3600" b="1" dirty="0" smtClean="0"/>
              <a:t>Bilimsel </a:t>
            </a:r>
            <a:r>
              <a:rPr lang="tr-TR" sz="3600" b="1" dirty="0"/>
              <a:t>Bilginin Doğası ve Biyoloji</a:t>
            </a:r>
          </a:p>
          <a:p>
            <a:pPr marL="0" indent="0">
              <a:buNone/>
            </a:pPr>
            <a:r>
              <a:rPr lang="tr-TR" sz="3600" b="1" dirty="0" smtClean="0"/>
              <a:t>Canlıların </a:t>
            </a:r>
            <a:r>
              <a:rPr lang="tr-TR" sz="3600" b="1" dirty="0"/>
              <a:t>Ortak Özellikleri</a:t>
            </a:r>
          </a:p>
          <a:p>
            <a:pPr marL="0" indent="0">
              <a:buNone/>
            </a:pPr>
            <a:r>
              <a:rPr lang="tr-TR" sz="3600" b="1" dirty="0" smtClean="0"/>
              <a:t>Canlıların </a:t>
            </a:r>
            <a:r>
              <a:rPr lang="tr-TR" sz="3600" b="1" dirty="0"/>
              <a:t>Yapısında Bulunan Ortak Bileşikler</a:t>
            </a:r>
          </a:p>
          <a:p>
            <a:pPr marL="0" indent="0">
              <a:buNone/>
            </a:pPr>
            <a:r>
              <a:rPr lang="tr-TR" sz="3600" b="1" dirty="0"/>
              <a:t>Canlılar Dünyası</a:t>
            </a:r>
          </a:p>
          <a:p>
            <a:pPr marL="0" indent="0">
              <a:buNone/>
            </a:pPr>
            <a:r>
              <a:rPr lang="tr-TR" sz="3600" b="1" dirty="0" smtClean="0"/>
              <a:t>Canlılığın </a:t>
            </a:r>
            <a:r>
              <a:rPr lang="tr-TR" sz="3600" b="1" dirty="0"/>
              <a:t>Temel Birimi Hücre</a:t>
            </a:r>
          </a:p>
          <a:p>
            <a:pPr marL="0" indent="0">
              <a:buNone/>
            </a:pPr>
            <a:r>
              <a:rPr lang="tr-TR" sz="3600" b="1" dirty="0" smtClean="0"/>
              <a:t>Canlıların </a:t>
            </a:r>
            <a:r>
              <a:rPr lang="tr-TR" sz="3600" b="1" dirty="0"/>
              <a:t>Çeşitliliği ve Sınıflandırılması</a:t>
            </a:r>
          </a:p>
          <a:p>
            <a:pPr marL="0" indent="0">
              <a:buNone/>
            </a:pPr>
            <a:r>
              <a:rPr lang="tr-TR" sz="3600" b="1" dirty="0" smtClean="0"/>
              <a:t>Canlı </a:t>
            </a:r>
            <a:r>
              <a:rPr lang="tr-TR" sz="3600" b="1" dirty="0"/>
              <a:t>Alemleri ve Özellikleri</a:t>
            </a:r>
          </a:p>
          <a:p>
            <a:pPr marL="0" indent="0">
              <a:buNone/>
            </a:pPr>
            <a:r>
              <a:rPr lang="tr-TR" sz="3600" b="1" dirty="0"/>
              <a:t>Güncel Çevre Sorunları</a:t>
            </a:r>
          </a:p>
          <a:p>
            <a:pPr marL="0" indent="0">
              <a:buNone/>
            </a:pPr>
            <a:r>
              <a:rPr lang="tr-TR" sz="3600" b="1" dirty="0" smtClean="0"/>
              <a:t>Güncel </a:t>
            </a:r>
            <a:r>
              <a:rPr lang="tr-TR" sz="3600" b="1" dirty="0"/>
              <a:t>Çevre Sorunları ve İnsan</a:t>
            </a:r>
          </a:p>
          <a:p>
            <a:pPr marL="0" indent="0">
              <a:buNone/>
            </a:pPr>
            <a:r>
              <a:rPr lang="tr-TR" sz="3600" b="1" dirty="0" smtClean="0"/>
              <a:t>Doğal </a:t>
            </a:r>
            <a:r>
              <a:rPr lang="tr-TR" sz="3600" b="1" dirty="0"/>
              <a:t>Kaynaklar ve Biyolojik Çeşitliliğin Korunması</a:t>
            </a:r>
          </a:p>
          <a:p>
            <a:pPr marL="0" indent="0">
              <a:buNone/>
            </a:pPr>
            <a:endParaRPr lang="tr-TR" sz="4200" b="1" dirty="0" smtClean="0">
              <a:solidFill>
                <a:srgbClr val="FF0000"/>
              </a:solidFill>
            </a:endParaRPr>
          </a:p>
          <a:p>
            <a:pPr marL="0" indent="0">
              <a:buNone/>
            </a:pPr>
            <a:r>
              <a:rPr lang="tr-TR" sz="4200" b="1" dirty="0" smtClean="0">
                <a:solidFill>
                  <a:srgbClr val="FF0000"/>
                </a:solidFill>
              </a:rPr>
              <a:t>10</a:t>
            </a:r>
            <a:r>
              <a:rPr lang="tr-TR" sz="4200" b="1" dirty="0">
                <a:solidFill>
                  <a:srgbClr val="FF0000"/>
                </a:solidFill>
              </a:rPr>
              <a:t>. Sınıf Konu ve Kazanımları</a:t>
            </a:r>
          </a:p>
          <a:p>
            <a:pPr marL="0" indent="0">
              <a:buNone/>
            </a:pPr>
            <a:r>
              <a:rPr lang="tr-TR" sz="3600" b="1" dirty="0"/>
              <a:t>Üreme</a:t>
            </a:r>
          </a:p>
          <a:p>
            <a:pPr marL="0" indent="0">
              <a:buNone/>
            </a:pPr>
            <a:r>
              <a:rPr lang="tr-TR" sz="3600" b="1" dirty="0" smtClean="0"/>
              <a:t>Mitoz </a:t>
            </a:r>
            <a:r>
              <a:rPr lang="tr-TR" sz="3600" b="1" dirty="0"/>
              <a:t>ve Eşeysiz Üreme</a:t>
            </a:r>
          </a:p>
          <a:p>
            <a:pPr marL="0" indent="0">
              <a:buNone/>
            </a:pPr>
            <a:r>
              <a:rPr lang="tr-TR" sz="3600" b="1" dirty="0" err="1" smtClean="0"/>
              <a:t>Mayoz</a:t>
            </a:r>
            <a:r>
              <a:rPr lang="tr-TR" sz="3600" b="1" dirty="0" smtClean="0"/>
              <a:t> </a:t>
            </a:r>
            <a:r>
              <a:rPr lang="tr-TR" sz="3600" b="1" dirty="0"/>
              <a:t>ve Eşeyli Üreme</a:t>
            </a:r>
          </a:p>
          <a:p>
            <a:pPr marL="0" indent="0">
              <a:buNone/>
            </a:pPr>
            <a:r>
              <a:rPr lang="tr-TR" sz="3600" b="1" dirty="0" smtClean="0"/>
              <a:t>Büyüme </a:t>
            </a:r>
            <a:r>
              <a:rPr lang="tr-TR" sz="3600" b="1" dirty="0"/>
              <a:t>ve Gelişme</a:t>
            </a:r>
          </a:p>
          <a:p>
            <a:pPr marL="0" indent="0">
              <a:buNone/>
            </a:pPr>
            <a:r>
              <a:rPr lang="tr-TR" sz="3600" b="1" dirty="0"/>
              <a:t>Kalıtımın Genel İlkeleri</a:t>
            </a:r>
          </a:p>
          <a:p>
            <a:pPr marL="0" indent="0">
              <a:buNone/>
            </a:pPr>
            <a:r>
              <a:rPr lang="tr-TR" sz="3600" b="1" dirty="0" smtClean="0"/>
              <a:t>Kalıtım </a:t>
            </a:r>
            <a:r>
              <a:rPr lang="tr-TR" sz="3600" b="1" dirty="0"/>
              <a:t>ve Biyolojik Çeşitlilik</a:t>
            </a:r>
          </a:p>
          <a:p>
            <a:pPr marL="0" indent="0">
              <a:buNone/>
            </a:pPr>
            <a:r>
              <a:rPr lang="tr-TR" sz="3600" b="1" dirty="0"/>
              <a:t>Dünyamız</a:t>
            </a:r>
          </a:p>
          <a:p>
            <a:pPr marL="0" indent="0">
              <a:buNone/>
            </a:pPr>
            <a:r>
              <a:rPr lang="tr-TR" sz="4000" b="1" dirty="0" smtClean="0"/>
              <a:t>Ekosistem Ekolojisi</a:t>
            </a:r>
            <a:endParaRPr lang="tr-TR" sz="40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692696"/>
            <a:ext cx="4427984" cy="3185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8231" y="3879593"/>
            <a:ext cx="4377025" cy="2563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2029129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836712"/>
          </a:xfrm>
          <a:solidFill>
            <a:srgbClr val="FFFF00"/>
          </a:solidFill>
        </p:spPr>
        <p:txBody>
          <a:bodyPr>
            <a:noAutofit/>
          </a:bodyPr>
          <a:lstStyle/>
          <a:p>
            <a:r>
              <a:rPr lang="tr-TR" sz="1800" b="1" dirty="0">
                <a:solidFill>
                  <a:srgbClr val="000000"/>
                </a:solidFill>
                <a:latin typeface="Barlow"/>
                <a:cs typeface="Arial" pitchFamily="34" charset="0"/>
              </a:rPr>
              <a:t>2023 AYT YKS BİYOLOJİ KONULARA GÖRE SORU DAĞILIMI</a:t>
            </a:r>
            <a:endParaRPr lang="tr-TR" sz="18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212642421"/>
              </p:ext>
            </p:extLst>
          </p:nvPr>
        </p:nvGraphicFramePr>
        <p:xfrm>
          <a:off x="10789" y="842494"/>
          <a:ext cx="9133212" cy="5990354"/>
        </p:xfrm>
        <a:graphic>
          <a:graphicData uri="http://schemas.openxmlformats.org/drawingml/2006/table">
            <a:tbl>
              <a:tblPr/>
              <a:tblGrid>
                <a:gridCol w="3515456"/>
                <a:gridCol w="979293"/>
                <a:gridCol w="1245829"/>
                <a:gridCol w="1227302"/>
                <a:gridCol w="1082366"/>
                <a:gridCol w="1082966"/>
              </a:tblGrid>
              <a:tr h="268842">
                <a:tc>
                  <a:txBody>
                    <a:bodyPr/>
                    <a:lstStyle/>
                    <a:p>
                      <a:pPr algn="ctr" fontAlgn="ctr"/>
                      <a:r>
                        <a:rPr lang="tr-TR" sz="1200" b="1" dirty="0">
                          <a:solidFill>
                            <a:schemeClr val="tx1"/>
                          </a:solidFill>
                          <a:effectLst/>
                        </a:rPr>
                        <a:t>SORU DAĞILIMI</a:t>
                      </a:r>
                      <a:endParaRPr lang="tr-TR" sz="1200" dirty="0">
                        <a:solidFill>
                          <a:schemeClr val="tx1"/>
                        </a:solidFill>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2018</a:t>
                      </a:r>
                      <a:endParaRPr lang="tr-TR" sz="1200" dirty="0">
                        <a:solidFill>
                          <a:schemeClr val="tx1"/>
                        </a:solidFill>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2019</a:t>
                      </a:r>
                      <a:endParaRPr lang="tr-TR" sz="1200" dirty="0">
                        <a:solidFill>
                          <a:schemeClr val="tx1"/>
                        </a:solidFill>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2020</a:t>
                      </a:r>
                      <a:endParaRPr lang="tr-TR" sz="1200" dirty="0">
                        <a:solidFill>
                          <a:schemeClr val="tx1"/>
                        </a:solidFill>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2021</a:t>
                      </a:r>
                      <a:endParaRPr lang="tr-TR" sz="1200" dirty="0">
                        <a:solidFill>
                          <a:schemeClr val="tx1"/>
                        </a:solidFill>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2022</a:t>
                      </a:r>
                      <a:endParaRPr lang="tr-TR" sz="1200" dirty="0">
                        <a:solidFill>
                          <a:schemeClr val="tx1"/>
                        </a:solidFill>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r h="268842">
                <a:tc>
                  <a:txBody>
                    <a:bodyPr/>
                    <a:lstStyle/>
                    <a:p>
                      <a:pPr algn="ctr" fontAlgn="ctr"/>
                      <a:r>
                        <a:rPr lang="tr-TR" sz="1200" b="1" dirty="0">
                          <a:effectLst/>
                        </a:rPr>
                        <a:t>Sinir Sistemi</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68842">
                <a:tc>
                  <a:txBody>
                    <a:bodyPr/>
                    <a:lstStyle/>
                    <a:p>
                      <a:pPr algn="ctr" fontAlgn="ctr"/>
                      <a:r>
                        <a:rPr lang="tr-TR" sz="1200" b="1" dirty="0">
                          <a:effectLst/>
                        </a:rPr>
                        <a:t>Endokrin Sistem</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68842">
                <a:tc>
                  <a:txBody>
                    <a:bodyPr/>
                    <a:lstStyle/>
                    <a:p>
                      <a:pPr algn="ctr" fontAlgn="ctr"/>
                      <a:r>
                        <a:rPr lang="tr-TR" sz="1200" b="1" dirty="0">
                          <a:effectLst/>
                        </a:rPr>
                        <a:t>Duyu Organları</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68842">
                <a:tc>
                  <a:txBody>
                    <a:bodyPr/>
                    <a:lstStyle/>
                    <a:p>
                      <a:pPr algn="ctr" fontAlgn="ctr"/>
                      <a:r>
                        <a:rPr lang="tr-TR" sz="1200" b="1" dirty="0">
                          <a:effectLst/>
                        </a:rPr>
                        <a:t>Destek ve Hareket Sistemi</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68842">
                <a:tc>
                  <a:txBody>
                    <a:bodyPr/>
                    <a:lstStyle/>
                    <a:p>
                      <a:pPr algn="ctr" fontAlgn="ctr"/>
                      <a:r>
                        <a:rPr lang="tr-TR" sz="1200" b="1" dirty="0">
                          <a:effectLst/>
                        </a:rPr>
                        <a:t>Sindirim Sistemi</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489431">
                <a:tc>
                  <a:txBody>
                    <a:bodyPr/>
                    <a:lstStyle/>
                    <a:p>
                      <a:pPr algn="ctr" fontAlgn="ctr"/>
                      <a:r>
                        <a:rPr lang="tr-TR" sz="1200" b="1" dirty="0">
                          <a:effectLst/>
                        </a:rPr>
                        <a:t>Dolaşım ve Bağışıklık Sistemi</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68842">
                <a:tc>
                  <a:txBody>
                    <a:bodyPr/>
                    <a:lstStyle/>
                    <a:p>
                      <a:pPr algn="ctr" fontAlgn="ctr"/>
                      <a:r>
                        <a:rPr lang="tr-TR" sz="1200" b="1" dirty="0">
                          <a:effectLst/>
                        </a:rPr>
                        <a:t>Solunum Sistemi</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68842">
                <a:tc>
                  <a:txBody>
                    <a:bodyPr/>
                    <a:lstStyle/>
                    <a:p>
                      <a:pPr algn="ctr" fontAlgn="ctr"/>
                      <a:r>
                        <a:rPr lang="tr-TR" sz="1200" b="1" dirty="0" err="1">
                          <a:effectLst/>
                        </a:rPr>
                        <a:t>Üriner</a:t>
                      </a:r>
                      <a:r>
                        <a:rPr lang="tr-TR" sz="1200" b="1" dirty="0">
                          <a:effectLst/>
                        </a:rPr>
                        <a:t> Sistem</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489431">
                <a:tc>
                  <a:txBody>
                    <a:bodyPr/>
                    <a:lstStyle/>
                    <a:p>
                      <a:pPr algn="ctr" fontAlgn="ctr"/>
                      <a:r>
                        <a:rPr lang="tr-TR" sz="1200" b="1" dirty="0">
                          <a:effectLst/>
                        </a:rPr>
                        <a:t>Üreme Sistemi ve </a:t>
                      </a:r>
                      <a:r>
                        <a:rPr lang="tr-TR" sz="1200" b="1" dirty="0" err="1">
                          <a:effectLst/>
                        </a:rPr>
                        <a:t>Embriyonik</a:t>
                      </a:r>
                      <a:r>
                        <a:rPr lang="tr-TR" sz="1200" b="1" dirty="0">
                          <a:effectLst/>
                        </a:rPr>
                        <a:t> Gelişim</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489431">
                <a:tc>
                  <a:txBody>
                    <a:bodyPr/>
                    <a:lstStyle/>
                    <a:p>
                      <a:pPr algn="ctr" fontAlgn="ctr"/>
                      <a:r>
                        <a:rPr lang="tr-TR" sz="1200" b="1" dirty="0" err="1">
                          <a:effectLst/>
                        </a:rPr>
                        <a:t>Komünite</a:t>
                      </a:r>
                      <a:r>
                        <a:rPr lang="tr-TR" sz="1200" b="1" dirty="0">
                          <a:effectLst/>
                        </a:rPr>
                        <a:t> ve Popülasyon Ekolojisi</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68842">
                <a:tc>
                  <a:txBody>
                    <a:bodyPr/>
                    <a:lstStyle/>
                    <a:p>
                      <a:pPr algn="ctr" fontAlgn="ctr"/>
                      <a:r>
                        <a:rPr lang="tr-TR" sz="1200" b="1" dirty="0">
                          <a:effectLst/>
                        </a:rPr>
                        <a:t>Nükleik Asitler</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489431">
                <a:tc>
                  <a:txBody>
                    <a:bodyPr/>
                    <a:lstStyle/>
                    <a:p>
                      <a:pPr algn="ctr" fontAlgn="ctr"/>
                      <a:r>
                        <a:rPr lang="tr-TR" sz="1200" b="1" dirty="0">
                          <a:effectLst/>
                        </a:rPr>
                        <a:t>Genetik Şifre ve Protein Sentezi</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3</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2</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68842">
                <a:tc>
                  <a:txBody>
                    <a:bodyPr/>
                    <a:lstStyle/>
                    <a:p>
                      <a:pPr algn="ctr" fontAlgn="ctr"/>
                      <a:r>
                        <a:rPr lang="tr-TR" sz="1200" b="1" dirty="0">
                          <a:effectLst/>
                        </a:rPr>
                        <a:t>Canlılık ve Enerji</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68842">
                <a:tc>
                  <a:txBody>
                    <a:bodyPr/>
                    <a:lstStyle/>
                    <a:p>
                      <a:pPr algn="ctr" fontAlgn="ctr"/>
                      <a:r>
                        <a:rPr lang="tr-TR" sz="1200" b="1" dirty="0">
                          <a:effectLst/>
                        </a:rPr>
                        <a:t>Fotosentez ve </a:t>
                      </a:r>
                      <a:r>
                        <a:rPr lang="tr-TR" sz="1200" b="1" dirty="0" err="1">
                          <a:effectLst/>
                        </a:rPr>
                        <a:t>Kemosentez</a:t>
                      </a: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68842">
                <a:tc>
                  <a:txBody>
                    <a:bodyPr/>
                    <a:lstStyle/>
                    <a:p>
                      <a:pPr algn="ctr" fontAlgn="ctr"/>
                      <a:r>
                        <a:rPr lang="tr-TR" sz="1200" b="1" dirty="0">
                          <a:effectLst/>
                        </a:rPr>
                        <a:t>Hücresel Solunum</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68842">
                <a:tc>
                  <a:txBody>
                    <a:bodyPr/>
                    <a:lstStyle/>
                    <a:p>
                      <a:pPr algn="ctr" fontAlgn="ctr"/>
                      <a:r>
                        <a:rPr lang="tr-TR" sz="1200" b="1" dirty="0">
                          <a:effectLst/>
                        </a:rPr>
                        <a:t>Bitki Biyolojisi</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3</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2</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dirty="0">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68842">
                <a:tc>
                  <a:txBody>
                    <a:bodyPr/>
                    <a:lstStyle/>
                    <a:p>
                      <a:pPr algn="ctr" fontAlgn="ctr"/>
                      <a:r>
                        <a:rPr lang="tr-TR" sz="1200" b="1" dirty="0">
                          <a:effectLst/>
                        </a:rPr>
                        <a:t>Canlılar ve Çevre</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200" b="1">
                          <a:effectLst/>
                        </a:rPr>
                        <a:t>1</a:t>
                      </a: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200" b="1" dirty="0">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68842">
                <a:tc>
                  <a:txBody>
                    <a:bodyPr/>
                    <a:lstStyle/>
                    <a:p>
                      <a:pPr algn="ctr" fontAlgn="ctr"/>
                      <a:r>
                        <a:rPr lang="tr-TR" sz="1200" b="1" dirty="0">
                          <a:solidFill>
                            <a:schemeClr val="tx1"/>
                          </a:solidFill>
                          <a:effectLst/>
                        </a:rPr>
                        <a:t>SORU SAYISI</a:t>
                      </a:r>
                      <a:endParaRPr lang="tr-TR" sz="1200" dirty="0">
                        <a:solidFill>
                          <a:schemeClr val="tx1"/>
                        </a:solidFill>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13</a:t>
                      </a:r>
                      <a:endParaRPr lang="tr-TR" sz="1200" dirty="0">
                        <a:solidFill>
                          <a:schemeClr val="tx1"/>
                        </a:solidFill>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13</a:t>
                      </a:r>
                      <a:endParaRPr lang="tr-TR" sz="1200" dirty="0">
                        <a:solidFill>
                          <a:schemeClr val="tx1"/>
                        </a:solidFill>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13</a:t>
                      </a:r>
                      <a:endParaRPr lang="tr-TR" sz="1200" dirty="0">
                        <a:solidFill>
                          <a:schemeClr val="tx1"/>
                        </a:solidFill>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13</a:t>
                      </a:r>
                      <a:endParaRPr lang="tr-TR" sz="1200" dirty="0">
                        <a:solidFill>
                          <a:schemeClr val="tx1"/>
                        </a:solidFill>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13</a:t>
                      </a:r>
                      <a:endParaRPr lang="tr-TR" sz="1200" dirty="0">
                        <a:solidFill>
                          <a:schemeClr val="tx1"/>
                        </a:solidFill>
                        <a:effectLst/>
                      </a:endParaRPr>
                    </a:p>
                  </a:txBody>
                  <a:tcPr marL="12259" marR="12259" marT="12259" marB="12259"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bl>
          </a:graphicData>
        </a:graphic>
      </p:graphicFrame>
      <p:sp>
        <p:nvSpPr>
          <p:cNvPr id="5" name="Rectangle 1"/>
          <p:cNvSpPr>
            <a:spLocks noChangeArrowheads="1"/>
          </p:cNvSpPr>
          <p:nvPr/>
        </p:nvSpPr>
        <p:spPr bwMode="auto">
          <a:xfrm>
            <a:off x="2374900" y="1509554"/>
            <a:ext cx="59312" cy="49244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1400" b="1" i="0" u="none" strike="noStrike" cap="none" normalizeH="0" baseline="0" dirty="0" smtClean="0">
                <a:ln>
                  <a:noFill/>
                </a:ln>
                <a:solidFill>
                  <a:srgbClr val="000000"/>
                </a:solidFill>
                <a:effectLst/>
                <a:latin typeface="Barlow"/>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84886849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404664"/>
          </a:xfrm>
          <a:solidFill>
            <a:srgbClr val="FFFF00"/>
          </a:solidFill>
        </p:spPr>
        <p:txBody>
          <a:bodyPr>
            <a:normAutofit fontScale="90000"/>
          </a:bodyPr>
          <a:lstStyle/>
          <a:p>
            <a:r>
              <a:rPr lang="tr-TR" dirty="0" smtClean="0"/>
              <a:t/>
            </a:r>
            <a:br>
              <a:rPr lang="tr-TR" dirty="0" smtClean="0"/>
            </a:br>
            <a:r>
              <a:rPr lang="tr-TR" sz="2200" b="1" dirty="0" smtClean="0"/>
              <a:t>2023 </a:t>
            </a:r>
            <a:r>
              <a:rPr lang="tr-TR" sz="2200" b="1" dirty="0"/>
              <a:t>YKS Matematik Konuları</a:t>
            </a:r>
            <a:r>
              <a:rPr lang="tr-TR" b="1" dirty="0"/>
              <a:t/>
            </a:r>
            <a:br>
              <a:rPr lang="tr-TR" b="1" dirty="0"/>
            </a:br>
            <a:endParaRPr lang="tr-TR" b="1" dirty="0"/>
          </a:p>
        </p:txBody>
      </p:sp>
      <p:sp>
        <p:nvSpPr>
          <p:cNvPr id="5" name="İçerik Yer Tutucusu 4"/>
          <p:cNvSpPr>
            <a:spLocks noGrp="1"/>
          </p:cNvSpPr>
          <p:nvPr>
            <p:ph idx="1"/>
          </p:nvPr>
        </p:nvSpPr>
        <p:spPr>
          <a:xfrm>
            <a:off x="107504" y="404664"/>
            <a:ext cx="4248472" cy="6336704"/>
          </a:xfrm>
          <a:solidFill>
            <a:schemeClr val="accent5">
              <a:lumMod val="20000"/>
              <a:lumOff val="80000"/>
            </a:schemeClr>
          </a:solidFill>
        </p:spPr>
        <p:txBody>
          <a:bodyPr>
            <a:normAutofit fontScale="32500" lnSpcReduction="20000"/>
          </a:bodyPr>
          <a:lstStyle/>
          <a:p>
            <a:pPr marL="0" indent="0">
              <a:buNone/>
            </a:pPr>
            <a:r>
              <a:rPr lang="tr-TR" b="1" dirty="0" smtClean="0">
                <a:solidFill>
                  <a:srgbClr val="FF0000"/>
                </a:solidFill>
              </a:rPr>
              <a:t>	</a:t>
            </a:r>
            <a:r>
              <a:rPr lang="tr-TR" sz="4300" b="1" dirty="0" smtClean="0">
                <a:solidFill>
                  <a:srgbClr val="FF0000"/>
                </a:solidFill>
              </a:rPr>
              <a:t>9</a:t>
            </a:r>
            <a:r>
              <a:rPr lang="tr-TR" sz="4300" b="1" dirty="0">
                <a:solidFill>
                  <a:srgbClr val="FF0000"/>
                </a:solidFill>
              </a:rPr>
              <a:t>. Sınıf Konu ve Kazanımları                                                       </a:t>
            </a:r>
            <a:endParaRPr lang="tr-TR" b="1" dirty="0">
              <a:solidFill>
                <a:srgbClr val="FF0000"/>
              </a:solidFill>
            </a:endParaRPr>
          </a:p>
          <a:p>
            <a:pPr marL="0" indent="0">
              <a:buNone/>
            </a:pPr>
            <a:r>
              <a:rPr lang="tr-TR" b="1" dirty="0"/>
              <a:t>Kümeler</a:t>
            </a:r>
          </a:p>
          <a:p>
            <a:pPr marL="0" indent="0">
              <a:buNone/>
            </a:pPr>
            <a:r>
              <a:rPr lang="tr-TR" b="1" dirty="0"/>
              <a:t>Kümelerde Temel Kavramlar</a:t>
            </a:r>
          </a:p>
          <a:p>
            <a:pPr marL="0" indent="0">
              <a:buNone/>
            </a:pPr>
            <a:r>
              <a:rPr lang="tr-TR" b="1" dirty="0"/>
              <a:t>Kümelerde İşlemler</a:t>
            </a:r>
          </a:p>
          <a:p>
            <a:pPr marL="0" indent="0">
              <a:buNone/>
            </a:pPr>
            <a:r>
              <a:rPr lang="tr-TR" b="1" dirty="0"/>
              <a:t>Denklem ve Eşitsizlikler</a:t>
            </a:r>
          </a:p>
          <a:p>
            <a:pPr marL="0" indent="0">
              <a:buNone/>
            </a:pPr>
            <a:r>
              <a:rPr lang="tr-TR" b="1" dirty="0"/>
              <a:t>Gerçek Sayılar</a:t>
            </a:r>
          </a:p>
          <a:p>
            <a:pPr marL="0" indent="0">
              <a:buNone/>
            </a:pPr>
            <a:r>
              <a:rPr lang="tr-TR" b="1" dirty="0"/>
              <a:t>Birinci Dereceden Denklem ve Eşitsizlikler</a:t>
            </a:r>
          </a:p>
          <a:p>
            <a:pPr marL="0" indent="0">
              <a:buNone/>
            </a:pPr>
            <a:r>
              <a:rPr lang="tr-TR" b="1" dirty="0"/>
              <a:t>Üslü İfadeler ve Denklemler</a:t>
            </a:r>
          </a:p>
          <a:p>
            <a:pPr marL="0" indent="0">
              <a:buNone/>
            </a:pPr>
            <a:r>
              <a:rPr lang="tr-TR" b="1" dirty="0"/>
              <a:t>Denklem ve Eşitsizliklerle İlgili Uygulamalar</a:t>
            </a:r>
          </a:p>
          <a:p>
            <a:pPr marL="0" indent="0">
              <a:buNone/>
            </a:pPr>
            <a:r>
              <a:rPr lang="tr-TR" b="1" dirty="0"/>
              <a:t>Fonksiyonlar</a:t>
            </a:r>
          </a:p>
          <a:p>
            <a:pPr marL="0" indent="0">
              <a:buNone/>
            </a:pPr>
            <a:r>
              <a:rPr lang="tr-TR" b="1" dirty="0"/>
              <a:t>Fonksiyon Kavramı ve Gösterimi</a:t>
            </a:r>
          </a:p>
          <a:p>
            <a:pPr marL="0" indent="0">
              <a:buNone/>
            </a:pPr>
            <a:r>
              <a:rPr lang="tr-TR" b="1" dirty="0"/>
              <a:t>Üçgenler</a:t>
            </a:r>
          </a:p>
          <a:p>
            <a:pPr marL="0" indent="0">
              <a:buNone/>
            </a:pPr>
            <a:r>
              <a:rPr lang="tr-TR" b="1" dirty="0"/>
              <a:t>Üçgenlerin Eşliği</a:t>
            </a:r>
          </a:p>
          <a:p>
            <a:pPr marL="0" indent="0">
              <a:buNone/>
            </a:pPr>
            <a:r>
              <a:rPr lang="tr-TR" b="1" dirty="0"/>
              <a:t>Üçgenlerin Benzerliği</a:t>
            </a:r>
          </a:p>
          <a:p>
            <a:pPr marL="0" indent="0">
              <a:buNone/>
            </a:pPr>
            <a:r>
              <a:rPr lang="tr-TR" b="1" dirty="0"/>
              <a:t>Üçgenin Yardımcı Elemanları</a:t>
            </a:r>
          </a:p>
          <a:p>
            <a:pPr marL="0" indent="0">
              <a:buNone/>
            </a:pPr>
            <a:r>
              <a:rPr lang="tr-TR" b="1" dirty="0"/>
              <a:t>Dik Üçgen ve Trigonometri</a:t>
            </a:r>
          </a:p>
          <a:p>
            <a:pPr marL="0" indent="0">
              <a:buNone/>
            </a:pPr>
            <a:r>
              <a:rPr lang="tr-TR" b="1" dirty="0"/>
              <a:t>Üçgenin Alanı</a:t>
            </a:r>
          </a:p>
          <a:p>
            <a:pPr marL="0" indent="0">
              <a:buNone/>
            </a:pPr>
            <a:r>
              <a:rPr lang="tr-TR" b="1" dirty="0"/>
              <a:t>Veri</a:t>
            </a:r>
          </a:p>
          <a:p>
            <a:pPr marL="0" indent="0">
              <a:buNone/>
            </a:pPr>
            <a:r>
              <a:rPr lang="tr-TR" b="1" dirty="0"/>
              <a:t>Merkezi Eğilim ve Yayılım Ölçüleri</a:t>
            </a:r>
          </a:p>
          <a:p>
            <a:pPr marL="0" indent="0">
              <a:buNone/>
            </a:pPr>
            <a:r>
              <a:rPr lang="tr-TR" b="1" dirty="0"/>
              <a:t>Verilerin Grafikle Gösterilmesi</a:t>
            </a:r>
          </a:p>
          <a:p>
            <a:pPr marL="0" indent="0">
              <a:buNone/>
            </a:pPr>
            <a:r>
              <a:rPr lang="tr-TR" b="1" dirty="0"/>
              <a:t>Olasılık</a:t>
            </a:r>
          </a:p>
          <a:p>
            <a:pPr marL="0" indent="0">
              <a:buNone/>
            </a:pPr>
            <a:r>
              <a:rPr lang="tr-TR" b="1" dirty="0"/>
              <a:t>Basit Olayların Olasılıkları</a:t>
            </a:r>
          </a:p>
          <a:p>
            <a:pPr marL="0" indent="0">
              <a:buNone/>
            </a:pPr>
            <a:r>
              <a:rPr lang="tr-TR" b="1" dirty="0" smtClean="0">
                <a:solidFill>
                  <a:srgbClr val="FF0000"/>
                </a:solidFill>
              </a:rPr>
              <a:t>	</a:t>
            </a:r>
            <a:r>
              <a:rPr lang="tr-TR" sz="4300" b="1" dirty="0" smtClean="0">
                <a:solidFill>
                  <a:srgbClr val="FF0000"/>
                </a:solidFill>
              </a:rPr>
              <a:t>10</a:t>
            </a:r>
            <a:r>
              <a:rPr lang="tr-TR" sz="4300" b="1" dirty="0">
                <a:solidFill>
                  <a:srgbClr val="FF0000"/>
                </a:solidFill>
              </a:rPr>
              <a:t>. Sınıf Konu ve Kazanımları</a:t>
            </a:r>
            <a:endParaRPr lang="tr-TR" b="1" dirty="0">
              <a:solidFill>
                <a:srgbClr val="FF0000"/>
              </a:solidFill>
            </a:endParaRPr>
          </a:p>
          <a:p>
            <a:pPr marL="0" indent="0">
              <a:buNone/>
            </a:pPr>
            <a:r>
              <a:rPr lang="tr-TR" b="1" dirty="0"/>
              <a:t>Sayma</a:t>
            </a:r>
          </a:p>
          <a:p>
            <a:pPr marL="0" indent="0">
              <a:buNone/>
            </a:pPr>
            <a:r>
              <a:rPr lang="tr-TR" b="1" dirty="0"/>
              <a:t>Sıralama ve Seçme</a:t>
            </a:r>
          </a:p>
          <a:p>
            <a:pPr marL="0" indent="0">
              <a:buNone/>
            </a:pPr>
            <a:r>
              <a:rPr lang="tr-TR" b="1" dirty="0"/>
              <a:t>Fonksiyonlarla İşlemler ve Uygulamalar</a:t>
            </a:r>
          </a:p>
          <a:p>
            <a:pPr marL="0" indent="0">
              <a:buNone/>
            </a:pPr>
            <a:r>
              <a:rPr lang="tr-TR" b="1" dirty="0"/>
              <a:t>Fonksiyonların Simetrileri ve Cebirsel Özellikleri</a:t>
            </a:r>
          </a:p>
          <a:p>
            <a:pPr marL="0" indent="0">
              <a:buNone/>
            </a:pPr>
            <a:r>
              <a:rPr lang="tr-TR" b="1" dirty="0"/>
              <a:t>ki Fonksiyonun Bileşkesi ve Bir Fonksiyonun Tersi</a:t>
            </a:r>
          </a:p>
          <a:p>
            <a:pPr marL="0" indent="0">
              <a:buNone/>
            </a:pPr>
            <a:r>
              <a:rPr lang="tr-TR" b="1" dirty="0"/>
              <a:t>Dörtgenler ve Çokgenler</a:t>
            </a:r>
          </a:p>
          <a:p>
            <a:pPr marL="0" indent="0">
              <a:buNone/>
            </a:pPr>
            <a:r>
              <a:rPr lang="tr-TR" b="1" dirty="0"/>
              <a:t>Dörtgenler ve Özellikleri</a:t>
            </a:r>
          </a:p>
          <a:p>
            <a:pPr marL="0" indent="0">
              <a:buNone/>
            </a:pPr>
            <a:r>
              <a:rPr lang="tr-TR" b="1" dirty="0"/>
              <a:t>Özel Dörtgenler</a:t>
            </a:r>
          </a:p>
          <a:p>
            <a:pPr marL="0" indent="0">
              <a:buNone/>
            </a:pPr>
            <a:r>
              <a:rPr lang="tr-TR" b="1" dirty="0"/>
              <a:t>kinci Dereceden Denklem ve Fonksiyonlar</a:t>
            </a:r>
          </a:p>
          <a:p>
            <a:pPr marL="0" indent="0">
              <a:buNone/>
            </a:pPr>
            <a:r>
              <a:rPr lang="tr-TR" b="1" dirty="0"/>
              <a:t>İkinci Dereceden Bir Bilinmeyenli Denklemler</a:t>
            </a:r>
          </a:p>
          <a:p>
            <a:pPr marL="0" indent="0">
              <a:buNone/>
            </a:pPr>
            <a:r>
              <a:rPr lang="tr-TR" b="1" dirty="0"/>
              <a:t>Polinomlar</a:t>
            </a:r>
          </a:p>
          <a:p>
            <a:pPr marL="0" indent="0">
              <a:buNone/>
            </a:pPr>
            <a:r>
              <a:rPr lang="tr-TR" b="1" dirty="0"/>
              <a:t>Polinom Kavramı ve </a:t>
            </a:r>
            <a:r>
              <a:rPr lang="tr-TR" b="1" dirty="0" err="1"/>
              <a:t>Polinomlarla</a:t>
            </a:r>
            <a:r>
              <a:rPr lang="tr-TR" b="1" dirty="0"/>
              <a:t> İşlemler</a:t>
            </a:r>
          </a:p>
          <a:p>
            <a:pPr marL="0" indent="0">
              <a:buNone/>
            </a:pPr>
            <a:r>
              <a:rPr lang="tr-TR" b="1" dirty="0" err="1"/>
              <a:t>Polinomlarda</a:t>
            </a:r>
            <a:r>
              <a:rPr lang="tr-TR" b="1" dirty="0"/>
              <a:t>  Çarpanlara Ayırma</a:t>
            </a:r>
          </a:p>
          <a:p>
            <a:pPr marL="0" indent="0">
              <a:buNone/>
            </a:pPr>
            <a:r>
              <a:rPr lang="tr-TR" b="1" dirty="0"/>
              <a:t>Polinom ve Rasyonel Denklemlerin Çözüm Kümeleri</a:t>
            </a:r>
          </a:p>
          <a:p>
            <a:pPr marL="0" indent="0">
              <a:buNone/>
            </a:pPr>
            <a:r>
              <a:rPr lang="tr-TR" b="1" dirty="0"/>
              <a:t>Geometrik Cisimler</a:t>
            </a:r>
          </a:p>
          <a:p>
            <a:pPr marL="0" indent="0">
              <a:buNone/>
            </a:pPr>
            <a:r>
              <a:rPr lang="tr-TR" b="1" dirty="0"/>
              <a:t>Katı Cisimlerin Yüzey Alanları ve Hacimleri</a:t>
            </a:r>
          </a:p>
          <a:p>
            <a:pPr marL="0" indent="0">
              <a:buNone/>
            </a:pPr>
            <a:endParaRPr lang="tr-TR" dirty="0"/>
          </a:p>
        </p:txBody>
      </p:sp>
      <p:sp>
        <p:nvSpPr>
          <p:cNvPr id="6" name="İçerik Yer Tutucusu 2"/>
          <p:cNvSpPr txBox="1">
            <a:spLocks/>
          </p:cNvSpPr>
          <p:nvPr/>
        </p:nvSpPr>
        <p:spPr>
          <a:xfrm>
            <a:off x="4355976" y="404664"/>
            <a:ext cx="4680520" cy="6336704"/>
          </a:xfrm>
          <a:prstGeom prst="rect">
            <a:avLst/>
          </a:prstGeom>
          <a:solidFill>
            <a:schemeClr val="accent5">
              <a:lumMod val="20000"/>
              <a:lumOff val="80000"/>
            </a:schemeClr>
          </a:solidFill>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tr-TR" sz="3600" b="1" dirty="0" smtClean="0">
                <a:solidFill>
                  <a:srgbClr val="FF0000"/>
                </a:solidFill>
              </a:rPr>
              <a:t>	</a:t>
            </a:r>
            <a:r>
              <a:rPr lang="tr-TR" sz="5600" b="1" dirty="0" smtClean="0">
                <a:solidFill>
                  <a:srgbClr val="FF0000"/>
                </a:solidFill>
              </a:rPr>
              <a:t>11. Sınıf Konu ve Kazanımları</a:t>
            </a:r>
            <a:endParaRPr lang="tr-TR" sz="4000" dirty="0" smtClean="0">
              <a:solidFill>
                <a:srgbClr val="FF0000"/>
              </a:solidFill>
            </a:endParaRPr>
          </a:p>
          <a:p>
            <a:pPr marL="0" indent="0">
              <a:buNone/>
            </a:pPr>
            <a:r>
              <a:rPr lang="tr-TR" sz="3600" b="1" dirty="0" smtClean="0"/>
              <a:t>Trigonometri</a:t>
            </a:r>
          </a:p>
          <a:p>
            <a:pPr marL="0" indent="0">
              <a:buNone/>
            </a:pPr>
            <a:r>
              <a:rPr lang="tr-TR" sz="3600" b="1" dirty="0" smtClean="0"/>
              <a:t>Yönlü Açılar</a:t>
            </a:r>
          </a:p>
          <a:p>
            <a:pPr marL="0" indent="0">
              <a:buNone/>
            </a:pPr>
            <a:r>
              <a:rPr lang="tr-TR" sz="3600" b="1" dirty="0" smtClean="0"/>
              <a:t>Trigonometrik Fonksiyonlar</a:t>
            </a:r>
          </a:p>
          <a:p>
            <a:pPr marL="0" indent="0">
              <a:buNone/>
            </a:pPr>
            <a:r>
              <a:rPr lang="tr-TR" sz="3600" b="1" dirty="0" smtClean="0"/>
              <a:t>Analitik Geometri</a:t>
            </a:r>
          </a:p>
          <a:p>
            <a:pPr marL="0" indent="0">
              <a:buNone/>
            </a:pPr>
            <a:r>
              <a:rPr lang="tr-TR" sz="3600" b="1" dirty="0" smtClean="0"/>
              <a:t>Doğrunun Analitik İncelenmesi</a:t>
            </a:r>
          </a:p>
          <a:p>
            <a:pPr marL="0" indent="0">
              <a:buNone/>
            </a:pPr>
            <a:r>
              <a:rPr lang="tr-TR" sz="3600" b="1" dirty="0" smtClean="0"/>
              <a:t>Fonksiyonlarda Uygulamalar</a:t>
            </a:r>
          </a:p>
          <a:p>
            <a:pPr marL="0" indent="0">
              <a:buNone/>
            </a:pPr>
            <a:r>
              <a:rPr lang="tr-TR" sz="3600" b="1" dirty="0" smtClean="0"/>
              <a:t>İlgili Uygulamalar</a:t>
            </a:r>
          </a:p>
          <a:p>
            <a:pPr marL="0" indent="0">
              <a:buNone/>
            </a:pPr>
            <a:r>
              <a:rPr lang="tr-TR" sz="3600" b="1" dirty="0" smtClean="0"/>
              <a:t>İkinci Dereceden Fonksiyonlar ve Grafikleri</a:t>
            </a:r>
          </a:p>
          <a:p>
            <a:pPr marL="0" indent="0">
              <a:buNone/>
            </a:pPr>
            <a:r>
              <a:rPr lang="tr-TR" sz="3600" b="1" dirty="0" smtClean="0"/>
              <a:t>Fonksiyonların Dönüşümleri</a:t>
            </a:r>
          </a:p>
          <a:p>
            <a:pPr marL="0" indent="0">
              <a:buNone/>
            </a:pPr>
            <a:r>
              <a:rPr lang="tr-TR" sz="3600" b="1" dirty="0" smtClean="0"/>
              <a:t>Denklem ve Eşitsizlik Sistemleri</a:t>
            </a:r>
          </a:p>
          <a:p>
            <a:pPr marL="0" indent="0">
              <a:buNone/>
            </a:pPr>
            <a:r>
              <a:rPr lang="tr-TR" sz="3600" b="1" dirty="0" smtClean="0"/>
              <a:t>kinci Dereceden İki Bilinmeyenli Denklem Sistemleri</a:t>
            </a:r>
          </a:p>
          <a:p>
            <a:pPr marL="0" indent="0">
              <a:buNone/>
            </a:pPr>
            <a:r>
              <a:rPr lang="tr-TR" sz="3600" b="1" dirty="0" smtClean="0"/>
              <a:t>İkinci Dereceden Bir Bilinmeyenli Eşitsizlikler ve Eşitsizlik Sistemleri</a:t>
            </a:r>
          </a:p>
          <a:p>
            <a:pPr marL="0" indent="0">
              <a:buNone/>
            </a:pPr>
            <a:r>
              <a:rPr lang="tr-TR" sz="3600" b="1" dirty="0" smtClean="0"/>
              <a:t>Çember ve Daire</a:t>
            </a:r>
          </a:p>
          <a:p>
            <a:pPr marL="0" indent="0">
              <a:buNone/>
            </a:pPr>
            <a:r>
              <a:rPr lang="tr-TR" sz="3600" b="1" dirty="0" smtClean="0"/>
              <a:t>Çemberin Temel Elemanları</a:t>
            </a:r>
          </a:p>
          <a:p>
            <a:pPr marL="0" indent="0">
              <a:buNone/>
            </a:pPr>
            <a:r>
              <a:rPr lang="tr-TR" sz="3600" b="1" dirty="0" smtClean="0"/>
              <a:t>Çemberde Açılar</a:t>
            </a:r>
          </a:p>
          <a:p>
            <a:pPr marL="0" indent="0">
              <a:buNone/>
            </a:pPr>
            <a:r>
              <a:rPr lang="tr-TR" sz="3600" b="1" dirty="0" smtClean="0"/>
              <a:t>Çemberde Teğet</a:t>
            </a:r>
          </a:p>
          <a:p>
            <a:pPr marL="0" indent="0">
              <a:buNone/>
            </a:pPr>
            <a:r>
              <a:rPr lang="tr-TR" sz="3600" b="1" dirty="0" smtClean="0"/>
              <a:t>Dairenin Çevresi ve Alanı</a:t>
            </a:r>
          </a:p>
          <a:p>
            <a:pPr marL="0" indent="0">
              <a:buNone/>
            </a:pPr>
            <a:r>
              <a:rPr lang="tr-TR" sz="3600" b="1" dirty="0" smtClean="0"/>
              <a:t>Uzay Geometri</a:t>
            </a:r>
          </a:p>
          <a:p>
            <a:pPr marL="0" indent="0">
              <a:buNone/>
            </a:pPr>
            <a:r>
              <a:rPr lang="tr-TR" sz="3600" b="1" dirty="0" smtClean="0"/>
              <a:t>Katı Cisimler</a:t>
            </a:r>
          </a:p>
          <a:p>
            <a:pPr marL="0" indent="0">
              <a:buNone/>
            </a:pPr>
            <a:r>
              <a:rPr lang="tr-TR" sz="3600" b="1" dirty="0" smtClean="0"/>
              <a:t>Olasılık</a:t>
            </a:r>
          </a:p>
          <a:p>
            <a:pPr marL="0" indent="0">
              <a:buNone/>
            </a:pPr>
            <a:r>
              <a:rPr lang="tr-TR" sz="3600" b="1" dirty="0" smtClean="0"/>
              <a:t>Koşullu Olasılık</a:t>
            </a:r>
          </a:p>
          <a:p>
            <a:pPr marL="0" indent="0">
              <a:buNone/>
            </a:pPr>
            <a:r>
              <a:rPr lang="tr-TR" sz="3600" b="1" dirty="0" smtClean="0"/>
              <a:t>Deneysel ve Teorik Olasılık</a:t>
            </a:r>
          </a:p>
          <a:p>
            <a:pPr marL="0" indent="0">
              <a:buFont typeface="Arial" pitchFamily="34" charset="0"/>
              <a:buNone/>
            </a:pPr>
            <a:r>
              <a:rPr lang="tr-TR" sz="4000" b="1" dirty="0" smtClean="0">
                <a:solidFill>
                  <a:srgbClr val="FF0000"/>
                </a:solidFill>
              </a:rPr>
              <a:t>	</a:t>
            </a:r>
            <a:r>
              <a:rPr lang="tr-TR" sz="5600" b="1" dirty="0" smtClean="0">
                <a:solidFill>
                  <a:srgbClr val="FF0000"/>
                </a:solidFill>
              </a:rPr>
              <a:t>12. Sınıf Konu ve Kazanımları</a:t>
            </a:r>
            <a:endParaRPr lang="tr-TR" sz="4000" dirty="0" smtClean="0">
              <a:solidFill>
                <a:srgbClr val="FF0000"/>
              </a:solidFill>
            </a:endParaRPr>
          </a:p>
          <a:p>
            <a:pPr marL="0" indent="0">
              <a:buNone/>
            </a:pPr>
            <a:r>
              <a:rPr lang="tr-TR" sz="3600" b="1" dirty="0" smtClean="0"/>
              <a:t>Üstel ve Logaritmik Fonksiyonlar</a:t>
            </a:r>
          </a:p>
          <a:p>
            <a:pPr marL="0" indent="0">
              <a:buNone/>
            </a:pPr>
            <a:r>
              <a:rPr lang="tr-TR" sz="3600" b="1" dirty="0" smtClean="0"/>
              <a:t>Üstel Fonksiyonlar</a:t>
            </a:r>
          </a:p>
          <a:p>
            <a:pPr marL="0" indent="0">
              <a:buNone/>
            </a:pPr>
            <a:r>
              <a:rPr lang="tr-TR" sz="3600" b="1" dirty="0" smtClean="0"/>
              <a:t>Logaritma Fonksiyonu</a:t>
            </a:r>
          </a:p>
          <a:p>
            <a:pPr marL="0" indent="0">
              <a:buNone/>
            </a:pPr>
            <a:r>
              <a:rPr lang="tr-TR" sz="3600" b="1" dirty="0" smtClean="0"/>
              <a:t>Üstel ve Logaritmik Denklem ve Eşitsizlikler</a:t>
            </a:r>
          </a:p>
          <a:p>
            <a:pPr marL="0" indent="0">
              <a:buNone/>
            </a:pPr>
            <a:r>
              <a:rPr lang="tr-TR" sz="3600" b="1" dirty="0" smtClean="0"/>
              <a:t>Diziler</a:t>
            </a:r>
          </a:p>
          <a:p>
            <a:pPr marL="0" indent="0">
              <a:buNone/>
            </a:pPr>
            <a:r>
              <a:rPr lang="tr-TR" sz="3600" b="1" dirty="0" smtClean="0"/>
              <a:t>Gerçek Sayı Dizileri</a:t>
            </a:r>
          </a:p>
          <a:p>
            <a:pPr marL="0" indent="0">
              <a:buNone/>
            </a:pPr>
            <a:r>
              <a:rPr lang="tr-TR" sz="3600" b="1" dirty="0" smtClean="0"/>
              <a:t>TÜREV</a:t>
            </a:r>
          </a:p>
          <a:p>
            <a:pPr marL="0" indent="0">
              <a:buNone/>
            </a:pPr>
            <a:r>
              <a:rPr lang="tr-TR" sz="3600" b="1" dirty="0" smtClean="0"/>
              <a:t>Limit ve Süreklilik</a:t>
            </a:r>
          </a:p>
          <a:p>
            <a:pPr marL="0" indent="0">
              <a:buNone/>
            </a:pPr>
            <a:r>
              <a:rPr lang="tr-TR" sz="3600" b="1" dirty="0" smtClean="0"/>
              <a:t>Anlık Değişim Oranı ve Türev</a:t>
            </a:r>
          </a:p>
          <a:p>
            <a:pPr marL="0" indent="0">
              <a:buNone/>
            </a:pPr>
            <a:r>
              <a:rPr lang="tr-TR" sz="3600" b="1" dirty="0" smtClean="0"/>
              <a:t>Türevin Uygulamaları</a:t>
            </a:r>
          </a:p>
          <a:p>
            <a:pPr marL="0" indent="0">
              <a:buNone/>
            </a:pPr>
            <a:r>
              <a:rPr lang="tr-TR" sz="3600" b="1" dirty="0" smtClean="0"/>
              <a:t>İNTEGRAL</a:t>
            </a:r>
          </a:p>
          <a:p>
            <a:pPr marL="0" indent="0">
              <a:buNone/>
            </a:pPr>
            <a:r>
              <a:rPr lang="tr-TR" sz="3600" b="1" dirty="0" smtClean="0"/>
              <a:t>Belirsiz İntegral</a:t>
            </a:r>
          </a:p>
          <a:p>
            <a:pPr marL="0" indent="0">
              <a:buNone/>
            </a:pPr>
            <a:r>
              <a:rPr lang="tr-TR" sz="3600" b="1" dirty="0" smtClean="0"/>
              <a:t>Belirli İntegral ve Uygulamaları</a:t>
            </a:r>
          </a:p>
          <a:p>
            <a:pPr marL="0" indent="0">
              <a:buNone/>
            </a:pPr>
            <a:r>
              <a:rPr lang="tr-TR" sz="3600" b="1" dirty="0" smtClean="0"/>
              <a:t>Trigonometri</a:t>
            </a:r>
          </a:p>
          <a:p>
            <a:pPr marL="0" indent="0">
              <a:buNone/>
            </a:pPr>
            <a:r>
              <a:rPr lang="tr-TR" sz="3600" b="1" dirty="0" smtClean="0"/>
              <a:t>Toplam – Fark ve İki Kat Açı Formülleri</a:t>
            </a:r>
          </a:p>
          <a:p>
            <a:pPr marL="0" indent="0">
              <a:buNone/>
            </a:pPr>
            <a:r>
              <a:rPr lang="tr-TR" sz="3600" b="1" dirty="0" smtClean="0"/>
              <a:t>-</a:t>
            </a:r>
            <a:r>
              <a:rPr lang="tr-TR" sz="3600" b="1" dirty="0" err="1" smtClean="0"/>
              <a:t>rigonometrik</a:t>
            </a:r>
            <a:r>
              <a:rPr lang="tr-TR" sz="3600" b="1" dirty="0" smtClean="0"/>
              <a:t> Denklemler</a:t>
            </a:r>
          </a:p>
          <a:p>
            <a:pPr marL="0" indent="0">
              <a:buNone/>
            </a:pPr>
            <a:r>
              <a:rPr lang="tr-TR" sz="3600" b="1" dirty="0" smtClean="0"/>
              <a:t>Dönüşümler</a:t>
            </a:r>
          </a:p>
          <a:p>
            <a:pPr marL="0" indent="0">
              <a:buNone/>
            </a:pPr>
            <a:r>
              <a:rPr lang="tr-TR" sz="3600" b="1" dirty="0" smtClean="0"/>
              <a:t>Analitik Düzlemde Temel Dönüşümler</a:t>
            </a:r>
          </a:p>
          <a:p>
            <a:pPr marL="0" indent="0">
              <a:buNone/>
            </a:pPr>
            <a:r>
              <a:rPr lang="tr-TR" sz="3600" b="1" dirty="0" smtClean="0"/>
              <a:t>Çemberin Analitik İncelenmesi</a:t>
            </a:r>
            <a:endParaRPr lang="tr-TR" sz="3600" b="1" dirty="0"/>
          </a:p>
        </p:txBody>
      </p:sp>
    </p:spTree>
    <p:extLst>
      <p:ext uri="{BB962C8B-B14F-4D97-AF65-F5344CB8AC3E}">
        <p14:creationId xmlns:p14="http://schemas.microsoft.com/office/powerpoint/2010/main" val="64536198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08504" cy="404664"/>
          </a:xfrm>
          <a:solidFill>
            <a:srgbClr val="FFFF00"/>
          </a:solidFill>
        </p:spPr>
        <p:txBody>
          <a:bodyPr>
            <a:noAutofit/>
          </a:bodyPr>
          <a:lstStyle/>
          <a:p>
            <a:r>
              <a:rPr lang="tr-TR" sz="1800" b="1" dirty="0">
                <a:solidFill>
                  <a:srgbClr val="000000"/>
                </a:solidFill>
                <a:latin typeface="Barlow"/>
                <a:cs typeface="Arial" pitchFamily="34" charset="0"/>
              </a:rPr>
              <a:t>2023 YKS-AYT MATEMATİK KONULARA GÖRE SORU DAĞILIMI</a:t>
            </a:r>
            <a:endParaRPr lang="tr-TR" sz="18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393443205"/>
              </p:ext>
            </p:extLst>
          </p:nvPr>
        </p:nvGraphicFramePr>
        <p:xfrm>
          <a:off x="35497" y="404661"/>
          <a:ext cx="9091250" cy="6408715"/>
        </p:xfrm>
        <a:graphic>
          <a:graphicData uri="http://schemas.openxmlformats.org/drawingml/2006/table">
            <a:tbl>
              <a:tblPr/>
              <a:tblGrid>
                <a:gridCol w="2977210"/>
                <a:gridCol w="861026"/>
                <a:gridCol w="789274"/>
                <a:gridCol w="861026"/>
                <a:gridCol w="932778"/>
                <a:gridCol w="932778"/>
                <a:gridCol w="789274"/>
                <a:gridCol w="947884"/>
              </a:tblGrid>
              <a:tr h="288035">
                <a:tc>
                  <a:txBody>
                    <a:bodyPr/>
                    <a:lstStyle/>
                    <a:p>
                      <a:pPr algn="ctr" fontAlgn="ctr"/>
                      <a:r>
                        <a:rPr lang="tr-TR" sz="1200" b="1" dirty="0">
                          <a:solidFill>
                            <a:schemeClr val="tx1"/>
                          </a:solidFill>
                          <a:effectLst/>
                        </a:rPr>
                        <a:t>AYT MATEMATİK SORU DAĞILIMI</a:t>
                      </a:r>
                      <a:br>
                        <a:rPr lang="tr-TR" sz="1200" b="1" dirty="0">
                          <a:solidFill>
                            <a:schemeClr val="tx1"/>
                          </a:solidFill>
                          <a:effectLst/>
                        </a:rPr>
                      </a:br>
                      <a:endParaRPr lang="tr-TR" sz="1200"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gridSpan="7">
                  <a:txBody>
                    <a:bodyPr/>
                    <a:lstStyle/>
                    <a:p>
                      <a:pPr algn="ctr" fontAlgn="ctr"/>
                      <a:r>
                        <a:rPr lang="tr-TR" sz="1200" b="1" dirty="0">
                          <a:solidFill>
                            <a:schemeClr val="tx1"/>
                          </a:solidFill>
                          <a:effectLst/>
                        </a:rPr>
                        <a:t>YILLAR</a:t>
                      </a:r>
                      <a:endParaRPr lang="tr-TR" sz="1200"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85961">
                <a:tc>
                  <a:txBody>
                    <a:bodyPr/>
                    <a:lstStyle/>
                    <a:p>
                      <a:pPr algn="ctr" fontAlgn="ctr"/>
                      <a:r>
                        <a:rPr lang="tr-TR" sz="1200" b="1" dirty="0">
                          <a:solidFill>
                            <a:schemeClr val="tx1"/>
                          </a:solidFill>
                          <a:effectLst/>
                        </a:rPr>
                        <a:t>KONULAR</a:t>
                      </a:r>
                      <a:endParaRPr lang="tr-TR" sz="1200"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200" b="1" dirty="0">
                          <a:solidFill>
                            <a:schemeClr val="tx1"/>
                          </a:solidFill>
                          <a:effectLst/>
                        </a:rPr>
                        <a:t>2016</a:t>
                      </a:r>
                      <a:endParaRPr lang="tr-TR" sz="1200"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2017</a:t>
                      </a:r>
                      <a:endParaRPr lang="tr-TR" sz="1200"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2018</a:t>
                      </a:r>
                      <a:endParaRPr lang="tr-TR" sz="1200"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2019</a:t>
                      </a:r>
                      <a:endParaRPr lang="tr-TR" sz="1200"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2020</a:t>
                      </a:r>
                      <a:endParaRPr lang="tr-TR" sz="1200"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2021</a:t>
                      </a:r>
                      <a:endParaRPr lang="tr-TR" sz="1200"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200" b="1" dirty="0">
                          <a:solidFill>
                            <a:schemeClr val="tx1"/>
                          </a:solidFill>
                          <a:effectLst/>
                        </a:rPr>
                        <a:t>2022</a:t>
                      </a:r>
                      <a:endParaRPr lang="tr-TR" sz="1200"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r h="208226">
                <a:tc>
                  <a:txBody>
                    <a:bodyPr/>
                    <a:lstStyle/>
                    <a:p>
                      <a:pPr algn="ctr" fontAlgn="ctr"/>
                      <a:r>
                        <a:rPr lang="tr-TR" sz="800" b="1" dirty="0">
                          <a:solidFill>
                            <a:schemeClr val="tx1"/>
                          </a:solidFill>
                          <a:effectLst/>
                        </a:rPr>
                        <a:t>Temel Kavramlar</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3</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3</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3</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130788">
                <a:tc>
                  <a:txBody>
                    <a:bodyPr/>
                    <a:lstStyle/>
                    <a:p>
                      <a:pPr algn="ctr" fontAlgn="ctr"/>
                      <a:r>
                        <a:rPr lang="tr-TR" sz="800" b="1" dirty="0">
                          <a:solidFill>
                            <a:schemeClr val="tx1"/>
                          </a:solidFill>
                          <a:effectLst/>
                        </a:rPr>
                        <a:t>Rasyonel Sayılar</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138586">
                <a:tc>
                  <a:txBody>
                    <a:bodyPr/>
                    <a:lstStyle/>
                    <a:p>
                      <a:pPr algn="ctr" fontAlgn="ctr"/>
                      <a:r>
                        <a:rPr lang="tr-TR" sz="800" b="1" dirty="0">
                          <a:solidFill>
                            <a:schemeClr val="tx1"/>
                          </a:solidFill>
                          <a:effectLst/>
                        </a:rPr>
                        <a:t>EBOB – EKOK</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146384">
                <a:tc>
                  <a:txBody>
                    <a:bodyPr/>
                    <a:lstStyle/>
                    <a:p>
                      <a:pPr algn="ctr" fontAlgn="ctr"/>
                      <a:r>
                        <a:rPr lang="tr-TR" sz="800" b="1">
                          <a:solidFill>
                            <a:schemeClr val="tx1"/>
                          </a:solidFill>
                          <a:effectLst/>
                        </a:rPr>
                        <a:t>Oran-Orantı</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8226">
                <a:tc>
                  <a:txBody>
                    <a:bodyPr/>
                    <a:lstStyle/>
                    <a:p>
                      <a:pPr algn="ctr" fontAlgn="ctr"/>
                      <a:r>
                        <a:rPr lang="tr-TR" sz="800" b="1">
                          <a:solidFill>
                            <a:schemeClr val="tx1"/>
                          </a:solidFill>
                          <a:effectLst/>
                        </a:rPr>
                        <a:t>Sayı Basamakları</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3</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5310">
                <a:tc>
                  <a:txBody>
                    <a:bodyPr/>
                    <a:lstStyle/>
                    <a:p>
                      <a:pPr algn="ctr" fontAlgn="ctr"/>
                      <a:r>
                        <a:rPr lang="tr-TR" sz="800" b="1" dirty="0">
                          <a:solidFill>
                            <a:schemeClr val="tx1"/>
                          </a:solidFill>
                          <a:effectLst/>
                        </a:rPr>
                        <a:t>Üslü İfadeler</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8226">
                <a:tc>
                  <a:txBody>
                    <a:bodyPr/>
                    <a:lstStyle/>
                    <a:p>
                      <a:pPr algn="ctr" fontAlgn="ctr"/>
                      <a:r>
                        <a:rPr lang="tr-TR" sz="800" b="1" dirty="0">
                          <a:solidFill>
                            <a:schemeClr val="tx1"/>
                          </a:solidFill>
                          <a:effectLst/>
                        </a:rPr>
                        <a:t>Köklü İfadeler</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151814">
                <a:tc>
                  <a:txBody>
                    <a:bodyPr/>
                    <a:lstStyle/>
                    <a:p>
                      <a:pPr algn="ctr" fontAlgn="ctr"/>
                      <a:r>
                        <a:rPr lang="tr-TR" sz="800" b="1" dirty="0">
                          <a:solidFill>
                            <a:schemeClr val="tx1"/>
                          </a:solidFill>
                          <a:effectLst/>
                        </a:rPr>
                        <a:t>Mutlak Değer</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84688">
                <a:tc>
                  <a:txBody>
                    <a:bodyPr/>
                    <a:lstStyle/>
                    <a:p>
                      <a:pPr algn="ctr" fontAlgn="ctr"/>
                      <a:r>
                        <a:rPr lang="tr-TR" sz="800" b="1" dirty="0">
                          <a:solidFill>
                            <a:schemeClr val="tx1"/>
                          </a:solidFill>
                          <a:effectLst/>
                        </a:rPr>
                        <a:t>Çarpanlara Ayırma</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8226">
                <a:tc>
                  <a:txBody>
                    <a:bodyPr/>
                    <a:lstStyle/>
                    <a:p>
                      <a:pPr algn="ctr" fontAlgn="ctr"/>
                      <a:r>
                        <a:rPr lang="tr-TR" sz="800" b="1">
                          <a:solidFill>
                            <a:schemeClr val="tx1"/>
                          </a:solidFill>
                          <a:effectLst/>
                        </a:rPr>
                        <a:t>Modüler Aritmetik – Mantık</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4</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8226">
                <a:tc>
                  <a:txBody>
                    <a:bodyPr/>
                    <a:lstStyle/>
                    <a:p>
                      <a:pPr algn="ctr" fontAlgn="ctr"/>
                      <a:r>
                        <a:rPr lang="tr-TR" sz="800" b="1" dirty="0">
                          <a:solidFill>
                            <a:schemeClr val="tx1"/>
                          </a:solidFill>
                          <a:effectLst/>
                        </a:rPr>
                        <a:t>Bölme Bölünebilme</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8226">
                <a:tc>
                  <a:txBody>
                    <a:bodyPr/>
                    <a:lstStyle/>
                    <a:p>
                      <a:pPr algn="ctr" fontAlgn="ctr"/>
                      <a:r>
                        <a:rPr lang="tr-TR" sz="800" b="1" dirty="0">
                          <a:solidFill>
                            <a:schemeClr val="tx1"/>
                          </a:solidFill>
                          <a:effectLst/>
                        </a:rPr>
                        <a:t>Basit Eşitsizlikler</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8226">
                <a:tc>
                  <a:txBody>
                    <a:bodyPr/>
                    <a:lstStyle/>
                    <a:p>
                      <a:pPr algn="ctr" fontAlgn="ctr"/>
                      <a:r>
                        <a:rPr lang="tr-TR" sz="800" b="1" dirty="0">
                          <a:solidFill>
                            <a:schemeClr val="tx1"/>
                          </a:solidFill>
                          <a:effectLst/>
                        </a:rPr>
                        <a:t>2.Dereceden Denklemler</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8226">
                <a:tc>
                  <a:txBody>
                    <a:bodyPr/>
                    <a:lstStyle/>
                    <a:p>
                      <a:pPr algn="ctr" fontAlgn="ctr"/>
                      <a:r>
                        <a:rPr lang="tr-TR" sz="800" b="1" dirty="0">
                          <a:solidFill>
                            <a:schemeClr val="tx1"/>
                          </a:solidFill>
                          <a:effectLst/>
                        </a:rPr>
                        <a:t>Fonksiyonlar</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3</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8226">
                <a:tc>
                  <a:txBody>
                    <a:bodyPr/>
                    <a:lstStyle/>
                    <a:p>
                      <a:pPr algn="ctr" fontAlgn="ctr"/>
                      <a:r>
                        <a:rPr lang="tr-TR" sz="800" b="1" dirty="0">
                          <a:solidFill>
                            <a:schemeClr val="tx1"/>
                          </a:solidFill>
                          <a:effectLst/>
                        </a:rPr>
                        <a:t>Kümeler</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8226">
                <a:tc>
                  <a:txBody>
                    <a:bodyPr/>
                    <a:lstStyle/>
                    <a:p>
                      <a:pPr algn="ctr" fontAlgn="ctr"/>
                      <a:r>
                        <a:rPr lang="tr-TR" sz="800" b="1" dirty="0">
                          <a:solidFill>
                            <a:schemeClr val="tx1"/>
                          </a:solidFill>
                          <a:effectLst/>
                        </a:rPr>
                        <a:t>Polinomlar</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3</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8226">
                <a:tc>
                  <a:txBody>
                    <a:bodyPr/>
                    <a:lstStyle/>
                    <a:p>
                      <a:pPr algn="ctr" fontAlgn="ctr"/>
                      <a:r>
                        <a:rPr lang="tr-TR" sz="800" b="1" dirty="0">
                          <a:solidFill>
                            <a:schemeClr val="tx1"/>
                          </a:solidFill>
                          <a:effectLst/>
                        </a:rPr>
                        <a:t>Parabol</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8226">
                <a:tc>
                  <a:txBody>
                    <a:bodyPr/>
                    <a:lstStyle/>
                    <a:p>
                      <a:pPr algn="ctr" fontAlgn="ctr"/>
                      <a:r>
                        <a:rPr lang="tr-TR" sz="800" b="1">
                          <a:solidFill>
                            <a:schemeClr val="tx1"/>
                          </a:solidFill>
                          <a:effectLst/>
                        </a:rPr>
                        <a:t>Permütasyon-Kombinasyon-Olasılık</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3</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3</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3</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208226">
                <a:tc>
                  <a:txBody>
                    <a:bodyPr/>
                    <a:lstStyle/>
                    <a:p>
                      <a:pPr algn="ctr" fontAlgn="ctr"/>
                      <a:r>
                        <a:rPr lang="tr-TR" sz="800" b="1" dirty="0">
                          <a:solidFill>
                            <a:schemeClr val="tx1"/>
                          </a:solidFill>
                          <a:effectLst/>
                        </a:rPr>
                        <a:t>Trigonometri</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4</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3</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000" b="1" dirty="0">
                          <a:solidFill>
                            <a:schemeClr val="tx1"/>
                          </a:solidFill>
                          <a:effectLst/>
                        </a:rPr>
                        <a:t>3</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000" b="1" dirty="0">
                          <a:solidFill>
                            <a:schemeClr val="tx1"/>
                          </a:solidFill>
                          <a:effectLst/>
                        </a:rPr>
                        <a:t>4</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000" b="1" dirty="0">
                          <a:solidFill>
                            <a:schemeClr val="tx1"/>
                          </a:solidFill>
                          <a:effectLst/>
                        </a:rPr>
                        <a:t>5</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000" b="1" dirty="0">
                          <a:solidFill>
                            <a:schemeClr val="tx1"/>
                          </a:solidFill>
                          <a:effectLst/>
                        </a:rPr>
                        <a:t>4</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208912">
                <a:tc>
                  <a:txBody>
                    <a:bodyPr/>
                    <a:lstStyle/>
                    <a:p>
                      <a:pPr algn="ctr" fontAlgn="ctr"/>
                      <a:r>
                        <a:rPr lang="tr-TR" sz="800" b="1" dirty="0">
                          <a:solidFill>
                            <a:schemeClr val="tx1"/>
                          </a:solidFill>
                          <a:effectLst/>
                        </a:rPr>
                        <a:t>Karmaşık Sayılar</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3</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144702">
                <a:tc>
                  <a:txBody>
                    <a:bodyPr/>
                    <a:lstStyle/>
                    <a:p>
                      <a:pPr algn="ctr" fontAlgn="ctr"/>
                      <a:r>
                        <a:rPr lang="tr-TR" sz="800" b="1" dirty="0">
                          <a:solidFill>
                            <a:schemeClr val="tx1"/>
                          </a:solidFill>
                          <a:effectLst/>
                        </a:rPr>
                        <a:t>Logaritma</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3</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3</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3</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152500">
                <a:tc>
                  <a:txBody>
                    <a:bodyPr/>
                    <a:lstStyle/>
                    <a:p>
                      <a:pPr algn="ctr" fontAlgn="ctr"/>
                      <a:r>
                        <a:rPr lang="tr-TR" sz="800" b="1" dirty="0">
                          <a:solidFill>
                            <a:schemeClr val="tx1"/>
                          </a:solidFill>
                          <a:effectLst/>
                        </a:rPr>
                        <a:t>Diziler</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160298">
                <a:tc>
                  <a:txBody>
                    <a:bodyPr/>
                    <a:lstStyle/>
                    <a:p>
                      <a:pPr algn="ctr" fontAlgn="ctr"/>
                      <a:r>
                        <a:rPr lang="tr-TR" sz="800" b="1" dirty="0">
                          <a:solidFill>
                            <a:schemeClr val="tx1"/>
                          </a:solidFill>
                          <a:effectLst/>
                        </a:rPr>
                        <a:t>Seriler</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168096">
                <a:tc>
                  <a:txBody>
                    <a:bodyPr/>
                    <a:lstStyle/>
                    <a:p>
                      <a:pPr algn="ctr" fontAlgn="ctr"/>
                      <a:r>
                        <a:rPr lang="tr-TR" sz="800" b="1">
                          <a:solidFill>
                            <a:schemeClr val="tx1"/>
                          </a:solidFill>
                          <a:effectLst/>
                        </a:rPr>
                        <a:t>Limit</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175894">
                <a:tc>
                  <a:txBody>
                    <a:bodyPr/>
                    <a:lstStyle/>
                    <a:p>
                      <a:pPr algn="ctr" fontAlgn="ctr"/>
                      <a:r>
                        <a:rPr lang="tr-TR" sz="800" b="1" dirty="0">
                          <a:solidFill>
                            <a:schemeClr val="tx1"/>
                          </a:solidFill>
                          <a:effectLst/>
                        </a:rPr>
                        <a:t>Süreklilik</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183692">
                <a:tc>
                  <a:txBody>
                    <a:bodyPr/>
                    <a:lstStyle/>
                    <a:p>
                      <a:pPr algn="ctr" fontAlgn="ctr"/>
                      <a:r>
                        <a:rPr lang="tr-TR" sz="800" b="1" dirty="0">
                          <a:solidFill>
                            <a:schemeClr val="tx1"/>
                          </a:solidFill>
                          <a:effectLst/>
                        </a:rPr>
                        <a:t>Türev</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5</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5</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4</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4</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dirty="0">
                          <a:solidFill>
                            <a:schemeClr val="tx1"/>
                          </a:solidFill>
                          <a:effectLst/>
                        </a:rPr>
                        <a:t>3</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000" b="1" dirty="0">
                          <a:solidFill>
                            <a:schemeClr val="tx1"/>
                          </a:solidFill>
                          <a:effectLst/>
                        </a:rPr>
                        <a:t>4</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208226">
                <a:tc>
                  <a:txBody>
                    <a:bodyPr/>
                    <a:lstStyle/>
                    <a:p>
                      <a:pPr algn="ctr" fontAlgn="ctr"/>
                      <a:r>
                        <a:rPr lang="tr-TR" sz="800" b="1" dirty="0">
                          <a:effectLst/>
                        </a:rPr>
                        <a:t>İntegral</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6</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5</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4</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4</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000" b="1" dirty="0">
                        <a:solidFill>
                          <a:schemeClr val="tx1"/>
                        </a:solidFill>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000" b="1">
                          <a:solidFill>
                            <a:schemeClr val="tx1"/>
                          </a:solidFill>
                          <a:effectLst/>
                        </a:rPr>
                        <a:t>4</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000" b="1" dirty="0">
                          <a:solidFill>
                            <a:schemeClr val="tx1"/>
                          </a:solidFill>
                          <a:effectLst/>
                        </a:rPr>
                        <a:t>4</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522622">
                <a:tc>
                  <a:txBody>
                    <a:bodyPr/>
                    <a:lstStyle/>
                    <a:p>
                      <a:pPr algn="ctr" fontAlgn="ctr"/>
                      <a:r>
                        <a:rPr lang="tr-TR" sz="800" b="1" dirty="0">
                          <a:effectLst/>
                        </a:rPr>
                        <a:t>TOPLAM</a:t>
                      </a:r>
                      <a:endParaRPr lang="tr-TR" sz="800" dirty="0">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800" b="1" dirty="0">
                          <a:effectLst/>
                        </a:rPr>
                        <a:t>50</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800" b="1" dirty="0">
                          <a:effectLst/>
                        </a:rPr>
                        <a:t>50</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800" b="1" dirty="0">
                          <a:effectLst/>
                        </a:rPr>
                        <a:t>29</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800" b="1" dirty="0">
                          <a:effectLst/>
                        </a:rPr>
                        <a:t>32</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800" b="1" dirty="0">
                          <a:effectLst/>
                        </a:rPr>
                        <a:t>30</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800" b="1" dirty="0">
                          <a:effectLst/>
                        </a:rPr>
                        <a:t>31</a:t>
                      </a: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800" b="1" dirty="0" smtClean="0">
                          <a:effectLst/>
                        </a:rPr>
                        <a:t>30</a:t>
                      </a:r>
                      <a:endParaRPr lang="tr-TR" sz="800" b="1" dirty="0">
                        <a:effectLst/>
                      </a:endParaRPr>
                    </a:p>
                  </a:txBody>
                  <a:tcPr marL="8690" marR="8690" marT="8690" marB="869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val="429138718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548680"/>
          </a:xfrm>
          <a:solidFill>
            <a:srgbClr val="FFFF00"/>
          </a:solidFill>
        </p:spPr>
        <p:txBody>
          <a:bodyPr>
            <a:normAutofit fontScale="90000"/>
          </a:bodyPr>
          <a:lstStyle/>
          <a:p>
            <a:r>
              <a:rPr lang="tr-TR" sz="2000" dirty="0" smtClean="0"/>
              <a:t/>
            </a:r>
            <a:br>
              <a:rPr lang="tr-TR" sz="2000" dirty="0" smtClean="0"/>
            </a:br>
            <a:r>
              <a:rPr lang="tr-TR" sz="2000" dirty="0" smtClean="0"/>
              <a:t/>
            </a:r>
            <a:br>
              <a:rPr lang="tr-TR" sz="2000" dirty="0" smtClean="0"/>
            </a:br>
            <a:r>
              <a:rPr lang="tr-TR" sz="1600" b="1" dirty="0" smtClean="0"/>
              <a:t>MEB </a:t>
            </a:r>
            <a:r>
              <a:rPr lang="tr-TR" sz="1600" b="1" dirty="0"/>
              <a:t>ÖĞRETİM PROGRAMLARI ORTAÖĞRETİM </a:t>
            </a:r>
            <a:r>
              <a:rPr lang="tr-TR" sz="1600" b="1" dirty="0" smtClean="0"/>
              <a:t>GEOMETRİ  </a:t>
            </a:r>
            <a:r>
              <a:rPr lang="tr-TR" sz="1600" b="1" dirty="0"/>
              <a:t>KONU BAŞLIKLARI</a:t>
            </a:r>
            <a:r>
              <a:rPr lang="tr-TR" b="1" dirty="0"/>
              <a:t/>
            </a:r>
            <a:br>
              <a:rPr lang="tr-TR" b="1" dirty="0"/>
            </a:br>
            <a:endParaRPr lang="tr-TR" b="1" dirty="0"/>
          </a:p>
        </p:txBody>
      </p:sp>
      <p:sp>
        <p:nvSpPr>
          <p:cNvPr id="3" name="İçerik Yer Tutucusu 2"/>
          <p:cNvSpPr>
            <a:spLocks noGrp="1"/>
          </p:cNvSpPr>
          <p:nvPr>
            <p:ph idx="1"/>
          </p:nvPr>
        </p:nvSpPr>
        <p:spPr>
          <a:xfrm>
            <a:off x="0" y="548680"/>
            <a:ext cx="9144000" cy="6309320"/>
          </a:xfrm>
          <a:solidFill>
            <a:schemeClr val="accent5">
              <a:lumMod val="20000"/>
              <a:lumOff val="80000"/>
            </a:schemeClr>
          </a:solidFill>
        </p:spPr>
        <p:txBody>
          <a:bodyPr numCol="2">
            <a:normAutofit fontScale="32500" lnSpcReduction="20000"/>
          </a:bodyPr>
          <a:lstStyle/>
          <a:p>
            <a:pPr marL="0" indent="0">
              <a:buNone/>
            </a:pPr>
            <a:r>
              <a:rPr lang="tr-TR" sz="4800" b="1" dirty="0" smtClean="0">
                <a:solidFill>
                  <a:srgbClr val="FF0000"/>
                </a:solidFill>
              </a:rPr>
              <a:t>9</a:t>
            </a:r>
            <a:r>
              <a:rPr lang="tr-TR" sz="4800" b="1" dirty="0">
                <a:solidFill>
                  <a:srgbClr val="FF0000"/>
                </a:solidFill>
              </a:rPr>
              <a:t>. Sınıf Konu ve </a:t>
            </a:r>
            <a:r>
              <a:rPr lang="tr-TR" sz="4800" b="1" dirty="0" smtClean="0">
                <a:solidFill>
                  <a:srgbClr val="FF0000"/>
                </a:solidFill>
              </a:rPr>
              <a:t>Kazanımları</a:t>
            </a:r>
          </a:p>
          <a:p>
            <a:pPr marL="0" indent="0">
              <a:buNone/>
            </a:pPr>
            <a:endParaRPr lang="tr-TR" sz="4800" b="1" dirty="0">
              <a:solidFill>
                <a:srgbClr val="FF0000"/>
              </a:solidFill>
            </a:endParaRPr>
          </a:p>
          <a:p>
            <a:pPr marL="0" indent="0">
              <a:buNone/>
            </a:pPr>
            <a:r>
              <a:rPr lang="tr-TR" sz="4800" b="1" dirty="0"/>
              <a:t>Üçgenler</a:t>
            </a:r>
          </a:p>
          <a:p>
            <a:pPr marL="0" indent="0">
              <a:buNone/>
            </a:pPr>
            <a:r>
              <a:rPr lang="tr-TR" sz="4800" b="1" dirty="0" smtClean="0"/>
              <a:t>Üçgenlerin </a:t>
            </a:r>
            <a:r>
              <a:rPr lang="tr-TR" sz="4800" b="1" dirty="0"/>
              <a:t>Eşliği</a:t>
            </a:r>
          </a:p>
          <a:p>
            <a:pPr marL="0" indent="0">
              <a:buNone/>
            </a:pPr>
            <a:r>
              <a:rPr lang="tr-TR" sz="4800" b="1" dirty="0" smtClean="0"/>
              <a:t>Üçgenlerin </a:t>
            </a:r>
            <a:r>
              <a:rPr lang="tr-TR" sz="4800" b="1" dirty="0"/>
              <a:t>Benzerliği</a:t>
            </a:r>
          </a:p>
          <a:p>
            <a:pPr marL="0" indent="0">
              <a:buNone/>
            </a:pPr>
            <a:r>
              <a:rPr lang="tr-TR" sz="4800" b="1" dirty="0" smtClean="0"/>
              <a:t>Üçgenin </a:t>
            </a:r>
            <a:r>
              <a:rPr lang="tr-TR" sz="4800" b="1" dirty="0"/>
              <a:t>Yardımcı Elemanları</a:t>
            </a:r>
          </a:p>
          <a:p>
            <a:pPr marL="0" indent="0">
              <a:buNone/>
            </a:pPr>
            <a:r>
              <a:rPr lang="tr-TR" sz="4800" b="1" dirty="0" smtClean="0"/>
              <a:t>Dik </a:t>
            </a:r>
            <a:r>
              <a:rPr lang="tr-TR" sz="4800" b="1" dirty="0"/>
              <a:t>Üçgen ve Trigonometri</a:t>
            </a:r>
          </a:p>
          <a:p>
            <a:pPr marL="0" indent="0">
              <a:buNone/>
            </a:pPr>
            <a:r>
              <a:rPr lang="tr-TR" sz="4800" b="1" dirty="0" smtClean="0"/>
              <a:t>Üçgenin Alanı</a:t>
            </a:r>
          </a:p>
          <a:p>
            <a:pPr marL="0" indent="0">
              <a:buNone/>
            </a:pPr>
            <a:endParaRPr lang="tr-TR" sz="4800" b="1" dirty="0" smtClean="0"/>
          </a:p>
          <a:p>
            <a:pPr marL="0" indent="0">
              <a:buNone/>
            </a:pPr>
            <a:endParaRPr lang="tr-TR" sz="4800" b="1" dirty="0" smtClean="0">
              <a:solidFill>
                <a:srgbClr val="FF0000"/>
              </a:solidFill>
            </a:endParaRPr>
          </a:p>
          <a:p>
            <a:pPr marL="0" indent="0">
              <a:buNone/>
            </a:pPr>
            <a:endParaRPr lang="tr-TR" sz="4800" b="1" dirty="0" smtClean="0">
              <a:solidFill>
                <a:srgbClr val="FF0000"/>
              </a:solidFill>
            </a:endParaRPr>
          </a:p>
          <a:p>
            <a:pPr marL="0" indent="0">
              <a:buNone/>
            </a:pPr>
            <a:r>
              <a:rPr lang="tr-TR" sz="4800" b="1" dirty="0" smtClean="0">
                <a:solidFill>
                  <a:srgbClr val="FF0000"/>
                </a:solidFill>
              </a:rPr>
              <a:t>10</a:t>
            </a:r>
            <a:r>
              <a:rPr lang="tr-TR" sz="4800" b="1" dirty="0">
                <a:solidFill>
                  <a:srgbClr val="FF0000"/>
                </a:solidFill>
              </a:rPr>
              <a:t>. Sınıf Konu ve </a:t>
            </a:r>
            <a:r>
              <a:rPr lang="tr-TR" sz="4800" b="1" dirty="0" smtClean="0">
                <a:solidFill>
                  <a:srgbClr val="FF0000"/>
                </a:solidFill>
              </a:rPr>
              <a:t>Kazanımları</a:t>
            </a:r>
          </a:p>
          <a:p>
            <a:pPr marL="0" indent="0">
              <a:buNone/>
            </a:pPr>
            <a:endParaRPr lang="tr-TR" sz="4800" b="1" dirty="0">
              <a:solidFill>
                <a:srgbClr val="FF0000"/>
              </a:solidFill>
            </a:endParaRPr>
          </a:p>
          <a:p>
            <a:pPr marL="0" indent="0">
              <a:buNone/>
            </a:pPr>
            <a:r>
              <a:rPr lang="tr-TR" sz="4800" b="1" dirty="0"/>
              <a:t>Dörtgenler ve Çokgenler</a:t>
            </a:r>
          </a:p>
          <a:p>
            <a:pPr marL="0" indent="0">
              <a:buNone/>
            </a:pPr>
            <a:r>
              <a:rPr lang="tr-TR" sz="4800" b="1" dirty="0" smtClean="0"/>
              <a:t>Dörtgenler </a:t>
            </a:r>
            <a:r>
              <a:rPr lang="tr-TR" sz="4800" b="1" dirty="0"/>
              <a:t>ve Özellikleri</a:t>
            </a:r>
          </a:p>
          <a:p>
            <a:pPr marL="0" indent="0">
              <a:buNone/>
            </a:pPr>
            <a:r>
              <a:rPr lang="tr-TR" sz="4800" b="1" dirty="0" smtClean="0"/>
              <a:t>Özel </a:t>
            </a:r>
            <a:r>
              <a:rPr lang="tr-TR" sz="4800" b="1" dirty="0"/>
              <a:t>Dörtgenler</a:t>
            </a:r>
          </a:p>
          <a:p>
            <a:pPr marL="0" indent="0">
              <a:buNone/>
            </a:pPr>
            <a:r>
              <a:rPr lang="tr-TR" sz="4800" b="1" dirty="0"/>
              <a:t>Geometrik Cisimler</a:t>
            </a:r>
          </a:p>
          <a:p>
            <a:pPr marL="0" indent="0">
              <a:buNone/>
            </a:pPr>
            <a:r>
              <a:rPr lang="tr-TR" sz="4800" b="1" dirty="0" smtClean="0"/>
              <a:t>Katı </a:t>
            </a:r>
            <a:r>
              <a:rPr lang="tr-TR" sz="4800" b="1" dirty="0"/>
              <a:t>Cisimlerin Yüzey Alanları ve </a:t>
            </a:r>
            <a:r>
              <a:rPr lang="tr-TR" sz="4800" b="1" dirty="0" smtClean="0"/>
              <a:t>Hacimleri</a:t>
            </a:r>
          </a:p>
          <a:p>
            <a:pPr marL="0" indent="0">
              <a:buNone/>
            </a:pPr>
            <a:endParaRPr lang="tr-TR" sz="4800" b="1" dirty="0" smtClean="0">
              <a:solidFill>
                <a:srgbClr val="FF0000"/>
              </a:solidFill>
            </a:endParaRPr>
          </a:p>
          <a:p>
            <a:pPr marL="0" indent="0">
              <a:buNone/>
            </a:pPr>
            <a:endParaRPr lang="tr-TR" sz="4800" b="1" dirty="0">
              <a:solidFill>
                <a:srgbClr val="FF0000"/>
              </a:solidFill>
            </a:endParaRPr>
          </a:p>
          <a:p>
            <a:pPr marL="0" indent="0">
              <a:buNone/>
            </a:pPr>
            <a:endParaRPr lang="tr-TR" sz="4800" b="1" dirty="0" smtClean="0">
              <a:solidFill>
                <a:srgbClr val="FF0000"/>
              </a:solidFill>
            </a:endParaRPr>
          </a:p>
          <a:p>
            <a:pPr marL="0" indent="0">
              <a:buNone/>
            </a:pPr>
            <a:endParaRPr lang="tr-TR" sz="4800" b="1" dirty="0">
              <a:solidFill>
                <a:srgbClr val="FF0000"/>
              </a:solidFill>
            </a:endParaRPr>
          </a:p>
          <a:p>
            <a:pPr marL="0" indent="0">
              <a:buNone/>
            </a:pPr>
            <a:endParaRPr lang="tr-TR" sz="4800" b="1" dirty="0" smtClean="0">
              <a:solidFill>
                <a:srgbClr val="FF0000"/>
              </a:solidFill>
            </a:endParaRPr>
          </a:p>
          <a:p>
            <a:pPr marL="0" indent="0">
              <a:buNone/>
            </a:pPr>
            <a:endParaRPr lang="tr-TR" sz="4800" b="1" dirty="0" smtClean="0">
              <a:solidFill>
                <a:srgbClr val="FF0000"/>
              </a:solidFill>
            </a:endParaRPr>
          </a:p>
          <a:p>
            <a:pPr marL="0" indent="0">
              <a:buNone/>
            </a:pPr>
            <a:endParaRPr lang="tr-TR" sz="4800" b="1" dirty="0" smtClean="0">
              <a:solidFill>
                <a:srgbClr val="FF0000"/>
              </a:solidFill>
            </a:endParaRPr>
          </a:p>
          <a:p>
            <a:pPr marL="0" indent="0">
              <a:buNone/>
            </a:pPr>
            <a:r>
              <a:rPr lang="tr-TR" sz="4800" b="1" dirty="0" smtClean="0">
                <a:solidFill>
                  <a:srgbClr val="FF0000"/>
                </a:solidFill>
              </a:rPr>
              <a:t>11</a:t>
            </a:r>
            <a:r>
              <a:rPr lang="tr-TR" sz="4800" b="1" dirty="0">
                <a:solidFill>
                  <a:srgbClr val="FF0000"/>
                </a:solidFill>
              </a:rPr>
              <a:t>. Sınıf Konu ve </a:t>
            </a:r>
            <a:r>
              <a:rPr lang="tr-TR" sz="4800" b="1" dirty="0" smtClean="0">
                <a:solidFill>
                  <a:srgbClr val="FF0000"/>
                </a:solidFill>
              </a:rPr>
              <a:t>Kazanımları</a:t>
            </a:r>
          </a:p>
          <a:p>
            <a:pPr marL="0" indent="0">
              <a:buNone/>
            </a:pPr>
            <a:endParaRPr lang="tr-TR" sz="4800" b="1" dirty="0">
              <a:solidFill>
                <a:srgbClr val="FF0000"/>
              </a:solidFill>
            </a:endParaRPr>
          </a:p>
          <a:p>
            <a:pPr marL="0" indent="0">
              <a:buNone/>
            </a:pPr>
            <a:r>
              <a:rPr lang="tr-TR" sz="4800" b="1" dirty="0"/>
              <a:t>Trigonometri</a:t>
            </a:r>
          </a:p>
          <a:p>
            <a:pPr marL="0" indent="0">
              <a:buNone/>
            </a:pPr>
            <a:r>
              <a:rPr lang="tr-TR" sz="4800" b="1" dirty="0" smtClean="0"/>
              <a:t>Yönlü </a:t>
            </a:r>
            <a:r>
              <a:rPr lang="tr-TR" sz="4800" b="1" dirty="0"/>
              <a:t>Açılar</a:t>
            </a:r>
          </a:p>
          <a:p>
            <a:pPr marL="0" indent="0">
              <a:buNone/>
            </a:pPr>
            <a:r>
              <a:rPr lang="tr-TR" sz="4800" b="1" dirty="0" smtClean="0"/>
              <a:t>Trigonometrik </a:t>
            </a:r>
            <a:r>
              <a:rPr lang="tr-TR" sz="4800" b="1" dirty="0"/>
              <a:t>Fonksiyonlar</a:t>
            </a:r>
          </a:p>
          <a:p>
            <a:pPr marL="0" indent="0">
              <a:buNone/>
            </a:pPr>
            <a:r>
              <a:rPr lang="tr-TR" sz="4800" b="1" dirty="0"/>
              <a:t>Analitik Geometri</a:t>
            </a:r>
          </a:p>
          <a:p>
            <a:pPr marL="0" indent="0">
              <a:buNone/>
            </a:pPr>
            <a:r>
              <a:rPr lang="tr-TR" sz="4800" b="1" dirty="0" smtClean="0"/>
              <a:t>Doğrunun </a:t>
            </a:r>
            <a:r>
              <a:rPr lang="tr-TR" sz="4800" b="1" dirty="0"/>
              <a:t>Analitik İncelenmesi</a:t>
            </a:r>
          </a:p>
          <a:p>
            <a:pPr marL="0" indent="0">
              <a:buNone/>
            </a:pPr>
            <a:r>
              <a:rPr lang="tr-TR" sz="4800" b="1" dirty="0"/>
              <a:t>Çember ve Daire</a:t>
            </a:r>
          </a:p>
          <a:p>
            <a:pPr marL="0" indent="0">
              <a:buNone/>
            </a:pPr>
            <a:r>
              <a:rPr lang="tr-TR" sz="4800" b="1" dirty="0" smtClean="0"/>
              <a:t>Çemberin </a:t>
            </a:r>
            <a:r>
              <a:rPr lang="tr-TR" sz="4800" b="1" dirty="0"/>
              <a:t>Temel Elemanları</a:t>
            </a:r>
          </a:p>
          <a:p>
            <a:pPr marL="0" indent="0">
              <a:buNone/>
            </a:pPr>
            <a:r>
              <a:rPr lang="tr-TR" sz="4800" b="1" dirty="0" smtClean="0"/>
              <a:t>Çemberde </a:t>
            </a:r>
            <a:r>
              <a:rPr lang="tr-TR" sz="4800" b="1" dirty="0"/>
              <a:t>Açılar</a:t>
            </a:r>
          </a:p>
          <a:p>
            <a:pPr marL="0" indent="0">
              <a:buNone/>
            </a:pPr>
            <a:r>
              <a:rPr lang="tr-TR" sz="4800" b="1" dirty="0" smtClean="0"/>
              <a:t>Çemberde </a:t>
            </a:r>
            <a:r>
              <a:rPr lang="tr-TR" sz="4800" b="1" dirty="0"/>
              <a:t>Teğet</a:t>
            </a:r>
          </a:p>
          <a:p>
            <a:pPr marL="0" indent="0">
              <a:buNone/>
            </a:pPr>
            <a:r>
              <a:rPr lang="tr-TR" sz="4800" b="1" dirty="0" smtClean="0"/>
              <a:t>Dairenin </a:t>
            </a:r>
            <a:r>
              <a:rPr lang="tr-TR" sz="4800" b="1" dirty="0"/>
              <a:t>Çevresi ve Alanı</a:t>
            </a:r>
          </a:p>
          <a:p>
            <a:pPr marL="0" indent="0">
              <a:buNone/>
            </a:pPr>
            <a:r>
              <a:rPr lang="tr-TR" sz="4800" b="1" dirty="0"/>
              <a:t>Uzay Geometri</a:t>
            </a:r>
          </a:p>
          <a:p>
            <a:pPr marL="0" indent="0">
              <a:buNone/>
            </a:pPr>
            <a:r>
              <a:rPr lang="tr-TR" sz="4800" b="1" dirty="0" smtClean="0"/>
              <a:t>Katı Cisimler</a:t>
            </a:r>
          </a:p>
          <a:p>
            <a:pPr marL="0" indent="0">
              <a:buNone/>
            </a:pPr>
            <a:endParaRPr lang="tr-TR" sz="4800" b="1" dirty="0" smtClean="0"/>
          </a:p>
          <a:p>
            <a:pPr marL="0" indent="0">
              <a:buNone/>
            </a:pPr>
            <a:r>
              <a:rPr lang="tr-TR" sz="4800" b="1" dirty="0" smtClean="0">
                <a:solidFill>
                  <a:srgbClr val="FF0000"/>
                </a:solidFill>
              </a:rPr>
              <a:t>12</a:t>
            </a:r>
            <a:r>
              <a:rPr lang="tr-TR" sz="4800" b="1" dirty="0">
                <a:solidFill>
                  <a:srgbClr val="FF0000"/>
                </a:solidFill>
              </a:rPr>
              <a:t>. Sınıf Konu ve Kazanımları</a:t>
            </a:r>
          </a:p>
          <a:p>
            <a:pPr marL="0" indent="0">
              <a:buNone/>
            </a:pPr>
            <a:r>
              <a:rPr lang="tr-TR" sz="4800" b="1" dirty="0"/>
              <a:t>Trigonometri</a:t>
            </a:r>
          </a:p>
          <a:p>
            <a:pPr marL="0" indent="0">
              <a:buNone/>
            </a:pPr>
            <a:r>
              <a:rPr lang="tr-TR" sz="4800" b="1" dirty="0" smtClean="0"/>
              <a:t>Toplam </a:t>
            </a:r>
            <a:r>
              <a:rPr lang="tr-TR" sz="4800" b="1" dirty="0"/>
              <a:t>– Fark ve İki Kat Açı Formülleri</a:t>
            </a:r>
          </a:p>
          <a:p>
            <a:pPr marL="0" indent="0">
              <a:buNone/>
            </a:pPr>
            <a:r>
              <a:rPr lang="tr-TR" sz="4800" b="1" dirty="0" smtClean="0"/>
              <a:t>Trigonometrik </a:t>
            </a:r>
            <a:r>
              <a:rPr lang="tr-TR" sz="4800" b="1" dirty="0"/>
              <a:t>Denklemler</a:t>
            </a:r>
          </a:p>
          <a:p>
            <a:pPr marL="0" indent="0">
              <a:buNone/>
            </a:pPr>
            <a:r>
              <a:rPr lang="tr-TR" sz="4800" b="1" dirty="0"/>
              <a:t>Dönüşümler</a:t>
            </a:r>
          </a:p>
          <a:p>
            <a:pPr marL="0" indent="0">
              <a:buNone/>
            </a:pPr>
            <a:r>
              <a:rPr lang="tr-TR" sz="4800" b="1" dirty="0" smtClean="0"/>
              <a:t>Analitik </a:t>
            </a:r>
            <a:r>
              <a:rPr lang="tr-TR" sz="4800" b="1" dirty="0"/>
              <a:t>Düzlemde Temel Dönüşümler</a:t>
            </a:r>
          </a:p>
          <a:p>
            <a:pPr marL="0" indent="0">
              <a:buNone/>
            </a:pPr>
            <a:r>
              <a:rPr lang="tr-TR" sz="4800" b="1" dirty="0" smtClean="0"/>
              <a:t>Çemberin </a:t>
            </a:r>
            <a:r>
              <a:rPr lang="tr-TR" sz="4800" b="1" dirty="0"/>
              <a:t>Analitik İncelenmesi</a:t>
            </a:r>
          </a:p>
        </p:txBody>
      </p:sp>
    </p:spTree>
    <p:extLst>
      <p:ext uri="{BB962C8B-B14F-4D97-AF65-F5344CB8AC3E}">
        <p14:creationId xmlns:p14="http://schemas.microsoft.com/office/powerpoint/2010/main" val="141744960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08504" cy="548680"/>
          </a:xfrm>
          <a:solidFill>
            <a:srgbClr val="FFFF00"/>
          </a:solidFill>
        </p:spPr>
        <p:txBody>
          <a:bodyPr>
            <a:normAutofit fontScale="90000"/>
          </a:bodyPr>
          <a:lstStyle/>
          <a:p>
            <a:r>
              <a:rPr lang="tr-TR" sz="2200" b="1" dirty="0" smtClean="0"/>
              <a:t/>
            </a:r>
            <a:br>
              <a:rPr lang="tr-TR" sz="2200" b="1" dirty="0" smtClean="0"/>
            </a:br>
            <a:r>
              <a:rPr lang="tr-TR" sz="2200" b="1" dirty="0"/>
              <a:t/>
            </a:r>
            <a:br>
              <a:rPr lang="tr-TR" sz="2200" b="1" dirty="0"/>
            </a:br>
            <a:r>
              <a:rPr lang="tr-TR" sz="2200" b="1" dirty="0" smtClean="0"/>
              <a:t>2023 </a:t>
            </a:r>
            <a:r>
              <a:rPr lang="tr-TR" sz="2200" b="1" dirty="0"/>
              <a:t>YKS-AYT GEOMETRİ KONULARA GÖRE SORU </a:t>
            </a:r>
            <a:r>
              <a:rPr lang="tr-TR" sz="2200" b="1" dirty="0" smtClean="0"/>
              <a:t>DAĞIL</a:t>
            </a:r>
            <a:r>
              <a:rPr lang="tr-TR" sz="2000" b="1" dirty="0" smtClean="0"/>
              <a:t>IM</a:t>
            </a:r>
            <a:r>
              <a:rPr lang="tr-TR" sz="2200" b="1" dirty="0" smtClean="0"/>
              <a:t>I</a:t>
            </a:r>
            <a:r>
              <a:rPr lang="tr-TR" b="1" dirty="0"/>
              <a:t/>
            </a:r>
            <a:br>
              <a:rPr lang="tr-TR" b="1" dirty="0"/>
            </a:b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754875477"/>
              </p:ext>
            </p:extLst>
          </p:nvPr>
        </p:nvGraphicFramePr>
        <p:xfrm>
          <a:off x="0" y="548682"/>
          <a:ext cx="9144000" cy="5632350"/>
        </p:xfrm>
        <a:graphic>
          <a:graphicData uri="http://schemas.openxmlformats.org/drawingml/2006/table">
            <a:tbl>
              <a:tblPr/>
              <a:tblGrid>
                <a:gridCol w="3059832"/>
                <a:gridCol w="864096"/>
                <a:gridCol w="864096"/>
                <a:gridCol w="1008112"/>
                <a:gridCol w="792088"/>
                <a:gridCol w="936104"/>
                <a:gridCol w="864096"/>
                <a:gridCol w="755576"/>
              </a:tblGrid>
              <a:tr h="672123">
                <a:tc>
                  <a:txBody>
                    <a:bodyPr/>
                    <a:lstStyle/>
                    <a:p>
                      <a:pPr algn="ctr" fontAlgn="ctr"/>
                      <a:r>
                        <a:rPr lang="tr-TR" sz="1700" b="1" dirty="0">
                          <a:solidFill>
                            <a:schemeClr val="tx1"/>
                          </a:solidFill>
                          <a:effectLst/>
                        </a:rPr>
                        <a:t>GEOMETRİ SORU DAĞILIMI</a:t>
                      </a:r>
                      <a:r>
                        <a:rPr lang="tr-TR" sz="1700" b="1" dirty="0">
                          <a:solidFill>
                            <a:srgbClr val="FFFFFF"/>
                          </a:solidFill>
                          <a:effectLst/>
                        </a:rPr>
                        <a:t/>
                      </a:r>
                      <a:br>
                        <a:rPr lang="tr-TR" sz="1700" b="1" dirty="0">
                          <a:solidFill>
                            <a:srgbClr val="FFFFFF"/>
                          </a:solidFill>
                          <a:effectLst/>
                        </a:rPr>
                      </a:b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gridSpan="7">
                  <a:txBody>
                    <a:bodyPr/>
                    <a:lstStyle/>
                    <a:p>
                      <a:pPr algn="ctr" fontAlgn="ctr"/>
                      <a:r>
                        <a:rPr lang="tr-TR" sz="1700" b="1">
                          <a:solidFill>
                            <a:srgbClr val="FFFFFF"/>
                          </a:solidFill>
                          <a:effectLst/>
                        </a:rPr>
                        <a:t> YILLAR</a:t>
                      </a:r>
                      <a:br>
                        <a:rPr lang="tr-TR" sz="1700" b="1">
                          <a:solidFill>
                            <a:srgbClr val="FFFFFF"/>
                          </a:solidFill>
                          <a:effectLst/>
                        </a:rPr>
                      </a:br>
                      <a:endParaRPr lang="tr-TR" sz="170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72123">
                <a:tc>
                  <a:txBody>
                    <a:bodyPr/>
                    <a:lstStyle/>
                    <a:p>
                      <a:pPr algn="ctr" fontAlgn="ctr"/>
                      <a:r>
                        <a:rPr lang="tr-TR" sz="1400" b="1" dirty="0">
                          <a:solidFill>
                            <a:schemeClr val="tx1"/>
                          </a:solidFill>
                          <a:effectLst/>
                        </a:rPr>
                        <a:t>KONULAR</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400" b="1" dirty="0">
                          <a:solidFill>
                            <a:schemeClr val="tx1"/>
                          </a:solidFill>
                          <a:effectLst/>
                        </a:rPr>
                        <a:t>2016</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400" b="1" dirty="0">
                          <a:solidFill>
                            <a:schemeClr val="tx1"/>
                          </a:solidFill>
                          <a:effectLst/>
                        </a:rPr>
                        <a:t>2017</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EF9B18"/>
                    </a:solidFill>
                  </a:tcPr>
                </a:tc>
                <a:tc>
                  <a:txBody>
                    <a:bodyPr/>
                    <a:lstStyle/>
                    <a:p>
                      <a:pPr algn="ctr" fontAlgn="ctr"/>
                      <a:r>
                        <a:rPr lang="tr-TR" sz="1400" b="1" dirty="0">
                          <a:solidFill>
                            <a:schemeClr val="tx1"/>
                          </a:solidFill>
                          <a:effectLst/>
                        </a:rPr>
                        <a:t>2018</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2019</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2020</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2021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400" b="1" dirty="0">
                          <a:solidFill>
                            <a:schemeClr val="tx1"/>
                          </a:solidFill>
                          <a:effectLst/>
                        </a:rPr>
                        <a:t>2022</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r h="357342">
                <a:tc>
                  <a:txBody>
                    <a:bodyPr/>
                    <a:lstStyle/>
                    <a:p>
                      <a:pPr algn="ctr" fontAlgn="ctr"/>
                      <a:r>
                        <a:rPr lang="tr-TR" sz="1700">
                          <a:effectLst/>
                        </a:rPr>
                        <a:t>Doğruda ve Üçgende Açı</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2</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2</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dirty="0">
                          <a:effectLst/>
                        </a:rPr>
                        <a:t>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dirty="0">
                          <a:effectLst/>
                        </a:rPr>
                        <a:t>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57342">
                <a:tc>
                  <a:txBody>
                    <a:bodyPr/>
                    <a:lstStyle/>
                    <a:p>
                      <a:pPr algn="ctr" fontAlgn="ctr"/>
                      <a:r>
                        <a:rPr lang="tr-TR" sz="1700">
                          <a:effectLst/>
                        </a:rPr>
                        <a:t>Özel Üçgenler ve  Özellikler</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6</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7</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2</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2</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57342">
                <a:tc>
                  <a:txBody>
                    <a:bodyPr/>
                    <a:lstStyle/>
                    <a:p>
                      <a:pPr algn="ctr" fontAlgn="ctr"/>
                      <a:r>
                        <a:rPr lang="tr-TR" sz="1700">
                          <a:effectLst/>
                        </a:rPr>
                        <a:t>Üçgende Benzerlik</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57342">
                <a:tc>
                  <a:txBody>
                    <a:bodyPr/>
                    <a:lstStyle/>
                    <a:p>
                      <a:pPr algn="ctr" fontAlgn="ctr"/>
                      <a:r>
                        <a:rPr lang="tr-TR" sz="1700">
                          <a:effectLst/>
                        </a:rPr>
                        <a:t>Üçgende Uzunluk ve Alan</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2</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57342">
                <a:tc>
                  <a:txBody>
                    <a:bodyPr/>
                    <a:lstStyle/>
                    <a:p>
                      <a:pPr algn="ctr" fontAlgn="ctr"/>
                      <a:r>
                        <a:rPr lang="tr-TR" sz="1700">
                          <a:effectLst/>
                        </a:rPr>
                        <a:t>Analitik Geometri</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4</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3</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dirty="0">
                          <a:effectLst/>
                        </a:rPr>
                        <a:t>2</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700" dirty="0">
                          <a:effectLst/>
                        </a:rPr>
                        <a:t>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700" dirty="0">
                          <a:effectLst/>
                        </a:rPr>
                        <a:t>2</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700" dirty="0">
                          <a:effectLst/>
                        </a:rPr>
                        <a:t>4</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700" dirty="0">
                          <a:effectLst/>
                        </a:rPr>
                        <a:t>2</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357342">
                <a:tc>
                  <a:txBody>
                    <a:bodyPr/>
                    <a:lstStyle/>
                    <a:p>
                      <a:pPr algn="ctr" fontAlgn="ctr"/>
                      <a:r>
                        <a:rPr lang="tr-TR" sz="1700">
                          <a:effectLst/>
                        </a:rPr>
                        <a:t>Dönüşümler</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57342">
                <a:tc>
                  <a:txBody>
                    <a:bodyPr/>
                    <a:lstStyle/>
                    <a:p>
                      <a:pPr algn="ctr" fontAlgn="ctr"/>
                      <a:r>
                        <a:rPr lang="tr-TR" sz="1700">
                          <a:effectLst/>
                        </a:rPr>
                        <a:t>Çokgenler</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3</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3</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2</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57342">
                <a:tc>
                  <a:txBody>
                    <a:bodyPr/>
                    <a:lstStyle/>
                    <a:p>
                      <a:pPr algn="ctr" fontAlgn="ctr"/>
                      <a:r>
                        <a:rPr lang="tr-TR" sz="1700">
                          <a:effectLst/>
                        </a:rPr>
                        <a:t>Özel Dörtgenler</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6</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5</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57342">
                <a:tc>
                  <a:txBody>
                    <a:bodyPr/>
                    <a:lstStyle/>
                    <a:p>
                      <a:pPr algn="ctr" fontAlgn="ctr"/>
                      <a:r>
                        <a:rPr lang="tr-TR" sz="1700">
                          <a:effectLst/>
                        </a:rPr>
                        <a:t>Çemberde – Daire</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4</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3</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dirty="0">
                          <a:effectLst/>
                        </a:rPr>
                        <a:t>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700" dirty="0">
                          <a:effectLst/>
                        </a:rPr>
                        <a:t>2</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700" dirty="0">
                          <a:effectLst/>
                        </a:rPr>
                        <a:t>2</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700" dirty="0">
                          <a:effectLst/>
                        </a:rPr>
                        <a:t>3</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700" dirty="0">
                          <a:effectLst/>
                        </a:rPr>
                        <a:t>2</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357342">
                <a:tc>
                  <a:txBody>
                    <a:bodyPr/>
                    <a:lstStyle/>
                    <a:p>
                      <a:pPr algn="ctr" fontAlgn="ctr"/>
                      <a:r>
                        <a:rPr lang="tr-TR" sz="1700">
                          <a:effectLst/>
                        </a:rPr>
                        <a:t>Çemberin Analitik İncelenmesi</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2</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r>
              <a:tr h="357342">
                <a:tc>
                  <a:txBody>
                    <a:bodyPr/>
                    <a:lstStyle/>
                    <a:p>
                      <a:pPr algn="ctr" fontAlgn="ctr"/>
                      <a:r>
                        <a:rPr lang="tr-TR" sz="1700">
                          <a:effectLst/>
                        </a:rPr>
                        <a:t>Katı Cisimler</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2</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a:effectLst/>
                        </a:rPr>
                        <a:t>2</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dirty="0">
                          <a:effectLst/>
                        </a:rPr>
                        <a:t>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700" dirty="0">
                          <a:effectLst/>
                        </a:rPr>
                        <a:t>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700" dirty="0">
                          <a:effectLst/>
                        </a:rPr>
                        <a:t>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700" dirty="0">
                          <a:effectLst/>
                        </a:rPr>
                        <a:t>1</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sz="1700" dirty="0">
                          <a:effectLst/>
                        </a:rPr>
                        <a:t>2</a:t>
                      </a: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357342">
                <a:tc>
                  <a:txBody>
                    <a:bodyPr/>
                    <a:lstStyle/>
                    <a:p>
                      <a:pPr algn="ctr" fontAlgn="ctr"/>
                      <a:r>
                        <a:rPr lang="tr-TR" sz="1700" b="1">
                          <a:effectLst/>
                        </a:rPr>
                        <a:t>TOPLAM</a:t>
                      </a:r>
                      <a:endParaRPr lang="tr-TR" sz="170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b="1">
                          <a:effectLst/>
                        </a:rPr>
                        <a:t>30</a:t>
                      </a:r>
                      <a:endParaRPr lang="tr-TR" sz="170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b="1">
                          <a:effectLst/>
                        </a:rPr>
                        <a:t>30</a:t>
                      </a:r>
                      <a:endParaRPr lang="tr-TR" sz="170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FFFF"/>
                    </a:solidFill>
                  </a:tcPr>
                </a:tc>
                <a:tc>
                  <a:txBody>
                    <a:bodyPr/>
                    <a:lstStyle/>
                    <a:p>
                      <a:pPr algn="ctr" fontAlgn="ctr"/>
                      <a:r>
                        <a:rPr lang="tr-TR" sz="1700" b="1" dirty="0">
                          <a:effectLst/>
                        </a:rPr>
                        <a:t>11</a:t>
                      </a: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700" b="1" dirty="0">
                          <a:effectLst/>
                        </a:rPr>
                        <a:t>8</a:t>
                      </a: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700" b="1" dirty="0">
                          <a:effectLst/>
                        </a:rPr>
                        <a:t>10</a:t>
                      </a: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700" b="1" dirty="0">
                          <a:effectLst/>
                        </a:rPr>
                        <a:t>9</a:t>
                      </a: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sz="1700" b="1" dirty="0">
                          <a:effectLst/>
                        </a:rPr>
                        <a:t>9</a:t>
                      </a:r>
                      <a:endParaRPr lang="tr-TR" sz="1700" dirty="0">
                        <a:effectLst/>
                      </a:endParaRPr>
                    </a:p>
                  </a:txBody>
                  <a:tcPr marL="17515" marR="17515" marT="17515" marB="17515"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val="211394886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16632"/>
            <a:ext cx="7848872" cy="576064"/>
          </a:xfrm>
          <a:solidFill>
            <a:srgbClr val="FFFF00"/>
          </a:solidFill>
        </p:spPr>
        <p:txBody>
          <a:bodyPr>
            <a:noAutofit/>
          </a:bodyPr>
          <a:lstStyle/>
          <a:p>
            <a:r>
              <a:rPr lang="tr-TR" sz="1800" b="1" dirty="0" smtClean="0"/>
              <a:t>YKS 3: YABANCI DİL SINAVI (YDT) İÇERİĞİ- KONULARI ve SORU DAĞILIMLARI </a:t>
            </a:r>
            <a:endParaRPr lang="tr-TR" sz="1800" b="1" dirty="0"/>
          </a:p>
        </p:txBody>
      </p:sp>
      <p:pic>
        <p:nvPicPr>
          <p:cNvPr id="5" name="11 Resim" descr="foreign-languages.jpg"/>
          <p:cNvPicPr>
            <a:picLocks noChangeAspect="1"/>
          </p:cNvPicPr>
          <p:nvPr/>
        </p:nvPicPr>
        <p:blipFill>
          <a:blip r:embed="rId3" cstate="print"/>
          <a:stretch>
            <a:fillRect/>
          </a:stretch>
        </p:blipFill>
        <p:spPr>
          <a:xfrm>
            <a:off x="6156176" y="2132856"/>
            <a:ext cx="2987824" cy="2448272"/>
          </a:xfrm>
          <a:prstGeom prst="rect">
            <a:avLst/>
          </a:prstGeom>
        </p:spPr>
      </p:pic>
      <p:grpSp>
        <p:nvGrpSpPr>
          <p:cNvPr id="7" name="19 Grup"/>
          <p:cNvGrpSpPr/>
          <p:nvPr/>
        </p:nvGrpSpPr>
        <p:grpSpPr>
          <a:xfrm>
            <a:off x="6252900" y="4797152"/>
            <a:ext cx="2489273" cy="1502008"/>
            <a:chOff x="4165414" y="1369828"/>
            <a:chExt cx="1499092" cy="1830572"/>
          </a:xfrm>
        </p:grpSpPr>
        <p:pic>
          <p:nvPicPr>
            <p:cNvPr id="8" name="12 Resim" descr="balloon-298840_640.png"/>
            <p:cNvPicPr>
              <a:picLocks noChangeAspect="1"/>
            </p:cNvPicPr>
            <p:nvPr/>
          </p:nvPicPr>
          <p:blipFill>
            <a:blip r:embed="rId4" cstate="print"/>
            <a:stretch>
              <a:fillRect/>
            </a:stretch>
          </p:blipFill>
          <p:spPr>
            <a:xfrm>
              <a:off x="4165415" y="1369828"/>
              <a:ext cx="1342250" cy="1830572"/>
            </a:xfrm>
            <a:prstGeom prst="rect">
              <a:avLst/>
            </a:prstGeom>
          </p:spPr>
        </p:pic>
        <p:sp>
          <p:nvSpPr>
            <p:cNvPr id="9" name="15 Metin kutusu"/>
            <p:cNvSpPr txBox="1"/>
            <p:nvPr/>
          </p:nvSpPr>
          <p:spPr>
            <a:xfrm>
              <a:off x="4165414" y="1369828"/>
              <a:ext cx="1499092" cy="937756"/>
            </a:xfrm>
            <a:prstGeom prst="rect">
              <a:avLst/>
            </a:prstGeom>
            <a:noFill/>
          </p:spPr>
          <p:txBody>
            <a:bodyPr wrap="square" rtlCol="0">
              <a:spAutoFit/>
            </a:bodyPr>
            <a:lstStyle/>
            <a:p>
              <a:pPr algn="ctr"/>
              <a:r>
                <a:rPr lang="tr-TR" sz="4400" b="1" dirty="0" smtClean="0"/>
                <a:t>80 soru</a:t>
              </a:r>
              <a:endParaRPr lang="tr-TR" sz="4400" b="1" dirty="0"/>
            </a:p>
          </p:txBody>
        </p:sp>
      </p:grpSp>
      <p:sp>
        <p:nvSpPr>
          <p:cNvPr id="11" name="Akış Çizelgesi: İşlem 10"/>
          <p:cNvSpPr/>
          <p:nvPr/>
        </p:nvSpPr>
        <p:spPr>
          <a:xfrm>
            <a:off x="3995936" y="3717033"/>
            <a:ext cx="1152128" cy="792088"/>
          </a:xfrm>
          <a:prstGeom prst="flowChartProcess">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solidFill>
                  <a:schemeClr val="tx1"/>
                </a:solidFill>
              </a:rPr>
              <a:t>120 dakika</a:t>
            </a:r>
            <a:endParaRPr lang="tr-TR" sz="2400" b="1" dirty="0">
              <a:solidFill>
                <a:schemeClr val="tx1"/>
              </a:solidFill>
            </a:endParaRPr>
          </a:p>
        </p:txBody>
      </p:sp>
      <p:sp>
        <p:nvSpPr>
          <p:cNvPr id="13" name="2 İçerik Yer Tutucusu"/>
          <p:cNvSpPr>
            <a:spLocks noGrp="1"/>
          </p:cNvSpPr>
          <p:nvPr>
            <p:ph idx="1"/>
          </p:nvPr>
        </p:nvSpPr>
        <p:spPr>
          <a:xfrm>
            <a:off x="480796" y="692696"/>
            <a:ext cx="5675380" cy="5573445"/>
          </a:xfrm>
          <a:solidFill>
            <a:schemeClr val="accent5">
              <a:lumMod val="20000"/>
              <a:lumOff val="80000"/>
            </a:schemeClr>
          </a:solidFill>
        </p:spPr>
        <p:txBody>
          <a:bodyPr>
            <a:normAutofit lnSpcReduction="10000"/>
          </a:bodyPr>
          <a:lstStyle/>
          <a:p>
            <a:pPr marL="0" indent="0">
              <a:buNone/>
            </a:pPr>
            <a:r>
              <a:rPr lang="tr-TR" sz="2400" b="1" dirty="0" smtClean="0">
                <a:solidFill>
                  <a:srgbClr val="002060"/>
                </a:solidFill>
              </a:rPr>
              <a:t>     </a:t>
            </a:r>
            <a:r>
              <a:rPr lang="tr-TR" sz="2400" b="1" dirty="0" smtClean="0">
                <a:solidFill>
                  <a:srgbClr val="FF0000"/>
                </a:solidFill>
              </a:rPr>
              <a:t>İngilizce</a:t>
            </a:r>
            <a:r>
              <a:rPr lang="tr-TR" sz="2400" b="1" dirty="0">
                <a:solidFill>
                  <a:srgbClr val="FF0000"/>
                </a:solidFill>
              </a:rPr>
              <a:t>, </a:t>
            </a:r>
            <a:r>
              <a:rPr lang="tr-TR" sz="2400" b="1" dirty="0" smtClean="0">
                <a:solidFill>
                  <a:srgbClr val="FF0000"/>
                </a:solidFill>
              </a:rPr>
              <a:t>Almanca, Fransızca, </a:t>
            </a:r>
            <a:r>
              <a:rPr lang="tr-TR" sz="2400" b="1" dirty="0">
                <a:solidFill>
                  <a:srgbClr val="FF0000"/>
                </a:solidFill>
              </a:rPr>
              <a:t>Rusça ve</a:t>
            </a:r>
            <a:r>
              <a:rPr lang="tr-TR" sz="2400" b="1" dirty="0">
                <a:solidFill>
                  <a:srgbClr val="002060"/>
                </a:solidFill>
              </a:rPr>
              <a:t> </a:t>
            </a:r>
            <a:r>
              <a:rPr lang="tr-TR" sz="2400" b="1" dirty="0">
                <a:solidFill>
                  <a:srgbClr val="FF0000"/>
                </a:solidFill>
              </a:rPr>
              <a:t>Arapçadan</a:t>
            </a:r>
            <a:r>
              <a:rPr lang="tr-TR" sz="2400" b="1" dirty="0">
                <a:solidFill>
                  <a:srgbClr val="002060"/>
                </a:solidFill>
              </a:rPr>
              <a:t> </a:t>
            </a:r>
            <a:r>
              <a:rPr lang="tr-TR" sz="2400" b="1" dirty="0" smtClean="0">
                <a:solidFill>
                  <a:srgbClr val="002060"/>
                </a:solidFill>
              </a:rPr>
              <a:t>yapılır. Aday </a:t>
            </a:r>
            <a:r>
              <a:rPr lang="tr-TR" sz="2400" b="1" dirty="0">
                <a:solidFill>
                  <a:srgbClr val="002060"/>
                </a:solidFill>
              </a:rPr>
              <a:t>bu 5 dilden birini seçerek Dil S</a:t>
            </a:r>
            <a:r>
              <a:rPr lang="tr-TR" sz="2400" b="1" dirty="0" smtClean="0">
                <a:solidFill>
                  <a:srgbClr val="002060"/>
                </a:solidFill>
              </a:rPr>
              <a:t>ınavına </a:t>
            </a:r>
            <a:r>
              <a:rPr lang="tr-TR" sz="2400" b="1" dirty="0">
                <a:solidFill>
                  <a:srgbClr val="002060"/>
                </a:solidFill>
              </a:rPr>
              <a:t>girer. </a:t>
            </a:r>
            <a:r>
              <a:rPr lang="tr-TR" sz="2400" b="1" dirty="0" smtClean="0">
                <a:solidFill>
                  <a:srgbClr val="002060"/>
                </a:solidFill>
              </a:rPr>
              <a:t>O </a:t>
            </a:r>
            <a:r>
              <a:rPr lang="tr-TR" sz="2400" b="1" dirty="0">
                <a:solidFill>
                  <a:srgbClr val="002060"/>
                </a:solidFill>
              </a:rPr>
              <a:t>dilin tüm lise müfredatını kapsamaktadır. </a:t>
            </a:r>
            <a:r>
              <a:rPr lang="tr-TR" sz="2400" b="1" dirty="0" smtClean="0">
                <a:solidFill>
                  <a:srgbClr val="002060"/>
                </a:solidFill>
              </a:rPr>
              <a:t>Beş </a:t>
            </a:r>
            <a:r>
              <a:rPr lang="tr-TR" sz="2400" b="1" dirty="0">
                <a:solidFill>
                  <a:srgbClr val="002060"/>
                </a:solidFill>
              </a:rPr>
              <a:t>farklı dilden yapılacak sınavda tek puanlama ve sıra olacaktır</a:t>
            </a:r>
            <a:r>
              <a:rPr lang="tr-TR" sz="2400" b="1" dirty="0" smtClean="0">
                <a:solidFill>
                  <a:srgbClr val="002060"/>
                </a:solidFill>
              </a:rPr>
              <a:t>.</a:t>
            </a:r>
          </a:p>
          <a:p>
            <a:pPr marL="0" lvl="0" indent="0">
              <a:buNone/>
            </a:pPr>
            <a:r>
              <a:rPr lang="tr-TR" sz="1800" b="1" dirty="0">
                <a:solidFill>
                  <a:prstClr val="black"/>
                </a:solidFill>
              </a:rPr>
              <a:t>Kelime bilgisi                                                       6</a:t>
            </a:r>
          </a:p>
          <a:p>
            <a:pPr marL="0" lvl="0" indent="0">
              <a:buNone/>
            </a:pPr>
            <a:r>
              <a:rPr lang="tr-TR" sz="1800" b="1" dirty="0">
                <a:solidFill>
                  <a:prstClr val="black"/>
                </a:solidFill>
              </a:rPr>
              <a:t>Dilbilgisi                                                              10</a:t>
            </a:r>
          </a:p>
          <a:p>
            <a:pPr marL="0" lvl="0" indent="0">
              <a:buNone/>
            </a:pPr>
            <a:r>
              <a:rPr lang="tr-TR" sz="1800" b="1" dirty="0">
                <a:solidFill>
                  <a:prstClr val="black"/>
                </a:solidFill>
              </a:rPr>
              <a:t>Cloze test                                                            10</a:t>
            </a:r>
          </a:p>
          <a:p>
            <a:pPr marL="0" lvl="0" indent="0">
              <a:buNone/>
            </a:pPr>
            <a:r>
              <a:rPr lang="tr-TR" sz="1800" b="1" dirty="0">
                <a:solidFill>
                  <a:prstClr val="black"/>
                </a:solidFill>
              </a:rPr>
              <a:t>Cümle tamamlama                                           10</a:t>
            </a:r>
          </a:p>
          <a:p>
            <a:pPr marL="0" lvl="0" indent="0">
              <a:buNone/>
            </a:pPr>
            <a:r>
              <a:rPr lang="tr-TR" sz="1800" b="1" dirty="0">
                <a:solidFill>
                  <a:prstClr val="black"/>
                </a:solidFill>
              </a:rPr>
              <a:t>İngilizceden </a:t>
            </a:r>
            <a:r>
              <a:rPr lang="tr-TR" sz="1800" b="1" dirty="0" smtClean="0">
                <a:solidFill>
                  <a:prstClr val="black"/>
                </a:solidFill>
              </a:rPr>
              <a:t>Türkçeye </a:t>
            </a:r>
            <a:r>
              <a:rPr lang="tr-TR" sz="1800" b="1" dirty="0">
                <a:solidFill>
                  <a:prstClr val="black"/>
                </a:solidFill>
              </a:rPr>
              <a:t>çeviri                              3</a:t>
            </a:r>
          </a:p>
          <a:p>
            <a:pPr marL="0" lvl="0" indent="0">
              <a:buNone/>
            </a:pPr>
            <a:r>
              <a:rPr lang="tr-TR" sz="1800" b="1" dirty="0">
                <a:solidFill>
                  <a:prstClr val="black"/>
                </a:solidFill>
              </a:rPr>
              <a:t>Türkçeden </a:t>
            </a:r>
            <a:r>
              <a:rPr lang="tr-TR" sz="1800" b="1" dirty="0" smtClean="0">
                <a:solidFill>
                  <a:prstClr val="black"/>
                </a:solidFill>
              </a:rPr>
              <a:t>İngilizceye </a:t>
            </a:r>
            <a:r>
              <a:rPr lang="tr-TR" sz="1800" b="1" dirty="0">
                <a:solidFill>
                  <a:prstClr val="black"/>
                </a:solidFill>
              </a:rPr>
              <a:t>çeviri                               3</a:t>
            </a:r>
          </a:p>
          <a:p>
            <a:pPr marL="0" lvl="0" indent="0">
              <a:buNone/>
            </a:pPr>
            <a:r>
              <a:rPr lang="tr-TR" sz="1800" b="1" dirty="0">
                <a:solidFill>
                  <a:prstClr val="black"/>
                </a:solidFill>
              </a:rPr>
              <a:t>Okuma parçaları                                              </a:t>
            </a:r>
            <a:r>
              <a:rPr lang="tr-TR" sz="1800" b="1" dirty="0" smtClean="0">
                <a:solidFill>
                  <a:prstClr val="black"/>
                </a:solidFill>
              </a:rPr>
              <a:t>  20</a:t>
            </a:r>
            <a:endParaRPr lang="tr-TR" sz="1800" b="1" dirty="0">
              <a:solidFill>
                <a:prstClr val="black"/>
              </a:solidFill>
            </a:endParaRPr>
          </a:p>
          <a:p>
            <a:pPr marL="0" lvl="0" indent="0">
              <a:buNone/>
            </a:pPr>
            <a:r>
              <a:rPr lang="tr-TR" sz="1800" b="1" dirty="0">
                <a:solidFill>
                  <a:prstClr val="black"/>
                </a:solidFill>
              </a:rPr>
              <a:t>Diyalog tamamlama                                          </a:t>
            </a:r>
            <a:r>
              <a:rPr lang="tr-TR" sz="1800" b="1" dirty="0" smtClean="0">
                <a:solidFill>
                  <a:prstClr val="black"/>
                </a:solidFill>
              </a:rPr>
              <a:t> 5</a:t>
            </a:r>
            <a:endParaRPr lang="tr-TR" sz="1800" b="1" dirty="0">
              <a:solidFill>
                <a:prstClr val="black"/>
              </a:solidFill>
            </a:endParaRPr>
          </a:p>
          <a:p>
            <a:pPr marL="0" lvl="0" indent="0">
              <a:buNone/>
            </a:pPr>
            <a:r>
              <a:rPr lang="tr-TR" sz="1800" b="1" dirty="0">
                <a:solidFill>
                  <a:prstClr val="black"/>
                </a:solidFill>
              </a:rPr>
              <a:t>Anlamca en yakın cümleyi bulma                   </a:t>
            </a:r>
            <a:r>
              <a:rPr lang="tr-TR" sz="1800" b="1" dirty="0" smtClean="0">
                <a:solidFill>
                  <a:prstClr val="black"/>
                </a:solidFill>
              </a:rPr>
              <a:t> 4</a:t>
            </a:r>
            <a:endParaRPr lang="tr-TR" sz="1800" b="1" dirty="0">
              <a:solidFill>
                <a:prstClr val="black"/>
              </a:solidFill>
            </a:endParaRPr>
          </a:p>
          <a:p>
            <a:pPr marL="0" lvl="0" indent="0">
              <a:buNone/>
            </a:pPr>
            <a:r>
              <a:rPr lang="tr-TR" sz="1800" b="1" dirty="0">
                <a:solidFill>
                  <a:prstClr val="black"/>
                </a:solidFill>
              </a:rPr>
              <a:t>Paragraf tamamlama                                        </a:t>
            </a:r>
            <a:r>
              <a:rPr lang="tr-TR" sz="1800" b="1" dirty="0" smtClean="0">
                <a:solidFill>
                  <a:prstClr val="black"/>
                </a:solidFill>
              </a:rPr>
              <a:t> 4</a:t>
            </a:r>
            <a:endParaRPr lang="tr-TR" sz="1800" b="1" dirty="0">
              <a:solidFill>
                <a:prstClr val="black"/>
              </a:solidFill>
            </a:endParaRPr>
          </a:p>
          <a:p>
            <a:pPr marL="0" lvl="0" indent="0">
              <a:buNone/>
            </a:pPr>
            <a:r>
              <a:rPr lang="tr-TR" sz="1800" b="1" dirty="0">
                <a:solidFill>
                  <a:prstClr val="black"/>
                </a:solidFill>
              </a:rPr>
              <a:t>Anlam bütünlüğünü bozan cümleyi bulma   </a:t>
            </a:r>
            <a:r>
              <a:rPr lang="tr-TR" sz="1800" b="1" dirty="0" smtClean="0">
                <a:solidFill>
                  <a:prstClr val="black"/>
                </a:solidFill>
              </a:rPr>
              <a:t> 5</a:t>
            </a:r>
            <a:endParaRPr lang="tr-TR" sz="1800" b="1" dirty="0">
              <a:solidFill>
                <a:prstClr val="black"/>
              </a:solidFill>
            </a:endParaRPr>
          </a:p>
          <a:p>
            <a:pPr marL="0" indent="0">
              <a:buNone/>
            </a:pPr>
            <a:endParaRPr lang="tr-TR" sz="2400" b="1" dirty="0">
              <a:solidFill>
                <a:srgbClr val="002060"/>
              </a:solidFill>
            </a:endParaRPr>
          </a:p>
        </p:txBody>
      </p:sp>
      <p:sp>
        <p:nvSpPr>
          <p:cNvPr id="3" name="Dikdörtgen 2"/>
          <p:cNvSpPr/>
          <p:nvPr/>
        </p:nvSpPr>
        <p:spPr>
          <a:xfrm>
            <a:off x="6588224" y="980728"/>
            <a:ext cx="2088232" cy="93610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120 </a:t>
            </a:r>
            <a:r>
              <a:rPr lang="tr-TR" dirty="0" err="1" smtClean="0"/>
              <a:t>dk</a:t>
            </a:r>
            <a:endParaRPr lang="tr-TR" dirty="0"/>
          </a:p>
        </p:txBody>
      </p:sp>
    </p:spTree>
    <p:extLst>
      <p:ext uri="{BB962C8B-B14F-4D97-AF65-F5344CB8AC3E}">
        <p14:creationId xmlns:p14="http://schemas.microsoft.com/office/powerpoint/2010/main" val="1717740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par>
                          <p:cTn id="21" fill="hold">
                            <p:stCondLst>
                              <p:cond delay="2000"/>
                            </p:stCondLst>
                            <p:childTnLst>
                              <p:par>
                                <p:cTn id="22" presetID="2" presetClass="entr" presetSubtype="1" fill="hold" nodeType="after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0" fill="hold"/>
                                        <p:tgtEl>
                                          <p:spTgt spid="7"/>
                                        </p:tgtEl>
                                        <p:attrNameLst>
                                          <p:attrName>ppt_x</p:attrName>
                                        </p:attrNameLst>
                                      </p:cBhvr>
                                      <p:tavLst>
                                        <p:tav tm="0">
                                          <p:val>
                                            <p:strVal val="#ppt_x"/>
                                          </p:val>
                                        </p:tav>
                                        <p:tav tm="100000">
                                          <p:val>
                                            <p:strVal val="#ppt_x"/>
                                          </p:val>
                                        </p:tav>
                                      </p:tavLst>
                                    </p:anim>
                                    <p:anim calcmode="lin" valueType="num">
                                      <p:cBhvr additive="base">
                                        <p:cTn id="25" dur="50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2"/>
          <p:cNvSpPr>
            <a:spLocks noGrp="1"/>
          </p:cNvSpPr>
          <p:nvPr>
            <p:ph idx="1"/>
          </p:nvPr>
        </p:nvSpPr>
        <p:spPr>
          <a:xfrm>
            <a:off x="250825" y="188640"/>
            <a:ext cx="8569325" cy="6187059"/>
          </a:xfrm>
        </p:spPr>
        <p:txBody>
          <a:bodyPr/>
          <a:lstStyle/>
          <a:p>
            <a:endParaRPr lang="tr-TR" dirty="0" smtClean="0"/>
          </a:p>
          <a:p>
            <a:endParaRPr lang="tr-TR" dirty="0"/>
          </a:p>
        </p:txBody>
      </p:sp>
      <p:sp>
        <p:nvSpPr>
          <p:cNvPr id="7" name="4 Yuvarlatılmış Dikdörtgen"/>
          <p:cNvSpPr/>
          <p:nvPr/>
        </p:nvSpPr>
        <p:spPr>
          <a:xfrm>
            <a:off x="1010775" y="2924944"/>
            <a:ext cx="6966834" cy="1572776"/>
          </a:xfrm>
          <a:prstGeom prst="roundRect">
            <a:avLst/>
          </a:prstGeom>
          <a:gradFill rotWithShape="1">
            <a:gsLst>
              <a:gs pos="0">
                <a:srgbClr val="8064A2">
                  <a:tint val="50000"/>
                  <a:satMod val="300000"/>
                </a:srgbClr>
              </a:gs>
              <a:gs pos="35000">
                <a:srgbClr val="8064A2">
                  <a:tint val="37000"/>
                  <a:satMod val="300000"/>
                </a:srgbClr>
              </a:gs>
              <a:gs pos="100000">
                <a:srgbClr val="8064A2">
                  <a:tint val="15000"/>
                  <a:satMod val="350000"/>
                </a:srgbClr>
              </a:gs>
            </a:gsLst>
            <a:lin ang="16200000" scaled="1"/>
          </a:gradFill>
          <a:ln w="9525" cap="flat" cmpd="sng" algn="ctr">
            <a:solidFill>
              <a:srgbClr val="8064A2">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r-TR" sz="1600" b="1" i="0" u="none" strike="noStrike" kern="0" cap="none" spc="0" normalizeH="0" baseline="0" noProof="0" dirty="0" smtClean="0">
              <a:ln>
                <a:noFill/>
              </a:ln>
              <a:solidFill>
                <a:srgbClr val="0070C0"/>
              </a:solidFill>
              <a:effectLst/>
              <a:uLnTx/>
              <a:uFillTx/>
              <a:latin typeface="Calibri"/>
              <a:ea typeface="+mn-ea"/>
              <a:cs typeface="+mn-cs"/>
            </a:endParaRPr>
          </a:p>
        </p:txBody>
      </p:sp>
      <p:sp>
        <p:nvSpPr>
          <p:cNvPr id="6" name="3 Yuvarlatılmış Dikdörtgen"/>
          <p:cNvSpPr/>
          <p:nvPr/>
        </p:nvSpPr>
        <p:spPr>
          <a:xfrm>
            <a:off x="-33152" y="884696"/>
            <a:ext cx="9177152" cy="5973304"/>
          </a:xfrm>
          <a:prstGeom prst="roundRect">
            <a:avLst/>
          </a:prstGeom>
          <a:solidFill>
            <a:schemeClr val="accent5">
              <a:lumMod val="20000"/>
              <a:lumOff val="80000"/>
            </a:schemeClr>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t"/>
          <a:lstStyle/>
          <a:p>
            <a:pPr>
              <a:defRPr/>
            </a:pPr>
            <a:r>
              <a:rPr lang="tr-TR" sz="1400" b="1" dirty="0" smtClean="0"/>
              <a:t>1.</a:t>
            </a:r>
            <a:r>
              <a:rPr lang="tr-TR" sz="1400" b="1" dirty="0" smtClean="0">
                <a:solidFill>
                  <a:srgbClr val="00B0F0"/>
                </a:solidFill>
              </a:rPr>
              <a:t> </a:t>
            </a:r>
            <a:r>
              <a:rPr lang="tr-TR" sz="1200" b="1" dirty="0" smtClean="0">
                <a:solidFill>
                  <a:srgbClr val="FF0000"/>
                </a:solidFill>
              </a:rPr>
              <a:t>2 YILLIK ÖN LİSANS BÖLÜMLERİ </a:t>
            </a:r>
            <a:endParaRPr lang="tr-TR" sz="1400" b="1" dirty="0" smtClean="0">
              <a:solidFill>
                <a:srgbClr val="FF0000"/>
              </a:solidFill>
            </a:endParaRPr>
          </a:p>
          <a:p>
            <a:pPr>
              <a:defRPr/>
            </a:pPr>
            <a:r>
              <a:rPr lang="tr-TR" sz="1400" b="1" dirty="0" smtClean="0"/>
              <a:t>2.</a:t>
            </a:r>
            <a:r>
              <a:rPr lang="tr-TR" sz="1400" b="1" dirty="0" smtClean="0">
                <a:solidFill>
                  <a:srgbClr val="00B0F0"/>
                </a:solidFill>
              </a:rPr>
              <a:t> </a:t>
            </a:r>
            <a:r>
              <a:rPr lang="tr-TR" sz="1400" b="1" dirty="0" smtClean="0">
                <a:solidFill>
                  <a:srgbClr val="FF0000"/>
                </a:solidFill>
              </a:rPr>
              <a:t>AÇIK ÖĞRETİMİN 2 YILLIK BÖLÜMLERİ</a:t>
            </a:r>
          </a:p>
          <a:p>
            <a:pPr>
              <a:defRPr/>
            </a:pPr>
            <a:r>
              <a:rPr lang="tr-TR" sz="1400" b="1" dirty="0" smtClean="0"/>
              <a:t>3.</a:t>
            </a:r>
            <a:r>
              <a:rPr lang="tr-TR" sz="1400" b="1" dirty="0" smtClean="0">
                <a:solidFill>
                  <a:srgbClr val="00B0F0"/>
                </a:solidFill>
              </a:rPr>
              <a:t> </a:t>
            </a:r>
            <a:r>
              <a:rPr lang="tr-TR" sz="1400" dirty="0" smtClean="0">
                <a:solidFill>
                  <a:srgbClr val="00B0F0"/>
                </a:solidFill>
              </a:rPr>
              <a:t> </a:t>
            </a:r>
            <a:r>
              <a:rPr lang="tr-TR" sz="1400" b="1" u="sng" dirty="0" smtClean="0">
                <a:solidFill>
                  <a:srgbClr val="FF0000"/>
                </a:solidFill>
              </a:rPr>
              <a:t>MİLLİ SAVUNMA ÜNİVERSİTESİ ASKERİ ÖĞRENCİ ADAY BELİRLEME SINAVINDA</a:t>
            </a:r>
            <a:r>
              <a:rPr lang="tr-TR" sz="1400" dirty="0" smtClean="0">
                <a:solidFill>
                  <a:srgbClr val="FF0000"/>
                </a:solidFill>
              </a:rPr>
              <a:t> </a:t>
            </a:r>
            <a:r>
              <a:rPr lang="tr-TR" sz="1400" b="1" dirty="0" smtClean="0"/>
              <a:t>Astsubay </a:t>
            </a:r>
            <a:r>
              <a:rPr lang="tr-TR" sz="1400" b="1" dirty="0"/>
              <a:t>Meslek Yüksekokulları için ÖSYM Başkanlığınca yapılacak olan 2023-YKS Temel Yeterlilik Testi (TYT)’ne katılmış ve MSÜ’nün teklifi doğrultusunda Milli Savunma Bakanlığınca belirlenecek 2023-YKS TYT taban puanı almış olmak</a:t>
            </a:r>
            <a:r>
              <a:rPr lang="tr-TR" sz="1400" dirty="0" smtClean="0"/>
              <a:t>,</a:t>
            </a:r>
          </a:p>
          <a:p>
            <a:pPr>
              <a:defRPr/>
            </a:pPr>
            <a:r>
              <a:rPr lang="tr-TR" sz="1400" dirty="0" smtClean="0"/>
              <a:t>     </a:t>
            </a:r>
            <a:r>
              <a:rPr lang="tr-TR" sz="1400" b="1" dirty="0" smtClean="0">
                <a:solidFill>
                  <a:srgbClr val="00B0F0"/>
                </a:solidFill>
              </a:rPr>
              <a:t>Kara </a:t>
            </a:r>
            <a:r>
              <a:rPr lang="tr-TR" sz="1400" b="1" dirty="0">
                <a:solidFill>
                  <a:srgbClr val="00B0F0"/>
                </a:solidFill>
              </a:rPr>
              <a:t>Astsubay Meslek Yüksekokulu (Kara </a:t>
            </a:r>
            <a:r>
              <a:rPr lang="tr-TR" sz="1400" b="1" dirty="0" err="1">
                <a:solidFill>
                  <a:srgbClr val="00B0F0"/>
                </a:solidFill>
              </a:rPr>
              <a:t>Asb.MYO</a:t>
            </a:r>
            <a:r>
              <a:rPr lang="tr-TR" sz="1400" b="1" dirty="0">
                <a:solidFill>
                  <a:srgbClr val="00B0F0"/>
                </a:solidFill>
              </a:rPr>
              <a:t>) </a:t>
            </a:r>
            <a:r>
              <a:rPr lang="tr-TR" sz="1400" b="1" i="1" dirty="0" err="1">
                <a:solidFill>
                  <a:srgbClr val="00B0F0"/>
                </a:solidFill>
              </a:rPr>
              <a:t>Çayırhisar</a:t>
            </a:r>
            <a:r>
              <a:rPr lang="tr-TR" sz="1400" b="1" i="1" dirty="0">
                <a:solidFill>
                  <a:srgbClr val="00B0F0"/>
                </a:solidFill>
              </a:rPr>
              <a:t> Mahallesi, 10185 </a:t>
            </a:r>
            <a:r>
              <a:rPr lang="tr-TR" sz="1400" b="1" i="1" dirty="0" err="1">
                <a:solidFill>
                  <a:srgbClr val="00B0F0"/>
                </a:solidFill>
              </a:rPr>
              <a:t>Altıeylül</a:t>
            </a:r>
            <a:r>
              <a:rPr lang="tr-TR" sz="1400" b="1" i="1" dirty="0">
                <a:solidFill>
                  <a:srgbClr val="00B0F0"/>
                </a:solidFill>
              </a:rPr>
              <a:t> / Balıkesir </a:t>
            </a:r>
          </a:p>
          <a:p>
            <a:pPr>
              <a:defRPr/>
            </a:pPr>
            <a:r>
              <a:rPr lang="tr-TR" sz="1400" b="1" dirty="0" smtClean="0">
                <a:solidFill>
                  <a:srgbClr val="00B0F0"/>
                </a:solidFill>
              </a:rPr>
              <a:t>     Deniz </a:t>
            </a:r>
            <a:r>
              <a:rPr lang="tr-TR" sz="1400" b="1" dirty="0">
                <a:solidFill>
                  <a:srgbClr val="00B0F0"/>
                </a:solidFill>
              </a:rPr>
              <a:t>Astsubay Meslek Yüksekokulu (Deniz </a:t>
            </a:r>
            <a:r>
              <a:rPr lang="tr-TR" sz="1400" b="1" dirty="0" err="1">
                <a:solidFill>
                  <a:srgbClr val="00B0F0"/>
                </a:solidFill>
              </a:rPr>
              <a:t>Asb.MYO</a:t>
            </a:r>
            <a:r>
              <a:rPr lang="tr-TR" sz="1400" b="1" dirty="0">
                <a:solidFill>
                  <a:srgbClr val="00B0F0"/>
                </a:solidFill>
              </a:rPr>
              <a:t>) </a:t>
            </a:r>
            <a:r>
              <a:rPr lang="tr-TR" sz="1400" b="1" i="1" dirty="0" err="1">
                <a:solidFill>
                  <a:srgbClr val="00B0F0"/>
                </a:solidFill>
              </a:rPr>
              <a:t>Kaytazdere</a:t>
            </a:r>
            <a:r>
              <a:rPr lang="tr-TR" sz="1400" b="1" i="1" dirty="0">
                <a:solidFill>
                  <a:srgbClr val="00B0F0"/>
                </a:solidFill>
              </a:rPr>
              <a:t> Mahallesi, 77730 Altınova / Yalova </a:t>
            </a:r>
          </a:p>
          <a:p>
            <a:pPr>
              <a:defRPr/>
            </a:pPr>
            <a:r>
              <a:rPr lang="tr-TR" sz="1400" b="1" dirty="0" smtClean="0">
                <a:solidFill>
                  <a:srgbClr val="00B0F0"/>
                </a:solidFill>
              </a:rPr>
              <a:t>     Hava </a:t>
            </a:r>
            <a:r>
              <a:rPr lang="tr-TR" sz="1400" b="1" dirty="0">
                <a:solidFill>
                  <a:srgbClr val="00B0F0"/>
                </a:solidFill>
              </a:rPr>
              <a:t>Astsubay Meslek Yüksekokulu (Hava </a:t>
            </a:r>
            <a:r>
              <a:rPr lang="tr-TR" sz="1400" b="1" dirty="0" err="1">
                <a:solidFill>
                  <a:srgbClr val="00B0F0"/>
                </a:solidFill>
              </a:rPr>
              <a:t>Asb.MYO</a:t>
            </a:r>
            <a:r>
              <a:rPr lang="tr-TR" sz="1400" b="1" dirty="0">
                <a:solidFill>
                  <a:srgbClr val="00B0F0"/>
                </a:solidFill>
              </a:rPr>
              <a:t>) </a:t>
            </a:r>
            <a:r>
              <a:rPr lang="tr-TR" sz="1400" b="1" i="1" dirty="0">
                <a:solidFill>
                  <a:srgbClr val="00B0F0"/>
                </a:solidFill>
              </a:rPr>
              <a:t>Fatih Mahallesi, 35410 Gaziemir / İzmir</a:t>
            </a:r>
          </a:p>
          <a:p>
            <a:pPr>
              <a:defRPr/>
            </a:pPr>
            <a:r>
              <a:rPr lang="tr-TR" sz="1400" b="1" dirty="0" smtClean="0">
                <a:solidFill>
                  <a:srgbClr val="00B0F0"/>
                </a:solidFill>
              </a:rPr>
              <a:t>     Bando </a:t>
            </a:r>
            <a:r>
              <a:rPr lang="tr-TR" sz="1400" b="1" dirty="0">
                <a:solidFill>
                  <a:srgbClr val="00B0F0"/>
                </a:solidFill>
              </a:rPr>
              <a:t>Astsubay Meslek </a:t>
            </a:r>
            <a:r>
              <a:rPr lang="tr-TR" sz="1400" b="1" dirty="0" smtClean="0">
                <a:solidFill>
                  <a:srgbClr val="00B0F0"/>
                </a:solidFill>
              </a:rPr>
              <a:t>Yüksekokulu Devlet </a:t>
            </a:r>
            <a:r>
              <a:rPr lang="tr-TR" sz="1400" b="1" dirty="0">
                <a:solidFill>
                  <a:srgbClr val="00B0F0"/>
                </a:solidFill>
              </a:rPr>
              <a:t>Mahallesi, </a:t>
            </a:r>
            <a:r>
              <a:rPr lang="tr-TR" sz="1400" b="1" i="1" dirty="0">
                <a:solidFill>
                  <a:srgbClr val="00B0F0"/>
                </a:solidFill>
              </a:rPr>
              <a:t>Merasim Sokak 35410 Bakanlıklar / </a:t>
            </a:r>
            <a:r>
              <a:rPr lang="tr-TR" sz="1400" b="1" i="1" dirty="0" smtClean="0">
                <a:solidFill>
                  <a:srgbClr val="00B0F0"/>
                </a:solidFill>
              </a:rPr>
              <a:t>Ankara</a:t>
            </a:r>
            <a:endParaRPr lang="tr-TR" sz="1400" b="1" u="sng" dirty="0" smtClean="0">
              <a:solidFill>
                <a:srgbClr val="00B0F0"/>
              </a:solidFill>
            </a:endParaRPr>
          </a:p>
          <a:p>
            <a:pPr>
              <a:defRPr/>
            </a:pPr>
            <a:r>
              <a:rPr lang="tr-TR" sz="1400" b="1" u="sng" dirty="0" smtClean="0"/>
              <a:t>4.</a:t>
            </a:r>
            <a:r>
              <a:rPr lang="tr-TR" sz="1400" b="1" u="sng" dirty="0" smtClean="0">
                <a:solidFill>
                  <a:srgbClr val="00B0F0"/>
                </a:solidFill>
              </a:rPr>
              <a:t> </a:t>
            </a:r>
            <a:r>
              <a:rPr lang="tr-TR" sz="1400" b="1" u="sng" dirty="0" smtClean="0">
                <a:solidFill>
                  <a:srgbClr val="FF0000"/>
                </a:solidFill>
              </a:rPr>
              <a:t>POLİS MESLEK YÜKSEK OKULU SINAVINDA</a:t>
            </a:r>
            <a:endParaRPr lang="tr-TR" sz="1400" u="sng" dirty="0">
              <a:solidFill>
                <a:srgbClr val="00B0F0"/>
              </a:solidFill>
            </a:endParaRPr>
          </a:p>
          <a:p>
            <a:pPr>
              <a:defRPr/>
            </a:pPr>
            <a:r>
              <a:rPr lang="tr-TR" sz="1400" dirty="0" smtClean="0">
                <a:solidFill>
                  <a:srgbClr val="00B0F0"/>
                </a:solidFill>
              </a:rPr>
              <a:t>  </a:t>
            </a:r>
            <a:r>
              <a:rPr lang="tr-TR" sz="1400" b="1" dirty="0" smtClean="0">
                <a:solidFill>
                  <a:srgbClr val="00B0F0"/>
                </a:solidFill>
              </a:rPr>
              <a:t>İstanbul  Adile Sadullah Mermerci Polis Meslek Yüksekokulu</a:t>
            </a:r>
          </a:p>
          <a:p>
            <a:pPr>
              <a:defRPr/>
            </a:pPr>
            <a:r>
              <a:rPr lang="tr-TR" sz="1400" b="1" dirty="0" smtClean="0">
                <a:solidFill>
                  <a:srgbClr val="00B0F0"/>
                </a:solidFill>
              </a:rPr>
              <a:t>  Kastamonu Polis Meslek Yüksekokulu</a:t>
            </a:r>
          </a:p>
          <a:p>
            <a:pPr>
              <a:defRPr/>
            </a:pPr>
            <a:r>
              <a:rPr lang="tr-TR" sz="1400" b="1" dirty="0" smtClean="0">
                <a:solidFill>
                  <a:srgbClr val="00B0F0"/>
                </a:solidFill>
              </a:rPr>
              <a:t>  Kırıkkale Polis Meslek Yüksekokulu</a:t>
            </a:r>
          </a:p>
          <a:p>
            <a:pPr>
              <a:defRPr/>
            </a:pPr>
            <a:r>
              <a:rPr lang="tr-TR" sz="1400" b="1" dirty="0" smtClean="0">
                <a:solidFill>
                  <a:srgbClr val="00B0F0"/>
                </a:solidFill>
              </a:rPr>
              <a:t>  İzmir Rüştü Ünsal Polis Meslek Yüksekokulu</a:t>
            </a:r>
          </a:p>
          <a:p>
            <a:pPr>
              <a:defRPr/>
            </a:pPr>
            <a:r>
              <a:rPr lang="tr-TR" sz="1400" b="1" dirty="0" smtClean="0">
                <a:solidFill>
                  <a:srgbClr val="00B0F0"/>
                </a:solidFill>
              </a:rPr>
              <a:t>  Samsun 19 Mayıs Polis Meslek Yüksekokulu</a:t>
            </a:r>
          </a:p>
          <a:p>
            <a:pPr>
              <a:defRPr/>
            </a:pPr>
            <a:r>
              <a:rPr lang="tr-TR" sz="1400" b="1" dirty="0" smtClean="0">
                <a:solidFill>
                  <a:srgbClr val="00B0F0"/>
                </a:solidFill>
              </a:rPr>
              <a:t>  Kırşehir Polis Meslek Yüksekokulu</a:t>
            </a:r>
          </a:p>
          <a:p>
            <a:pPr>
              <a:defRPr/>
            </a:pPr>
            <a:r>
              <a:rPr lang="tr-TR" sz="1400" b="1" dirty="0" smtClean="0">
                <a:solidFill>
                  <a:srgbClr val="00B0F0"/>
                </a:solidFill>
              </a:rPr>
              <a:t>  Sivas Polis Meslek Yüksekokulu</a:t>
            </a:r>
          </a:p>
          <a:p>
            <a:pPr>
              <a:defRPr/>
            </a:pPr>
            <a:r>
              <a:rPr lang="tr-TR" sz="1400" dirty="0" smtClean="0">
                <a:solidFill>
                  <a:srgbClr val="00B0F0"/>
                </a:solidFill>
              </a:rPr>
              <a:t/>
            </a:r>
            <a:br>
              <a:rPr lang="tr-TR" sz="1400" dirty="0" smtClean="0">
                <a:solidFill>
                  <a:srgbClr val="00B0F0"/>
                </a:solidFill>
              </a:rPr>
            </a:br>
            <a:r>
              <a:rPr lang="tr-TR" sz="1400" b="1" u="sng" dirty="0" smtClean="0"/>
              <a:t>5.</a:t>
            </a:r>
            <a:r>
              <a:rPr lang="tr-TR" sz="1400" b="1" u="sng" dirty="0" smtClean="0">
                <a:solidFill>
                  <a:srgbClr val="00B0F0"/>
                </a:solidFill>
              </a:rPr>
              <a:t> </a:t>
            </a:r>
            <a:r>
              <a:rPr lang="tr-TR" sz="1400" b="1" u="sng" dirty="0" smtClean="0">
                <a:solidFill>
                  <a:srgbClr val="FF0000"/>
                </a:solidFill>
              </a:rPr>
              <a:t>JANDARMA </a:t>
            </a:r>
            <a:r>
              <a:rPr lang="tr-TR" sz="1400" b="1" u="sng" dirty="0">
                <a:solidFill>
                  <a:srgbClr val="FF0000"/>
                </a:solidFill>
              </a:rPr>
              <a:t>ASTSUBAY MESLEK YÜKSEKOKULU (JAMYO</a:t>
            </a:r>
            <a:r>
              <a:rPr lang="tr-TR" sz="1400" b="1" u="sng" dirty="0" smtClean="0">
                <a:solidFill>
                  <a:srgbClr val="FF0000"/>
                </a:solidFill>
              </a:rPr>
              <a:t>)</a:t>
            </a:r>
            <a:r>
              <a:rPr lang="tr-TR" sz="1400" b="1" dirty="0">
                <a:solidFill>
                  <a:srgbClr val="FF0000"/>
                </a:solidFill>
              </a:rPr>
              <a:t> </a:t>
            </a:r>
            <a:r>
              <a:rPr lang="tr-TR" sz="1400" b="1" dirty="0"/>
              <a:t>JAMYO için ise Temel Yeterlilik Testine (TYT)] katılmış ve belirlenen taban puanı veya üzerinde </a:t>
            </a:r>
            <a:r>
              <a:rPr lang="tr-TR" sz="1400" b="1" dirty="0" smtClean="0"/>
              <a:t>puan </a:t>
            </a:r>
            <a:r>
              <a:rPr lang="tr-TR" sz="1400" b="1" dirty="0"/>
              <a:t>almış </a:t>
            </a:r>
            <a:r>
              <a:rPr lang="tr-TR" sz="1400" b="1" dirty="0" smtClean="0"/>
              <a:t>olmak. Başarı </a:t>
            </a:r>
            <a:r>
              <a:rPr lang="tr-TR" sz="1400" b="1" dirty="0"/>
              <a:t>sıralamaları, </a:t>
            </a:r>
            <a:r>
              <a:rPr lang="tr-TR" sz="1400" b="1" dirty="0" err="1"/>
              <a:t>YKS’den</a:t>
            </a:r>
            <a:r>
              <a:rPr lang="tr-TR" sz="1400" b="1" dirty="0"/>
              <a:t> aldıkları puanlara ve Jandarma ve Sahil Güvenlik Akademisi Başkanlığınca icra edilecek seçme sınavlarına(ön sağlık muayene, fiziki yeterlilik testi ve mülakat) göre </a:t>
            </a:r>
            <a:r>
              <a:rPr lang="tr-TR" sz="1400" b="1" dirty="0" smtClean="0"/>
              <a:t>yapılacaktır</a:t>
            </a:r>
          </a:p>
          <a:p>
            <a:pPr>
              <a:defRPr/>
            </a:pPr>
            <a:r>
              <a:rPr lang="tr-TR" sz="1400" b="1" u="sng" dirty="0" smtClean="0"/>
              <a:t>6. </a:t>
            </a:r>
            <a:r>
              <a:rPr lang="tr-TR" sz="1400" b="1" u="sng" dirty="0" smtClean="0">
                <a:solidFill>
                  <a:srgbClr val="FF0000"/>
                </a:solidFill>
              </a:rPr>
              <a:t>ÖZEL YETENEK SINAVI   VE ÖZEL YETENEK SINAVI İLE   ÖĞRENCİ ALAN ÖĞRETMENLİK PROGRAMLARINA </a:t>
            </a:r>
            <a:r>
              <a:rPr lang="tr-TR" sz="1400" b="1" dirty="0" smtClean="0">
                <a:solidFill>
                  <a:srgbClr val="FF0000"/>
                </a:solidFill>
              </a:rPr>
              <a:t>ÖN KAYIT YAPTIRABİLMEK İÇİN BAŞARI SIRASI </a:t>
            </a:r>
            <a:r>
              <a:rPr lang="nl-NL" sz="1400" b="1" dirty="0" smtClean="0">
                <a:solidFill>
                  <a:srgbClr val="FF0000"/>
                </a:solidFill>
              </a:rPr>
              <a:t>EN</a:t>
            </a:r>
            <a:r>
              <a:rPr lang="nl-NL" sz="1400" b="1" dirty="0" smtClean="0">
                <a:solidFill>
                  <a:srgbClr val="00B0F0"/>
                </a:solidFill>
              </a:rPr>
              <a:t> </a:t>
            </a:r>
            <a:r>
              <a:rPr lang="nl-NL" sz="1400" b="1" dirty="0" smtClean="0">
                <a:solidFill>
                  <a:srgbClr val="FF0000"/>
                </a:solidFill>
              </a:rPr>
              <a:t>DÜŞÜK 800 BİNİNCİ </a:t>
            </a:r>
            <a:r>
              <a:rPr lang="tr-TR" sz="1400" b="1" i="1" dirty="0" smtClean="0">
                <a:solidFill>
                  <a:srgbClr val="3333FF"/>
                </a:solidFill>
              </a:rPr>
              <a:t>( Beden Eğitimi ve Spor Öğretmenliği, Engellilerde </a:t>
            </a:r>
            <a:r>
              <a:rPr lang="tr-TR" sz="1400" b="1" i="1" dirty="0">
                <a:solidFill>
                  <a:srgbClr val="3333FF"/>
                </a:solidFill>
              </a:rPr>
              <a:t>Beden Eğitimi ve Spor Öğretmenliği, </a:t>
            </a:r>
            <a:r>
              <a:rPr lang="tr-TR" sz="1400" b="1" i="1" dirty="0" smtClean="0">
                <a:solidFill>
                  <a:srgbClr val="3333FF"/>
                </a:solidFill>
              </a:rPr>
              <a:t>Resim Öğretmenliği, Müzik Öğretmenliği )</a:t>
            </a:r>
          </a:p>
          <a:p>
            <a:pPr>
              <a:defRPr/>
            </a:pPr>
            <a:r>
              <a:rPr lang="tr-TR" sz="1400" b="1" u="sng" dirty="0" smtClean="0"/>
              <a:t>7. </a:t>
            </a:r>
            <a:r>
              <a:rPr lang="tr-TR" sz="1400" b="1" u="sng" dirty="0" smtClean="0">
                <a:solidFill>
                  <a:srgbClr val="FF0000"/>
                </a:solidFill>
              </a:rPr>
              <a:t>AYT </a:t>
            </a:r>
            <a:r>
              <a:rPr lang="tr-TR" sz="1400" b="1" u="sng" dirty="0">
                <a:solidFill>
                  <a:srgbClr val="FF0000"/>
                </a:solidFill>
              </a:rPr>
              <a:t>ve YDS sonucunda oluşacak 4-5-6 yıllık bölümlerin % 40 taban puanını oluşturmak için kullanılır.</a:t>
            </a:r>
          </a:p>
          <a:p>
            <a:pPr>
              <a:defRPr/>
            </a:pPr>
            <a:endParaRPr lang="tr-TR" sz="1400" dirty="0">
              <a:solidFill>
                <a:srgbClr val="00B0F0"/>
              </a:solidFill>
            </a:endParaRPr>
          </a:p>
          <a:p>
            <a:pPr>
              <a:defRPr/>
            </a:pPr>
            <a:endParaRPr lang="tr-TR" sz="1400" dirty="0" smtClean="0"/>
          </a:p>
          <a:p>
            <a:pPr>
              <a:defRPr/>
            </a:pPr>
            <a:endParaRPr lang="tr-TR" sz="1400" u="sng" dirty="0" smtClean="0">
              <a:solidFill>
                <a:srgbClr val="00B0F0"/>
              </a:solidFill>
            </a:endParaRPr>
          </a:p>
          <a:p>
            <a:pPr>
              <a:defRPr/>
            </a:pPr>
            <a:endParaRPr lang="tr-TR" sz="1400" u="sng" dirty="0" smtClean="0">
              <a:solidFill>
                <a:srgbClr val="00B0F0"/>
              </a:solidFill>
            </a:endParaRPr>
          </a:p>
          <a:p>
            <a:pPr>
              <a:defRPr/>
            </a:pPr>
            <a:endParaRPr lang="tr-TR" sz="1400" dirty="0" smtClean="0">
              <a:solidFill>
                <a:srgbClr val="00B0F0"/>
              </a:solidFill>
            </a:endParaRPr>
          </a:p>
          <a:p>
            <a:pPr marL="0" marR="0" lvl="0" indent="0" defTabSz="914400" eaLnBrk="1" fontAlgn="auto" latinLnBrk="0" hangingPunct="1">
              <a:lnSpc>
                <a:spcPct val="100000"/>
              </a:lnSpc>
              <a:spcBef>
                <a:spcPts val="0"/>
              </a:spcBef>
              <a:spcAft>
                <a:spcPts val="0"/>
              </a:spcAft>
              <a:buClrTx/>
              <a:buSzTx/>
              <a:buFontTx/>
              <a:buNone/>
              <a:tabLst/>
              <a:defRPr/>
            </a:pPr>
            <a:r>
              <a:rPr lang="tr-TR" sz="1400" dirty="0">
                <a:solidFill>
                  <a:srgbClr val="00B0F0"/>
                </a:solidFill>
              </a:rPr>
              <a:t/>
            </a:r>
            <a:br>
              <a:rPr lang="tr-TR" sz="1400" dirty="0">
                <a:solidFill>
                  <a:srgbClr val="00B0F0"/>
                </a:solidFill>
              </a:rPr>
            </a:br>
            <a:r>
              <a:rPr lang="tr-TR" sz="1400" b="1" u="sng" dirty="0" smtClean="0">
                <a:ln w="0"/>
                <a:effectLst>
                  <a:outerShdw blurRad="38100" dist="19050" dir="2700000" algn="tl" rotWithShape="0">
                    <a:schemeClr val="dk1">
                      <a:alpha val="40000"/>
                    </a:schemeClr>
                  </a:outerShdw>
                </a:effectLst>
                <a:latin typeface="Century Gothic" panose="020B0502020202020204" pitchFamily="34" charset="0"/>
                <a:ea typeface="Arial Hebrew" charset="-79"/>
                <a:cs typeface="Times New Roman" panose="02020603050405020304" pitchFamily="18" charset="0"/>
              </a:rPr>
              <a:t> </a:t>
            </a:r>
            <a:endParaRPr lang="tr-TR" sz="1400" b="1" dirty="0">
              <a:ln w="0"/>
              <a:effectLst>
                <a:outerShdw blurRad="38100" dist="19050" dir="2700000" algn="tl" rotWithShape="0">
                  <a:schemeClr val="dk1">
                    <a:alpha val="40000"/>
                  </a:schemeClr>
                </a:outerShdw>
              </a:effectLst>
            </a:endParaRPr>
          </a:p>
        </p:txBody>
      </p:sp>
      <p:sp>
        <p:nvSpPr>
          <p:cNvPr id="5" name="1 Başlık"/>
          <p:cNvSpPr txBox="1">
            <a:spLocks/>
          </p:cNvSpPr>
          <p:nvPr/>
        </p:nvSpPr>
        <p:spPr>
          <a:xfrm>
            <a:off x="0" y="0"/>
            <a:ext cx="9073640" cy="908720"/>
          </a:xfrm>
          <a:prstGeom prst="rect">
            <a:avLst/>
          </a:prstGeom>
          <a:solidFill>
            <a:srgbClr val="FFFF00"/>
          </a:solidFill>
          <a:ln w="15875" cap="flat" cmpd="sng" algn="ctr">
            <a:solidFill>
              <a:srgbClr val="002060"/>
            </a:solidFill>
            <a:prstDash val="solid"/>
          </a:ln>
          <a:effec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defRPr/>
            </a:pPr>
            <a:endParaRPr kumimoji="0" lang="tr-TR" sz="2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Calibri"/>
              <a:ea typeface="+mn-ea"/>
              <a:cs typeface="+mn-cs"/>
            </a:endParaRPr>
          </a:p>
          <a:p>
            <a:pPr>
              <a:defRPr/>
            </a:pPr>
            <a:r>
              <a:rPr kumimoji="0" lang="tr-TR"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Calibri"/>
              </a:rPr>
              <a:t>TEMEL YETERLİLİK TESTİ PUANI</a:t>
            </a:r>
            <a:r>
              <a:rPr kumimoji="0" lang="tr-TR" sz="1800" b="1" i="0" u="none" strike="noStrike" kern="1200" cap="none" spc="0" normalizeH="0" noProof="0" dirty="0" smtClean="0">
                <a:ln>
                  <a:noFill/>
                </a:ln>
                <a:solidFill>
                  <a:srgbClr val="002060"/>
                </a:solidFill>
                <a:effectLst>
                  <a:outerShdw blurRad="38100" dist="38100" dir="2700000" algn="tl">
                    <a:srgbClr val="000000">
                      <a:alpha val="43137"/>
                    </a:srgbClr>
                  </a:outerShdw>
                </a:effectLst>
                <a:uLnTx/>
                <a:uFillTx/>
                <a:latin typeface="Calibri"/>
              </a:rPr>
              <a:t> </a:t>
            </a:r>
            <a:r>
              <a:rPr kumimoji="0" lang="tr-TR"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Calibri"/>
              </a:rPr>
              <a:t>NASIL DEĞERLENDİRİLECEK?</a:t>
            </a:r>
            <a:r>
              <a:rPr lang="tr-TR" sz="1800" kern="0" noProof="0" dirty="0" smtClean="0">
                <a:solidFill>
                  <a:srgbClr val="FF0000"/>
                </a:solidFill>
              </a:rPr>
              <a:t/>
            </a:r>
            <a:br>
              <a:rPr lang="tr-TR" sz="1800" kern="0" noProof="0" dirty="0" smtClean="0">
                <a:solidFill>
                  <a:srgbClr val="FF0000"/>
                </a:solidFill>
              </a:rPr>
            </a:br>
            <a:r>
              <a:rPr lang="tr-TR" sz="2000" b="1" kern="0" noProof="0" dirty="0" smtClean="0">
                <a:solidFill>
                  <a:schemeClr val="tx1"/>
                </a:solidFill>
              </a:rPr>
              <a:t>TYT PUANI SİZE NE KAZANDIRACAKTIR-</a:t>
            </a:r>
            <a:r>
              <a:rPr lang="tr-TR" sz="2000" b="1" kern="0" dirty="0" smtClean="0">
                <a:solidFill>
                  <a:schemeClr val="tx1"/>
                </a:solidFill>
              </a:rPr>
              <a:t>ADAYLAR TYT PUANI İLE NE YAPABİLİR</a:t>
            </a:r>
            <a:endParaRPr lang="tr-TR" sz="1800" b="1" kern="0" dirty="0" smtClean="0">
              <a:solidFill>
                <a:schemeClr val="tx1"/>
              </a:solidFill>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Calibri"/>
              <a:ea typeface="+mn-ea"/>
              <a:cs typeface="+mn-cs"/>
            </a:endParaRPr>
          </a:p>
        </p:txBody>
      </p:sp>
    </p:spTree>
    <p:extLst>
      <p:ext uri="{BB962C8B-B14F-4D97-AF65-F5344CB8AC3E}">
        <p14:creationId xmlns:p14="http://schemas.microsoft.com/office/powerpoint/2010/main" val="3217000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980728"/>
          </a:xfrm>
          <a:solidFill>
            <a:srgbClr val="FFFF00"/>
          </a:solidFill>
        </p:spPr>
        <p:txBody>
          <a:bodyPr>
            <a:noAutofit/>
          </a:bodyPr>
          <a:lstStyle/>
          <a:p>
            <a:r>
              <a:rPr lang="tr-TR" sz="3200" b="1" dirty="0" smtClean="0"/>
              <a:t>Yabancı Dil Testinin Konu Alanlarının İç Boyutları</a:t>
            </a:r>
            <a:endParaRPr lang="tr-TR" sz="3200" b="1" dirty="0"/>
          </a:p>
        </p:txBody>
      </p:sp>
      <p:sp>
        <p:nvSpPr>
          <p:cNvPr id="3" name="İçerik Yer Tutucusu 2"/>
          <p:cNvSpPr>
            <a:spLocks noGrp="1"/>
          </p:cNvSpPr>
          <p:nvPr>
            <p:ph idx="1"/>
          </p:nvPr>
        </p:nvSpPr>
        <p:spPr>
          <a:xfrm>
            <a:off x="0" y="980728"/>
            <a:ext cx="9144000" cy="5877272"/>
          </a:xfrm>
          <a:solidFill>
            <a:schemeClr val="accent5">
              <a:lumMod val="20000"/>
              <a:lumOff val="80000"/>
            </a:schemeClr>
          </a:solidFill>
        </p:spPr>
        <p:txBody>
          <a:bodyPr>
            <a:normAutofit/>
          </a:bodyPr>
          <a:lstStyle/>
          <a:p>
            <a:pPr marL="0" indent="0">
              <a:buNone/>
            </a:pPr>
            <a:r>
              <a:rPr lang="tr-TR" sz="1800" b="1" dirty="0" smtClean="0">
                <a:solidFill>
                  <a:srgbClr val="FF0000"/>
                </a:solidFill>
              </a:rPr>
              <a:t>Kelime Bilgisi –</a:t>
            </a:r>
            <a:r>
              <a:rPr lang="tr-TR" sz="1800" b="1" dirty="0" err="1" smtClean="0">
                <a:solidFill>
                  <a:srgbClr val="FF0000"/>
                </a:solidFill>
              </a:rPr>
              <a:t>Vocabulary</a:t>
            </a:r>
            <a:r>
              <a:rPr lang="tr-TR" sz="1800" b="1" dirty="0" smtClean="0">
                <a:solidFill>
                  <a:srgbClr val="FF0000"/>
                </a:solidFill>
              </a:rPr>
              <a:t>  1-6 Arası </a:t>
            </a:r>
          </a:p>
          <a:p>
            <a:pPr marL="0" indent="0">
              <a:buNone/>
            </a:pPr>
            <a:r>
              <a:rPr lang="tr-TR" sz="1200" dirty="0" smtClean="0"/>
              <a:t> </a:t>
            </a:r>
            <a:r>
              <a:rPr lang="tr-TR" sz="1200" b="1" dirty="0" smtClean="0"/>
              <a:t>1  Tane  </a:t>
            </a:r>
            <a:r>
              <a:rPr lang="tr-TR" sz="1200" b="1" dirty="0" err="1" smtClean="0"/>
              <a:t>Adjective</a:t>
            </a:r>
            <a:r>
              <a:rPr lang="tr-TR" sz="1200" b="1" dirty="0" smtClean="0"/>
              <a:t> –Sıfat Sorusu</a:t>
            </a:r>
          </a:p>
          <a:p>
            <a:pPr marL="0" indent="0">
              <a:buNone/>
            </a:pPr>
            <a:r>
              <a:rPr lang="tr-TR" sz="1200" b="1" dirty="0" smtClean="0"/>
              <a:t> 1 Tane   </a:t>
            </a:r>
            <a:r>
              <a:rPr lang="tr-TR" sz="1200" b="1" dirty="0" err="1" smtClean="0"/>
              <a:t>Adverb</a:t>
            </a:r>
            <a:r>
              <a:rPr lang="tr-TR" sz="1200" b="1" dirty="0" smtClean="0"/>
              <a:t> –Zarf Sorusu</a:t>
            </a:r>
          </a:p>
          <a:p>
            <a:pPr marL="0" indent="0">
              <a:buNone/>
            </a:pPr>
            <a:r>
              <a:rPr lang="tr-TR" sz="1200" b="1" dirty="0" smtClean="0"/>
              <a:t> 1 Tane  </a:t>
            </a:r>
            <a:r>
              <a:rPr lang="tr-TR" sz="1200" b="1" dirty="0" err="1" smtClean="0"/>
              <a:t>Verb</a:t>
            </a:r>
            <a:r>
              <a:rPr lang="tr-TR" sz="1200" b="1" dirty="0" smtClean="0"/>
              <a:t>  Fiil Sorusu</a:t>
            </a:r>
          </a:p>
          <a:p>
            <a:pPr marL="0" indent="0">
              <a:buNone/>
            </a:pPr>
            <a:r>
              <a:rPr lang="tr-TR" sz="1200" b="1" dirty="0" smtClean="0"/>
              <a:t> 1 Tane  </a:t>
            </a:r>
            <a:r>
              <a:rPr lang="tr-TR" sz="1200" b="1" dirty="0" err="1" smtClean="0"/>
              <a:t>Noun</a:t>
            </a:r>
            <a:r>
              <a:rPr lang="tr-TR" sz="1200" b="1" dirty="0" smtClean="0"/>
              <a:t>  İsim Sorusu</a:t>
            </a:r>
          </a:p>
          <a:p>
            <a:pPr marL="0" indent="0">
              <a:buNone/>
            </a:pPr>
            <a:r>
              <a:rPr lang="tr-TR" sz="1200" b="1" dirty="0" smtClean="0"/>
              <a:t> 2 Tane  </a:t>
            </a:r>
            <a:r>
              <a:rPr lang="tr-TR" sz="1200" b="1" dirty="0" err="1" smtClean="0"/>
              <a:t>Phrasal</a:t>
            </a:r>
            <a:r>
              <a:rPr lang="tr-TR" sz="1200" b="1" dirty="0" smtClean="0"/>
              <a:t>  </a:t>
            </a:r>
            <a:r>
              <a:rPr lang="tr-TR" sz="1200" b="1" dirty="0" err="1" smtClean="0"/>
              <a:t>Verb</a:t>
            </a:r>
            <a:r>
              <a:rPr lang="tr-TR" sz="1200" b="1" dirty="0" smtClean="0"/>
              <a:t> Mecaz Anlamlı Fiil Sorusu</a:t>
            </a:r>
          </a:p>
          <a:p>
            <a:pPr marL="0" indent="0">
              <a:buNone/>
            </a:pPr>
            <a:endParaRPr lang="tr-TR" sz="1200" dirty="0" smtClean="0"/>
          </a:p>
          <a:p>
            <a:pPr marL="0" indent="0">
              <a:buNone/>
            </a:pPr>
            <a:r>
              <a:rPr lang="tr-TR" sz="1800" b="1" dirty="0" smtClean="0">
                <a:solidFill>
                  <a:srgbClr val="FF0000"/>
                </a:solidFill>
              </a:rPr>
              <a:t>Dilbilgisi  </a:t>
            </a:r>
            <a:r>
              <a:rPr lang="tr-TR" sz="1800" b="1" dirty="0" err="1" smtClean="0">
                <a:solidFill>
                  <a:srgbClr val="FF0000"/>
                </a:solidFill>
              </a:rPr>
              <a:t>Grammar</a:t>
            </a:r>
            <a:r>
              <a:rPr lang="tr-TR" sz="1800" b="1" dirty="0" smtClean="0">
                <a:solidFill>
                  <a:srgbClr val="FF0000"/>
                </a:solidFill>
              </a:rPr>
              <a:t>  7-16 Arası</a:t>
            </a:r>
          </a:p>
          <a:p>
            <a:pPr marL="0" indent="0">
              <a:buNone/>
            </a:pPr>
            <a:r>
              <a:rPr lang="tr-TR" sz="1200" b="1" dirty="0" smtClean="0"/>
              <a:t>3 Tane </a:t>
            </a:r>
            <a:r>
              <a:rPr lang="tr-TR" sz="1200" b="1" dirty="0" err="1" smtClean="0"/>
              <a:t>Grammar</a:t>
            </a:r>
            <a:r>
              <a:rPr lang="tr-TR" sz="1200" b="1" dirty="0" smtClean="0"/>
              <a:t>  Dilbilgisi-Zaman Sorusu </a:t>
            </a:r>
          </a:p>
          <a:p>
            <a:pPr marL="0" indent="0">
              <a:buNone/>
            </a:pPr>
            <a:r>
              <a:rPr lang="tr-TR" sz="1200" b="1" dirty="0" smtClean="0"/>
              <a:t>2 Tane </a:t>
            </a:r>
            <a:r>
              <a:rPr lang="tr-TR" sz="1200" b="1" dirty="0" err="1" smtClean="0"/>
              <a:t>Preposıtıons</a:t>
            </a:r>
            <a:r>
              <a:rPr lang="tr-TR" sz="1200" b="1" dirty="0" smtClean="0"/>
              <a:t> Edatlar Sorusu</a:t>
            </a:r>
          </a:p>
          <a:p>
            <a:pPr marL="0" indent="0">
              <a:buNone/>
            </a:pPr>
            <a:r>
              <a:rPr lang="tr-TR" sz="1200" b="1" dirty="0" smtClean="0"/>
              <a:t>5 Tane </a:t>
            </a:r>
            <a:r>
              <a:rPr lang="tr-TR" sz="1200" b="1" dirty="0" err="1" smtClean="0"/>
              <a:t>Lınkıng</a:t>
            </a:r>
            <a:r>
              <a:rPr lang="tr-TR" sz="1200" b="1" dirty="0" smtClean="0"/>
              <a:t> Word Bağlaçlar Sorusu – </a:t>
            </a:r>
            <a:r>
              <a:rPr lang="tr-TR" sz="1200" b="1" u="sng" dirty="0" smtClean="0">
                <a:solidFill>
                  <a:srgbClr val="3333FF"/>
                </a:solidFill>
              </a:rPr>
              <a:t>Özellikle </a:t>
            </a:r>
            <a:r>
              <a:rPr lang="tr-TR" sz="1200" b="1" u="sng" dirty="0">
                <a:solidFill>
                  <a:srgbClr val="3333FF"/>
                </a:solidFill>
              </a:rPr>
              <a:t>O</a:t>
            </a:r>
            <a:r>
              <a:rPr lang="tr-TR" sz="1200" b="1" u="sng" dirty="0" smtClean="0">
                <a:solidFill>
                  <a:srgbClr val="3333FF"/>
                </a:solidFill>
              </a:rPr>
              <a:t>lumsuz </a:t>
            </a:r>
            <a:r>
              <a:rPr lang="tr-TR" sz="1200" b="1" u="sng" dirty="0">
                <a:solidFill>
                  <a:srgbClr val="3333FF"/>
                </a:solidFill>
              </a:rPr>
              <a:t>B</a:t>
            </a:r>
            <a:r>
              <a:rPr lang="tr-TR" sz="1200" b="1" u="sng" dirty="0" smtClean="0">
                <a:solidFill>
                  <a:srgbClr val="3333FF"/>
                </a:solidFill>
              </a:rPr>
              <a:t>ağlaçlar</a:t>
            </a:r>
          </a:p>
          <a:p>
            <a:pPr marL="0" indent="0">
              <a:buNone/>
            </a:pPr>
            <a:endParaRPr lang="tr-TR" sz="1200" b="1" u="sng" dirty="0" smtClean="0"/>
          </a:p>
          <a:p>
            <a:pPr marL="0" indent="0">
              <a:buNone/>
            </a:pPr>
            <a:r>
              <a:rPr lang="tr-TR" sz="1800" b="1" u="sng" dirty="0" smtClean="0">
                <a:solidFill>
                  <a:srgbClr val="FF0000"/>
                </a:solidFill>
              </a:rPr>
              <a:t>Cloze Test  1     17-21 Arası</a:t>
            </a:r>
          </a:p>
          <a:p>
            <a:pPr marL="0" indent="0">
              <a:buNone/>
            </a:pPr>
            <a:r>
              <a:rPr lang="tr-TR" sz="1200" b="1" u="sng" dirty="0" smtClean="0"/>
              <a:t>2 Tane </a:t>
            </a:r>
            <a:r>
              <a:rPr lang="tr-TR" sz="1200" b="1" u="sng" dirty="0" err="1" smtClean="0"/>
              <a:t>Lınkıng</a:t>
            </a:r>
            <a:r>
              <a:rPr lang="tr-TR" sz="1200" b="1" u="sng" dirty="0" smtClean="0"/>
              <a:t> Word –Bağlaç</a:t>
            </a:r>
          </a:p>
          <a:p>
            <a:pPr marL="0" indent="0">
              <a:buNone/>
            </a:pPr>
            <a:r>
              <a:rPr lang="tr-TR" sz="1200" b="1" u="sng" dirty="0" smtClean="0"/>
              <a:t>1 Tane </a:t>
            </a:r>
            <a:r>
              <a:rPr lang="tr-TR" sz="1200" b="1" u="sng" dirty="0" err="1" smtClean="0"/>
              <a:t>Preposıtıon</a:t>
            </a:r>
            <a:r>
              <a:rPr lang="tr-TR" sz="1200" b="1" u="sng" dirty="0" smtClean="0"/>
              <a:t> Edat</a:t>
            </a:r>
          </a:p>
          <a:p>
            <a:pPr marL="0" indent="0">
              <a:buNone/>
            </a:pPr>
            <a:r>
              <a:rPr lang="tr-TR" sz="1200" b="1" u="sng" dirty="0" smtClean="0"/>
              <a:t>1 Tane </a:t>
            </a:r>
            <a:r>
              <a:rPr lang="tr-TR" sz="1200" b="1" u="sng" dirty="0" err="1" smtClean="0"/>
              <a:t>Vocabulary</a:t>
            </a:r>
            <a:r>
              <a:rPr lang="tr-TR" sz="1200" b="1" u="sng" dirty="0" smtClean="0"/>
              <a:t> ( PHRASAL ) Kelime Bilgisi Sorusu</a:t>
            </a:r>
          </a:p>
          <a:p>
            <a:pPr marL="0" indent="0">
              <a:buNone/>
            </a:pPr>
            <a:r>
              <a:rPr lang="tr-TR" sz="1200" b="1" u="sng" dirty="0" smtClean="0"/>
              <a:t>1 Tane </a:t>
            </a:r>
            <a:r>
              <a:rPr lang="tr-TR" sz="1200" b="1" u="sng" dirty="0" err="1" smtClean="0"/>
              <a:t>Grammar</a:t>
            </a:r>
            <a:r>
              <a:rPr lang="tr-TR" sz="1200" b="1" u="sng" dirty="0" smtClean="0"/>
              <a:t>-Dilbilgisi Sorusu  </a:t>
            </a:r>
            <a:r>
              <a:rPr lang="tr-TR" sz="1200" b="1" u="sng" dirty="0" smtClean="0">
                <a:solidFill>
                  <a:srgbClr val="3333FF"/>
                </a:solidFill>
              </a:rPr>
              <a:t>Genellikle  % 99 Tense  Şeklinde gelir.</a:t>
            </a:r>
          </a:p>
          <a:p>
            <a:pPr marL="0" indent="0">
              <a:buNone/>
            </a:pPr>
            <a:r>
              <a:rPr lang="tr-TR" sz="1800" b="1" u="sng" dirty="0" err="1" smtClean="0">
                <a:solidFill>
                  <a:srgbClr val="FF0000"/>
                </a:solidFill>
              </a:rPr>
              <a:t>Cloze</a:t>
            </a:r>
            <a:r>
              <a:rPr lang="tr-TR" sz="1800" b="1" u="sng" dirty="0" smtClean="0">
                <a:solidFill>
                  <a:srgbClr val="FF0000"/>
                </a:solidFill>
              </a:rPr>
              <a:t> Test 2       22-26 Arası</a:t>
            </a:r>
          </a:p>
          <a:p>
            <a:pPr marL="0" indent="0">
              <a:buNone/>
            </a:pPr>
            <a:r>
              <a:rPr lang="tr-TR" sz="1200" b="1" u="sng" dirty="0" smtClean="0"/>
              <a:t>2 Tane </a:t>
            </a:r>
            <a:r>
              <a:rPr lang="tr-TR" sz="1200" b="1" u="sng" dirty="0" err="1" smtClean="0"/>
              <a:t>Lınkıng</a:t>
            </a:r>
            <a:r>
              <a:rPr lang="tr-TR" sz="1200" b="1" u="sng" dirty="0" smtClean="0"/>
              <a:t> </a:t>
            </a:r>
            <a:r>
              <a:rPr lang="tr-TR" sz="1200" b="1" u="sng" dirty="0" err="1" smtClean="0"/>
              <a:t>Words</a:t>
            </a:r>
            <a:r>
              <a:rPr lang="tr-TR" sz="1200" b="1" u="sng" dirty="0" smtClean="0"/>
              <a:t> –Bağlaçlar Sorusu</a:t>
            </a:r>
          </a:p>
          <a:p>
            <a:pPr marL="0" indent="0">
              <a:buNone/>
            </a:pPr>
            <a:r>
              <a:rPr lang="tr-TR" sz="1200" b="1" u="sng" dirty="0" smtClean="0"/>
              <a:t>1 Tane </a:t>
            </a:r>
            <a:r>
              <a:rPr lang="tr-TR" sz="1200" b="1" u="sng" dirty="0" err="1"/>
              <a:t>Preposıtıon</a:t>
            </a:r>
            <a:r>
              <a:rPr lang="tr-TR" sz="1200" b="1" u="sng" dirty="0"/>
              <a:t> </a:t>
            </a:r>
            <a:r>
              <a:rPr lang="tr-TR" sz="1200" b="1" u="sng" dirty="0" smtClean="0"/>
              <a:t>Edat</a:t>
            </a:r>
          </a:p>
          <a:p>
            <a:pPr marL="0" indent="0">
              <a:buNone/>
            </a:pPr>
            <a:r>
              <a:rPr lang="tr-TR" sz="1200" b="1" u="sng" dirty="0"/>
              <a:t>1 Tane </a:t>
            </a:r>
            <a:r>
              <a:rPr lang="tr-TR" sz="1200" b="1" u="sng" dirty="0" err="1" smtClean="0"/>
              <a:t>Vocabulary</a:t>
            </a:r>
            <a:r>
              <a:rPr lang="tr-TR" sz="1200" b="1" u="sng" dirty="0" smtClean="0"/>
              <a:t>-</a:t>
            </a:r>
            <a:r>
              <a:rPr lang="tr-TR" sz="1200" b="1" u="sng" dirty="0" err="1"/>
              <a:t>v</a:t>
            </a:r>
            <a:r>
              <a:rPr lang="tr-TR" sz="1200" b="1" u="sng" dirty="0" err="1" smtClean="0"/>
              <a:t>erb</a:t>
            </a:r>
            <a:r>
              <a:rPr lang="tr-TR" sz="1200" b="1" u="sng" dirty="0" smtClean="0"/>
              <a:t>-Fiil Sorusu</a:t>
            </a:r>
          </a:p>
          <a:p>
            <a:pPr marL="0" indent="0">
              <a:buNone/>
            </a:pPr>
            <a:r>
              <a:rPr lang="tr-TR" sz="1200" b="1" u="sng" dirty="0" smtClean="0"/>
              <a:t>1 </a:t>
            </a:r>
            <a:r>
              <a:rPr lang="tr-TR" sz="1200" b="1" u="sng" dirty="0"/>
              <a:t>Tane </a:t>
            </a:r>
            <a:r>
              <a:rPr lang="tr-TR" sz="1200" b="1" u="sng" dirty="0" err="1"/>
              <a:t>Grammar</a:t>
            </a:r>
            <a:r>
              <a:rPr lang="tr-TR" sz="1200" b="1" u="sng" dirty="0"/>
              <a:t>-Dilbilgisi Sorusu</a:t>
            </a:r>
            <a:endParaRPr lang="tr-TR" sz="1200" b="1" u="sng" dirty="0" smtClean="0"/>
          </a:p>
          <a:p>
            <a:pPr marL="0" indent="0">
              <a:buNone/>
            </a:pPr>
            <a:endParaRPr lang="tr-TR" sz="1200" b="1" u="sng" dirty="0"/>
          </a:p>
        </p:txBody>
      </p:sp>
    </p:spTree>
    <p:extLst>
      <p:ext uri="{BB962C8B-B14F-4D97-AF65-F5344CB8AC3E}">
        <p14:creationId xmlns:p14="http://schemas.microsoft.com/office/powerpoint/2010/main" val="112827590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30026"/>
          </a:xfrm>
        </p:spPr>
        <p:txBody>
          <a:bodyPr>
            <a:normAutofit fontScale="90000"/>
          </a:bodyPr>
          <a:lstStyle/>
          <a:p>
            <a:endParaRPr lang="tr-TR" dirty="0"/>
          </a:p>
        </p:txBody>
      </p:sp>
      <p:sp>
        <p:nvSpPr>
          <p:cNvPr id="3" name="İçerik Yer Tutucusu 2"/>
          <p:cNvSpPr>
            <a:spLocks noGrp="1"/>
          </p:cNvSpPr>
          <p:nvPr>
            <p:ph idx="1"/>
          </p:nvPr>
        </p:nvSpPr>
        <p:spPr>
          <a:xfrm>
            <a:off x="0" y="0"/>
            <a:ext cx="9144000" cy="6858000"/>
          </a:xfrm>
          <a:solidFill>
            <a:schemeClr val="accent5">
              <a:lumMod val="20000"/>
              <a:lumOff val="80000"/>
            </a:schemeClr>
          </a:solidFill>
        </p:spPr>
        <p:txBody>
          <a:bodyPr>
            <a:normAutofit/>
          </a:bodyPr>
          <a:lstStyle/>
          <a:p>
            <a:pPr marL="0" indent="0">
              <a:buNone/>
            </a:pPr>
            <a:endParaRPr lang="tr-TR" sz="1200" b="1" dirty="0" smtClean="0">
              <a:solidFill>
                <a:srgbClr val="00B0F0"/>
              </a:solidFill>
            </a:endParaRPr>
          </a:p>
          <a:p>
            <a:pPr marL="0" indent="0">
              <a:buNone/>
            </a:pPr>
            <a:endParaRPr lang="tr-TR" sz="1200" b="1" dirty="0">
              <a:solidFill>
                <a:srgbClr val="00B0F0"/>
              </a:solidFill>
            </a:endParaRPr>
          </a:p>
          <a:p>
            <a:pPr marL="0" indent="0">
              <a:buNone/>
            </a:pPr>
            <a:r>
              <a:rPr lang="tr-TR" sz="1800" b="1" dirty="0" smtClean="0">
                <a:solidFill>
                  <a:srgbClr val="FF0000"/>
                </a:solidFill>
              </a:rPr>
              <a:t>Cümle Tamamlama Sentence Completıon  27-36 Arası</a:t>
            </a:r>
          </a:p>
          <a:p>
            <a:pPr marL="0" indent="0">
              <a:buNone/>
            </a:pPr>
            <a:r>
              <a:rPr lang="tr-TR" sz="1200" b="1" dirty="0" smtClean="0"/>
              <a:t>10 Tane Cümle Tamamlama Sorusu</a:t>
            </a:r>
          </a:p>
          <a:p>
            <a:pPr marL="0" indent="0">
              <a:buNone/>
            </a:pPr>
            <a:endParaRPr lang="tr-TR" sz="1200" b="1" dirty="0" smtClean="0"/>
          </a:p>
          <a:p>
            <a:pPr marL="0" indent="0">
              <a:buNone/>
            </a:pPr>
            <a:r>
              <a:rPr lang="tr-TR" sz="1800" b="1" dirty="0" smtClean="0">
                <a:solidFill>
                  <a:srgbClr val="FF0000"/>
                </a:solidFill>
              </a:rPr>
              <a:t>Çeviri Sorusu 37-42 Arası</a:t>
            </a:r>
          </a:p>
          <a:p>
            <a:pPr marL="0" indent="0">
              <a:buNone/>
            </a:pPr>
            <a:r>
              <a:rPr lang="tr-TR" sz="1200" b="1" dirty="0" smtClean="0"/>
              <a:t>6 Çeviri sorusu 3 İngilizceden Türkçeye-3 Türkçeden İngilizceye</a:t>
            </a:r>
          </a:p>
          <a:p>
            <a:pPr marL="0" indent="0">
              <a:buNone/>
            </a:pPr>
            <a:endParaRPr lang="tr-TR" sz="1200" b="1" dirty="0" smtClean="0"/>
          </a:p>
          <a:p>
            <a:pPr marL="0" indent="0">
              <a:buNone/>
            </a:pPr>
            <a:r>
              <a:rPr lang="tr-TR" sz="1800" b="1" dirty="0" smtClean="0">
                <a:solidFill>
                  <a:srgbClr val="FF0000"/>
                </a:solidFill>
              </a:rPr>
              <a:t>Okuma Parçaları 43-62 Arası </a:t>
            </a:r>
          </a:p>
          <a:p>
            <a:pPr marL="0" indent="0">
              <a:buNone/>
            </a:pPr>
            <a:r>
              <a:rPr lang="tr-TR" sz="1200" b="1" dirty="0" smtClean="0"/>
              <a:t>5 Okuma Parçası Her Bir Parça 4 sorudan oluşuyor Toplam 20 Soru </a:t>
            </a:r>
            <a:br>
              <a:rPr lang="tr-TR" sz="1200" b="1" dirty="0" smtClean="0"/>
            </a:br>
            <a:r>
              <a:rPr lang="tr-TR" sz="1600" b="1" u="sng" dirty="0" smtClean="0">
                <a:solidFill>
                  <a:srgbClr val="3333FF"/>
                </a:solidFill>
              </a:rPr>
              <a:t>Genel Kanaat Olarak Sınavın En Kolay Soruları </a:t>
            </a:r>
            <a:r>
              <a:rPr lang="tr-TR" sz="1600" b="1" u="sng" dirty="0">
                <a:solidFill>
                  <a:srgbClr val="3333FF"/>
                </a:solidFill>
              </a:rPr>
              <a:t>O</a:t>
            </a:r>
            <a:r>
              <a:rPr lang="tr-TR" sz="1600" b="1" u="sng" dirty="0" smtClean="0">
                <a:solidFill>
                  <a:srgbClr val="3333FF"/>
                </a:solidFill>
              </a:rPr>
              <a:t>lduğu Düşünülmektedir</a:t>
            </a:r>
            <a:r>
              <a:rPr lang="tr-TR" sz="1200" b="1" dirty="0" smtClean="0">
                <a:solidFill>
                  <a:srgbClr val="3333FF"/>
                </a:solidFill>
              </a:rPr>
              <a:t>.</a:t>
            </a:r>
          </a:p>
          <a:p>
            <a:pPr marL="0" indent="0">
              <a:buNone/>
            </a:pPr>
            <a:endParaRPr lang="tr-TR" sz="1200" b="1" dirty="0" smtClean="0">
              <a:solidFill>
                <a:srgbClr val="FF0000"/>
              </a:solidFill>
            </a:endParaRPr>
          </a:p>
          <a:p>
            <a:pPr marL="0" indent="0">
              <a:buNone/>
            </a:pPr>
            <a:r>
              <a:rPr lang="tr-TR" sz="1800" b="1" dirty="0" smtClean="0">
                <a:solidFill>
                  <a:srgbClr val="FF0000"/>
                </a:solidFill>
              </a:rPr>
              <a:t>Diyalog Tamamlama –Dıalogue Completıon 63-67 Arası</a:t>
            </a:r>
          </a:p>
          <a:p>
            <a:pPr marL="0" indent="0">
              <a:buNone/>
            </a:pPr>
            <a:r>
              <a:rPr lang="tr-TR" sz="1200" b="1" dirty="0">
                <a:solidFill>
                  <a:srgbClr val="FF0000"/>
                </a:solidFill>
              </a:rPr>
              <a:t> </a:t>
            </a:r>
            <a:r>
              <a:rPr lang="tr-TR" sz="1200" b="1" dirty="0" smtClean="0"/>
              <a:t>5 Diyalog Tamamlama Sorusu</a:t>
            </a:r>
          </a:p>
          <a:p>
            <a:pPr marL="0" indent="0">
              <a:buNone/>
            </a:pPr>
            <a:endParaRPr lang="tr-TR" sz="1200" b="1" dirty="0" smtClean="0">
              <a:solidFill>
                <a:srgbClr val="FF0000"/>
              </a:solidFill>
            </a:endParaRPr>
          </a:p>
          <a:p>
            <a:pPr marL="0" indent="0">
              <a:buNone/>
            </a:pPr>
            <a:r>
              <a:rPr lang="tr-TR" sz="1800" b="1" dirty="0" smtClean="0">
                <a:solidFill>
                  <a:srgbClr val="FF0000"/>
                </a:solidFill>
              </a:rPr>
              <a:t>Anlamca En Yakın Cümleyi Bulma  </a:t>
            </a:r>
            <a:r>
              <a:rPr lang="tr-TR" sz="1800" b="1" dirty="0" err="1" smtClean="0">
                <a:solidFill>
                  <a:srgbClr val="FF0000"/>
                </a:solidFill>
              </a:rPr>
              <a:t>Restatement</a:t>
            </a:r>
            <a:r>
              <a:rPr lang="tr-TR" sz="1800" b="1" dirty="0" smtClean="0">
                <a:solidFill>
                  <a:srgbClr val="FF0000"/>
                </a:solidFill>
              </a:rPr>
              <a:t> 68-71 Arası</a:t>
            </a:r>
          </a:p>
          <a:p>
            <a:pPr marL="0" indent="0">
              <a:buNone/>
            </a:pPr>
            <a:r>
              <a:rPr lang="tr-TR" sz="1200" b="1" dirty="0" smtClean="0"/>
              <a:t>4 Anlamca En Yakın Cümleyi Bulma Sorusu </a:t>
            </a:r>
          </a:p>
          <a:p>
            <a:pPr marL="0" indent="0">
              <a:buNone/>
            </a:pPr>
            <a:endParaRPr lang="tr-TR" sz="1200" b="1" dirty="0" smtClean="0"/>
          </a:p>
          <a:p>
            <a:pPr marL="0" indent="0">
              <a:buNone/>
            </a:pPr>
            <a:r>
              <a:rPr lang="tr-TR" sz="1800" b="1" dirty="0" smtClean="0">
                <a:solidFill>
                  <a:srgbClr val="FF0000"/>
                </a:solidFill>
              </a:rPr>
              <a:t>Paragraf Tamamlama Paragraph Completıon  72-75 Ara</a:t>
            </a:r>
            <a:r>
              <a:rPr lang="tr-TR" sz="1800" b="1" dirty="0" smtClean="0">
                <a:solidFill>
                  <a:srgbClr val="00B0F0"/>
                </a:solidFill>
              </a:rPr>
              <a:t>sı</a:t>
            </a:r>
          </a:p>
          <a:p>
            <a:pPr marL="0" indent="0">
              <a:buNone/>
            </a:pPr>
            <a:r>
              <a:rPr lang="tr-TR" sz="1200" b="1" dirty="0" smtClean="0"/>
              <a:t>4 Paragraf Tamamlama Sorusu</a:t>
            </a:r>
          </a:p>
          <a:p>
            <a:pPr marL="0" indent="0">
              <a:buNone/>
            </a:pPr>
            <a:r>
              <a:rPr lang="tr-TR" sz="1800" b="1" dirty="0" smtClean="0">
                <a:solidFill>
                  <a:srgbClr val="FF0000"/>
                </a:solidFill>
              </a:rPr>
              <a:t>Anlam Bütünlüğünü Bozan Cümleyi Bulma  Irrelevant 76-80 Aras</a:t>
            </a:r>
            <a:r>
              <a:rPr lang="tr-TR" sz="1800" b="1" dirty="0" smtClean="0">
                <a:solidFill>
                  <a:srgbClr val="00B0F0"/>
                </a:solidFill>
              </a:rPr>
              <a:t>ı</a:t>
            </a:r>
            <a:r>
              <a:rPr lang="tr-TR" sz="1800" b="1" u="sng" dirty="0"/>
              <a:t> </a:t>
            </a:r>
          </a:p>
          <a:p>
            <a:pPr marL="0" indent="0">
              <a:buNone/>
            </a:pPr>
            <a:r>
              <a:rPr lang="tr-TR" sz="1200" b="1" u="sng" dirty="0" smtClean="0"/>
              <a:t>5</a:t>
            </a:r>
            <a:r>
              <a:rPr lang="tr-TR" sz="1200" b="1" dirty="0"/>
              <a:t> Anlam Bütünlüğünü Bozan Cümleyi Bulma </a:t>
            </a:r>
            <a:r>
              <a:rPr lang="tr-TR" sz="1200" b="1" dirty="0" smtClean="0"/>
              <a:t> Sorusu</a:t>
            </a:r>
          </a:p>
        </p:txBody>
      </p:sp>
    </p:spTree>
    <p:extLst>
      <p:ext uri="{BB962C8B-B14F-4D97-AF65-F5344CB8AC3E}">
        <p14:creationId xmlns:p14="http://schemas.microsoft.com/office/powerpoint/2010/main" val="157250118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692696"/>
          </a:xfrm>
          <a:solidFill>
            <a:srgbClr val="FFFF00"/>
          </a:solidFill>
        </p:spPr>
        <p:txBody>
          <a:bodyPr>
            <a:normAutofit fontScale="90000"/>
          </a:bodyPr>
          <a:lstStyle/>
          <a:p>
            <a:r>
              <a:rPr lang="tr-TR" dirty="0"/>
              <a:t> </a:t>
            </a:r>
            <a:r>
              <a:rPr lang="tr-TR" sz="2800" b="1" dirty="0"/>
              <a:t>12. SINIF 2. DÖNEM YKS SINAVINDAN ÇIKARILAN </a:t>
            </a:r>
            <a:r>
              <a:rPr lang="tr-TR" sz="2800" b="1" dirty="0" smtClean="0"/>
              <a:t>KONULAR-1</a:t>
            </a:r>
            <a:endParaRPr lang="tr-TR" dirty="0"/>
          </a:p>
        </p:txBody>
      </p:sp>
      <p:sp>
        <p:nvSpPr>
          <p:cNvPr id="5" name="İçerik Yer Tutucusu 4"/>
          <p:cNvSpPr>
            <a:spLocks noGrp="1"/>
          </p:cNvSpPr>
          <p:nvPr>
            <p:ph idx="1"/>
          </p:nvPr>
        </p:nvSpPr>
        <p:spPr>
          <a:xfrm>
            <a:off x="0" y="692696"/>
            <a:ext cx="9144000" cy="6165304"/>
          </a:xfrm>
          <a:solidFill>
            <a:schemeClr val="accent5">
              <a:lumMod val="20000"/>
              <a:lumOff val="80000"/>
            </a:schemeClr>
          </a:solidFill>
        </p:spPr>
        <p:txBody>
          <a:bodyPr numCol="2">
            <a:normAutofit fontScale="25000" lnSpcReduction="20000"/>
          </a:bodyPr>
          <a:lstStyle/>
          <a:p>
            <a:pPr marL="0" indent="0">
              <a:buNone/>
            </a:pPr>
            <a:endParaRPr lang="tr-TR" sz="4800" b="1" dirty="0" smtClean="0">
              <a:solidFill>
                <a:srgbClr val="FF0000"/>
              </a:solidFill>
            </a:endParaRPr>
          </a:p>
          <a:p>
            <a:pPr marL="0" indent="0">
              <a:buNone/>
            </a:pPr>
            <a:r>
              <a:rPr lang="tr-TR" sz="4800" b="1" dirty="0" smtClean="0">
                <a:solidFill>
                  <a:srgbClr val="FF0000"/>
                </a:solidFill>
              </a:rPr>
              <a:t>12 </a:t>
            </a:r>
            <a:r>
              <a:rPr lang="tr-TR" sz="4800" b="1" dirty="0">
                <a:solidFill>
                  <a:srgbClr val="FF0000"/>
                </a:solidFill>
              </a:rPr>
              <a:t>. SINIF 2. DÖNEM MATEMATİK KONULARI</a:t>
            </a:r>
          </a:p>
          <a:p>
            <a:endParaRPr lang="tr-TR" dirty="0"/>
          </a:p>
          <a:p>
            <a:pPr marL="0" indent="0">
              <a:buNone/>
            </a:pPr>
            <a:r>
              <a:rPr lang="tr-TR" sz="4000" b="1" dirty="0"/>
              <a:t>Türev</a:t>
            </a:r>
          </a:p>
          <a:p>
            <a:pPr marL="0" indent="0">
              <a:buNone/>
            </a:pPr>
            <a:r>
              <a:rPr lang="tr-TR" sz="4000" b="1" dirty="0"/>
              <a:t>Anlık Değişim Oranı ve </a:t>
            </a:r>
            <a:r>
              <a:rPr lang="tr-TR" sz="4000" b="1" dirty="0" smtClean="0"/>
              <a:t>Türe</a:t>
            </a:r>
            <a:endParaRPr lang="tr-TR" sz="4000" b="1" dirty="0"/>
          </a:p>
          <a:p>
            <a:pPr marL="0" indent="0">
              <a:buNone/>
            </a:pPr>
            <a:r>
              <a:rPr lang="tr-TR" sz="4000" b="1" dirty="0"/>
              <a:t>Türevin Uygulamaları</a:t>
            </a:r>
          </a:p>
          <a:p>
            <a:pPr marL="0" indent="0">
              <a:buNone/>
            </a:pPr>
            <a:r>
              <a:rPr lang="tr-TR" sz="4000" b="1" dirty="0"/>
              <a:t>İntegral</a:t>
            </a:r>
          </a:p>
          <a:p>
            <a:pPr marL="0" indent="0">
              <a:buNone/>
            </a:pPr>
            <a:r>
              <a:rPr lang="tr-TR" sz="4000" b="1" dirty="0"/>
              <a:t>Belirsiz İntegral</a:t>
            </a:r>
          </a:p>
          <a:p>
            <a:pPr marL="0" indent="0">
              <a:buNone/>
            </a:pPr>
            <a:r>
              <a:rPr lang="tr-TR" sz="4000" b="1" dirty="0"/>
              <a:t>Belirli İntegral ve Uygulamaları</a:t>
            </a:r>
          </a:p>
          <a:p>
            <a:pPr marL="0" indent="0">
              <a:buNone/>
            </a:pPr>
            <a:r>
              <a:rPr lang="tr-TR" sz="4000" b="1" dirty="0"/>
              <a:t>Analitik Geometri</a:t>
            </a:r>
          </a:p>
          <a:p>
            <a:pPr marL="0" indent="0">
              <a:buNone/>
            </a:pPr>
            <a:r>
              <a:rPr lang="tr-TR" sz="4000" b="1" dirty="0"/>
              <a:t>Çemberin Analitik </a:t>
            </a:r>
            <a:r>
              <a:rPr lang="tr-TR" sz="4000" b="1" dirty="0" smtClean="0"/>
              <a:t>İncelenmes</a:t>
            </a:r>
            <a:r>
              <a:rPr lang="tr-TR" sz="4000" dirty="0" smtClean="0"/>
              <a:t>i</a:t>
            </a:r>
          </a:p>
          <a:p>
            <a:pPr marL="0" indent="0">
              <a:buNone/>
            </a:pPr>
            <a:endParaRPr lang="tr-TR" sz="4000" dirty="0" smtClean="0"/>
          </a:p>
          <a:p>
            <a:pPr marL="0" indent="0">
              <a:buNone/>
            </a:pPr>
            <a:endParaRPr lang="tr-TR" b="1" dirty="0"/>
          </a:p>
          <a:p>
            <a:pPr marL="0" indent="0">
              <a:buNone/>
            </a:pPr>
            <a:r>
              <a:rPr lang="tr-TR" sz="4800" b="1" dirty="0">
                <a:solidFill>
                  <a:srgbClr val="FF0000"/>
                </a:solidFill>
              </a:rPr>
              <a:t>12. SINIF 2. DÖNEM GEOMETRİ KONULARI</a:t>
            </a:r>
          </a:p>
          <a:p>
            <a:pPr marL="0" indent="0">
              <a:buNone/>
            </a:pPr>
            <a:endParaRPr lang="tr-TR" dirty="0">
              <a:solidFill>
                <a:srgbClr val="FF0000"/>
              </a:solidFill>
            </a:endParaRPr>
          </a:p>
          <a:p>
            <a:pPr marL="0" indent="0">
              <a:buNone/>
            </a:pPr>
            <a:r>
              <a:rPr lang="tr-TR" sz="4000" b="1" dirty="0"/>
              <a:t>Analitik Geometri</a:t>
            </a:r>
          </a:p>
          <a:p>
            <a:pPr marL="0" indent="0">
              <a:buNone/>
            </a:pPr>
            <a:r>
              <a:rPr lang="tr-TR" sz="4000" b="1" dirty="0"/>
              <a:t>Çemberin Analitik </a:t>
            </a:r>
            <a:r>
              <a:rPr lang="tr-TR" sz="4000" b="1" dirty="0" smtClean="0"/>
              <a:t>İncelenmesi</a:t>
            </a:r>
          </a:p>
          <a:p>
            <a:pPr marL="0" indent="0">
              <a:buNone/>
            </a:pPr>
            <a:endParaRPr lang="tr-TR" sz="4000" b="1" dirty="0" smtClean="0"/>
          </a:p>
          <a:p>
            <a:pPr marL="0" indent="0">
              <a:buNone/>
            </a:pPr>
            <a:endParaRPr lang="tr-TR" sz="4000" b="1" dirty="0" smtClean="0"/>
          </a:p>
          <a:p>
            <a:pPr marL="0" indent="0">
              <a:buNone/>
            </a:pPr>
            <a:endParaRPr lang="tr-TR" b="1" dirty="0" smtClean="0"/>
          </a:p>
          <a:p>
            <a:pPr marL="0" indent="0">
              <a:buNone/>
            </a:pPr>
            <a:r>
              <a:rPr lang="tr-TR" sz="4800" b="1" dirty="0">
                <a:solidFill>
                  <a:srgbClr val="FF0000"/>
                </a:solidFill>
              </a:rPr>
              <a:t>12. SINIF 2. DÖNEM FİZİK KONULARI</a:t>
            </a:r>
          </a:p>
          <a:p>
            <a:pPr marL="0" indent="0">
              <a:buNone/>
            </a:pPr>
            <a:endParaRPr lang="tr-TR" b="1" dirty="0">
              <a:solidFill>
                <a:srgbClr val="FF0000"/>
              </a:solidFill>
            </a:endParaRPr>
          </a:p>
          <a:p>
            <a:pPr marL="0" indent="0">
              <a:buNone/>
            </a:pPr>
            <a:r>
              <a:rPr lang="tr-TR" sz="4000" b="1" dirty="0"/>
              <a:t>Atom Fiziğine Giriş ve Radyoaktivite</a:t>
            </a:r>
          </a:p>
          <a:p>
            <a:pPr marL="0" indent="0">
              <a:buNone/>
            </a:pPr>
            <a:r>
              <a:rPr lang="tr-TR" sz="4000" b="1" dirty="0"/>
              <a:t>Atom Kavramının Tarihsel Gelişimi</a:t>
            </a:r>
          </a:p>
          <a:p>
            <a:pPr marL="0" indent="0">
              <a:buNone/>
            </a:pPr>
            <a:r>
              <a:rPr lang="tr-TR" sz="4000" b="1" dirty="0"/>
              <a:t>Büyük Patlama ve Evrenin Oluşumu</a:t>
            </a:r>
          </a:p>
          <a:p>
            <a:pPr marL="0" indent="0">
              <a:buNone/>
            </a:pPr>
            <a:r>
              <a:rPr lang="tr-TR" sz="4000" b="1" dirty="0"/>
              <a:t>Radyoaktivite</a:t>
            </a:r>
          </a:p>
          <a:p>
            <a:pPr marL="0" indent="0">
              <a:buNone/>
            </a:pPr>
            <a:r>
              <a:rPr lang="tr-TR" sz="4000" b="1" dirty="0"/>
              <a:t>Modern Fizik</a:t>
            </a:r>
          </a:p>
          <a:p>
            <a:pPr marL="0" indent="0">
              <a:buNone/>
            </a:pPr>
            <a:r>
              <a:rPr lang="tr-TR" sz="4000" b="1" dirty="0"/>
              <a:t>Özel Görelilik</a:t>
            </a:r>
          </a:p>
          <a:p>
            <a:pPr marL="0" indent="0">
              <a:buNone/>
            </a:pPr>
            <a:r>
              <a:rPr lang="tr-TR" sz="4000" b="1" dirty="0"/>
              <a:t>Kuantum Fiziğine Giriş</a:t>
            </a:r>
          </a:p>
          <a:p>
            <a:pPr marL="0" indent="0">
              <a:buNone/>
            </a:pPr>
            <a:r>
              <a:rPr lang="tr-TR" sz="4000" b="1" dirty="0"/>
              <a:t>Fotoelektrik Olayı</a:t>
            </a:r>
          </a:p>
          <a:p>
            <a:pPr marL="0" indent="0">
              <a:buNone/>
            </a:pPr>
            <a:r>
              <a:rPr lang="tr-TR" sz="4000" b="1" dirty="0" err="1"/>
              <a:t>Compton</a:t>
            </a:r>
            <a:r>
              <a:rPr lang="tr-TR" sz="4000" b="1" dirty="0"/>
              <a:t> Saçılması ve De </a:t>
            </a:r>
            <a:r>
              <a:rPr lang="tr-TR" sz="4000" b="1" dirty="0" err="1"/>
              <a:t>Broglie</a:t>
            </a:r>
            <a:r>
              <a:rPr lang="tr-TR" sz="4000" b="1" dirty="0"/>
              <a:t> Dalga Boyu</a:t>
            </a:r>
          </a:p>
          <a:p>
            <a:pPr marL="0" indent="0">
              <a:buNone/>
            </a:pPr>
            <a:r>
              <a:rPr lang="tr-TR" sz="4000" b="1" dirty="0"/>
              <a:t>Modern Fiziğin Teknolojideki Uygulamaları</a:t>
            </a:r>
          </a:p>
          <a:p>
            <a:pPr marL="0" indent="0">
              <a:buNone/>
            </a:pPr>
            <a:r>
              <a:rPr lang="tr-TR" sz="4000" b="1" dirty="0"/>
              <a:t>Görüntüleme Teknolojileri</a:t>
            </a:r>
          </a:p>
          <a:p>
            <a:pPr marL="0" indent="0">
              <a:buNone/>
            </a:pPr>
            <a:r>
              <a:rPr lang="tr-TR" sz="4000" b="1" dirty="0"/>
              <a:t>Yarı İletken Teknolojisi</a:t>
            </a:r>
          </a:p>
          <a:p>
            <a:pPr marL="0" indent="0">
              <a:buNone/>
            </a:pPr>
            <a:r>
              <a:rPr lang="tr-TR" sz="4000" b="1" dirty="0"/>
              <a:t>Süper İletkenler</a:t>
            </a:r>
          </a:p>
          <a:p>
            <a:pPr marL="0" indent="0">
              <a:buNone/>
            </a:pPr>
            <a:r>
              <a:rPr lang="tr-TR" sz="4000" b="1" dirty="0" err="1"/>
              <a:t>Nanoteknoloji</a:t>
            </a:r>
            <a:endParaRPr lang="tr-TR" sz="4000" b="1" dirty="0"/>
          </a:p>
          <a:p>
            <a:pPr marL="0" indent="0">
              <a:buNone/>
            </a:pPr>
            <a:r>
              <a:rPr lang="tr-TR" sz="4000" b="1" dirty="0" err="1"/>
              <a:t>Laser</a:t>
            </a:r>
            <a:r>
              <a:rPr lang="tr-TR" sz="4000" b="1" dirty="0"/>
              <a:t> </a:t>
            </a:r>
            <a:r>
              <a:rPr lang="tr-TR" sz="4000" b="1" dirty="0" smtClean="0"/>
              <a:t>Işınlar</a:t>
            </a:r>
          </a:p>
          <a:p>
            <a:pPr marL="0" indent="0">
              <a:buNone/>
            </a:pPr>
            <a:endParaRPr lang="tr-TR" sz="4000" b="1" dirty="0"/>
          </a:p>
          <a:p>
            <a:pPr marL="0" indent="0">
              <a:buNone/>
            </a:pPr>
            <a:endParaRPr lang="tr-TR" sz="4000" b="1" dirty="0" smtClean="0"/>
          </a:p>
          <a:p>
            <a:pPr marL="0" indent="0">
              <a:buNone/>
            </a:pPr>
            <a:endParaRPr lang="tr-TR" sz="4000" b="1" dirty="0" smtClean="0"/>
          </a:p>
          <a:p>
            <a:pPr marL="0" indent="0">
              <a:buNone/>
            </a:pPr>
            <a:endParaRPr lang="tr-TR" sz="4800" b="1" dirty="0" smtClean="0">
              <a:solidFill>
                <a:srgbClr val="FF0000"/>
              </a:solidFill>
            </a:endParaRPr>
          </a:p>
          <a:p>
            <a:pPr marL="0" indent="0">
              <a:buNone/>
            </a:pPr>
            <a:r>
              <a:rPr lang="tr-TR" sz="4800" b="1" dirty="0" smtClean="0">
                <a:solidFill>
                  <a:srgbClr val="FF0000"/>
                </a:solidFill>
              </a:rPr>
              <a:t>12</a:t>
            </a:r>
            <a:r>
              <a:rPr lang="tr-TR" sz="4800" b="1" dirty="0">
                <a:solidFill>
                  <a:srgbClr val="FF0000"/>
                </a:solidFill>
              </a:rPr>
              <a:t>. SINIF 2. DÖNEM KİMYA KONULARI</a:t>
            </a:r>
          </a:p>
          <a:p>
            <a:pPr marL="0" indent="0">
              <a:buNone/>
            </a:pPr>
            <a:endParaRPr lang="tr-TR" dirty="0"/>
          </a:p>
          <a:p>
            <a:pPr marL="0" indent="0">
              <a:buNone/>
            </a:pPr>
            <a:r>
              <a:rPr lang="tr-TR" sz="5600" b="1" dirty="0"/>
              <a:t>Organik Bileşikler</a:t>
            </a:r>
          </a:p>
          <a:p>
            <a:pPr marL="0" indent="0">
              <a:buNone/>
            </a:pPr>
            <a:r>
              <a:rPr lang="tr-TR" sz="5600" b="1" dirty="0"/>
              <a:t>Hidrokarbonlar</a:t>
            </a:r>
          </a:p>
          <a:p>
            <a:pPr marL="0" indent="0">
              <a:buNone/>
            </a:pPr>
            <a:r>
              <a:rPr lang="tr-TR" sz="5600" b="1" dirty="0"/>
              <a:t>Fonksiyonel Gruplar</a:t>
            </a:r>
          </a:p>
          <a:p>
            <a:pPr marL="0" indent="0">
              <a:buNone/>
            </a:pPr>
            <a:r>
              <a:rPr lang="tr-TR" sz="5600" b="1" dirty="0"/>
              <a:t>Alkoller</a:t>
            </a:r>
          </a:p>
          <a:p>
            <a:pPr marL="0" indent="0">
              <a:buNone/>
            </a:pPr>
            <a:r>
              <a:rPr lang="tr-TR" sz="5600" b="1" dirty="0"/>
              <a:t>Eterler</a:t>
            </a:r>
          </a:p>
          <a:p>
            <a:pPr marL="0" indent="0">
              <a:buNone/>
            </a:pPr>
            <a:r>
              <a:rPr lang="tr-TR" sz="5600" b="1" dirty="0"/>
              <a:t>Karbonil Bileşikleri</a:t>
            </a:r>
          </a:p>
          <a:p>
            <a:pPr marL="0" indent="0">
              <a:buNone/>
            </a:pPr>
            <a:r>
              <a:rPr lang="tr-TR" sz="5600" b="1" dirty="0"/>
              <a:t>Karboksilik Asitler</a:t>
            </a:r>
          </a:p>
          <a:p>
            <a:pPr marL="0" indent="0">
              <a:buNone/>
            </a:pPr>
            <a:r>
              <a:rPr lang="tr-TR" sz="5600" b="1" dirty="0"/>
              <a:t>Esterler</a:t>
            </a:r>
          </a:p>
          <a:p>
            <a:pPr marL="0" indent="0">
              <a:buNone/>
            </a:pPr>
            <a:r>
              <a:rPr lang="tr-TR" sz="4800" b="1" dirty="0"/>
              <a:t>Enerji Kaynakları ve Bilimsel Gelişmeler</a:t>
            </a:r>
          </a:p>
          <a:p>
            <a:pPr marL="0" indent="0">
              <a:buNone/>
            </a:pPr>
            <a:r>
              <a:rPr lang="tr-TR" sz="4800" b="1" dirty="0"/>
              <a:t>Fosil Yakıtlar</a:t>
            </a:r>
          </a:p>
          <a:p>
            <a:pPr marL="0" indent="0">
              <a:buNone/>
            </a:pPr>
            <a:r>
              <a:rPr lang="tr-TR" sz="4800" b="1" dirty="0"/>
              <a:t>Alternatif Enerji Kaynakları</a:t>
            </a:r>
          </a:p>
          <a:p>
            <a:pPr marL="0" indent="0">
              <a:buNone/>
            </a:pPr>
            <a:r>
              <a:rPr lang="tr-TR" sz="4800" b="1" dirty="0"/>
              <a:t>Sürdürülebilirlik</a:t>
            </a:r>
          </a:p>
          <a:p>
            <a:pPr marL="0" indent="0">
              <a:buNone/>
            </a:pPr>
            <a:r>
              <a:rPr lang="tr-TR" sz="4800" b="1" dirty="0" err="1" smtClean="0"/>
              <a:t>Nanoteknoloji</a:t>
            </a:r>
            <a:endParaRPr lang="tr-TR" sz="4800" b="1" dirty="0" smtClean="0"/>
          </a:p>
          <a:p>
            <a:pPr marL="0" indent="0">
              <a:buNone/>
            </a:pPr>
            <a:endParaRPr lang="tr-TR" dirty="0"/>
          </a:p>
          <a:p>
            <a:pPr marL="0" indent="0">
              <a:buNone/>
            </a:pPr>
            <a:endParaRPr lang="tr-TR" sz="4800" b="1" dirty="0" smtClean="0">
              <a:solidFill>
                <a:srgbClr val="FF0000"/>
              </a:solidFill>
            </a:endParaRPr>
          </a:p>
          <a:p>
            <a:pPr marL="0" indent="0">
              <a:buNone/>
            </a:pPr>
            <a:endParaRPr lang="tr-TR" sz="4800" b="1" dirty="0">
              <a:solidFill>
                <a:srgbClr val="FF0000"/>
              </a:solidFill>
            </a:endParaRPr>
          </a:p>
          <a:p>
            <a:pPr marL="0" indent="0">
              <a:buNone/>
            </a:pPr>
            <a:r>
              <a:rPr lang="tr-TR" sz="4800" b="1" dirty="0" smtClean="0">
                <a:solidFill>
                  <a:srgbClr val="FF0000"/>
                </a:solidFill>
              </a:rPr>
              <a:t>12</a:t>
            </a:r>
            <a:r>
              <a:rPr lang="tr-TR" sz="4800" b="1" dirty="0">
                <a:solidFill>
                  <a:srgbClr val="FF0000"/>
                </a:solidFill>
              </a:rPr>
              <a:t>. SINIF 2. DÖNEM BİYOLOJİ KONULARI</a:t>
            </a:r>
          </a:p>
          <a:p>
            <a:pPr marL="0" indent="0">
              <a:buNone/>
            </a:pPr>
            <a:endParaRPr lang="tr-TR" dirty="0"/>
          </a:p>
          <a:p>
            <a:pPr marL="0" indent="0">
              <a:buNone/>
            </a:pPr>
            <a:r>
              <a:rPr lang="tr-TR" sz="4800" b="1" dirty="0"/>
              <a:t>Bitki Biyolojisi</a:t>
            </a:r>
          </a:p>
          <a:p>
            <a:pPr marL="0" indent="0">
              <a:buNone/>
            </a:pPr>
            <a:r>
              <a:rPr lang="tr-TR" sz="4800" b="1" dirty="0"/>
              <a:t>Bitkilerin Yapısı</a:t>
            </a:r>
          </a:p>
          <a:p>
            <a:pPr marL="0" indent="0">
              <a:buNone/>
            </a:pPr>
            <a:r>
              <a:rPr lang="tr-TR" sz="4800" b="1" dirty="0"/>
              <a:t>Bitkilerde Madde Taşınması</a:t>
            </a:r>
          </a:p>
          <a:p>
            <a:pPr marL="0" indent="0">
              <a:buNone/>
            </a:pPr>
            <a:r>
              <a:rPr lang="tr-TR" sz="4800" b="1" dirty="0"/>
              <a:t>Bitkilerde Eşeyli Üreme</a:t>
            </a:r>
          </a:p>
          <a:p>
            <a:pPr marL="0" indent="0">
              <a:buNone/>
            </a:pPr>
            <a:r>
              <a:rPr lang="tr-TR" sz="4800" b="1" dirty="0"/>
              <a:t>Canlılar ve Çevre</a:t>
            </a:r>
          </a:p>
          <a:p>
            <a:pPr marL="0" indent="0">
              <a:buNone/>
            </a:pPr>
            <a:r>
              <a:rPr lang="tr-TR" sz="4800" b="1" dirty="0"/>
              <a:t>Canlılar ve Çevre</a:t>
            </a:r>
          </a:p>
          <a:p>
            <a:pPr marL="0" indent="0">
              <a:buNone/>
            </a:pPr>
            <a:endParaRPr lang="tr-TR" dirty="0"/>
          </a:p>
          <a:p>
            <a:endParaRPr lang="tr-TR" dirty="0"/>
          </a:p>
        </p:txBody>
      </p:sp>
    </p:spTree>
    <p:extLst>
      <p:ext uri="{BB962C8B-B14F-4D97-AF65-F5344CB8AC3E}">
        <p14:creationId xmlns:p14="http://schemas.microsoft.com/office/powerpoint/2010/main" val="68830682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1052736"/>
          </a:xfrm>
          <a:solidFill>
            <a:srgbClr val="FFFF00"/>
          </a:solidFill>
        </p:spPr>
        <p:txBody>
          <a:bodyPr>
            <a:noAutofit/>
          </a:bodyPr>
          <a:lstStyle/>
          <a:p>
            <a:r>
              <a:rPr lang="tr-TR" sz="2400" b="1" dirty="0"/>
              <a:t>12. SINIF 2. DÖNEM YKS SINAVINDAN ÇIKARILAN </a:t>
            </a:r>
            <a:r>
              <a:rPr lang="tr-TR" sz="2400" b="1" dirty="0" smtClean="0"/>
              <a:t>KONULAR-2</a:t>
            </a:r>
            <a:endParaRPr lang="tr-TR" sz="2400" dirty="0"/>
          </a:p>
        </p:txBody>
      </p:sp>
      <p:sp>
        <p:nvSpPr>
          <p:cNvPr id="3" name="İçerik Yer Tutucusu 2"/>
          <p:cNvSpPr>
            <a:spLocks noGrp="1"/>
          </p:cNvSpPr>
          <p:nvPr>
            <p:ph idx="1"/>
          </p:nvPr>
        </p:nvSpPr>
        <p:spPr>
          <a:xfrm>
            <a:off x="0" y="1052736"/>
            <a:ext cx="9144000" cy="5805264"/>
          </a:xfrm>
          <a:solidFill>
            <a:schemeClr val="accent5">
              <a:lumMod val="20000"/>
              <a:lumOff val="80000"/>
            </a:schemeClr>
          </a:solidFill>
        </p:spPr>
        <p:txBody>
          <a:bodyPr numCol="2">
            <a:normAutofit fontScale="25000" lnSpcReduction="20000"/>
          </a:bodyPr>
          <a:lstStyle/>
          <a:p>
            <a:pPr marL="0" indent="0">
              <a:buNone/>
            </a:pPr>
            <a:r>
              <a:rPr lang="tr-TR" sz="4400" b="1" dirty="0">
                <a:solidFill>
                  <a:srgbClr val="FF0000"/>
                </a:solidFill>
              </a:rPr>
              <a:t>12. SINIF 2. DÖNEM COĞRAFYA KONULARI</a:t>
            </a:r>
          </a:p>
          <a:p>
            <a:pPr marL="0" indent="0">
              <a:buNone/>
            </a:pPr>
            <a:endParaRPr lang="tr-TR" dirty="0"/>
          </a:p>
          <a:p>
            <a:pPr marL="0" indent="0">
              <a:buNone/>
            </a:pPr>
            <a:r>
              <a:rPr lang="tr-TR" sz="3600" b="1" dirty="0"/>
              <a:t>Küresel Ticaret</a:t>
            </a:r>
          </a:p>
          <a:p>
            <a:pPr marL="0" indent="0">
              <a:buNone/>
            </a:pPr>
            <a:r>
              <a:rPr lang="tr-TR" sz="3600" b="1" dirty="0"/>
              <a:t>Türkiye’deki Ticaret Merkezleri ve Ticari Ürünler</a:t>
            </a:r>
          </a:p>
          <a:p>
            <a:pPr marL="0" indent="0">
              <a:buNone/>
            </a:pPr>
            <a:r>
              <a:rPr lang="tr-TR" sz="3600" b="1" dirty="0"/>
              <a:t>Anadolu’nun Ekonomik Güç Simgesi: Tarihî Ticaret Yolları</a:t>
            </a:r>
          </a:p>
          <a:p>
            <a:pPr marL="0" indent="0">
              <a:buNone/>
            </a:pPr>
            <a:r>
              <a:rPr lang="tr-TR" sz="3600" b="1" dirty="0"/>
              <a:t>Türkiye’nin Dış Ticareti ve Dünya Pazarlarındaki Yeri</a:t>
            </a:r>
          </a:p>
          <a:p>
            <a:pPr marL="0" indent="0">
              <a:buNone/>
            </a:pPr>
            <a:r>
              <a:rPr lang="tr-TR" sz="3600" b="1" dirty="0"/>
              <a:t>Türkiye Turizmi</a:t>
            </a:r>
          </a:p>
          <a:p>
            <a:pPr marL="0" indent="0">
              <a:buNone/>
            </a:pPr>
            <a:r>
              <a:rPr lang="tr-TR" sz="3600" b="1" dirty="0"/>
              <a:t>Türkiye’deki Doğal ve Kültürel Sembollerin Mekân İlişkisi</a:t>
            </a:r>
          </a:p>
          <a:p>
            <a:pPr marL="0" indent="0">
              <a:buNone/>
            </a:pPr>
            <a:r>
              <a:rPr lang="tr-TR" sz="3600" b="1" dirty="0"/>
              <a:t>Türkiye’nin Kültürel Mirası</a:t>
            </a:r>
          </a:p>
          <a:p>
            <a:pPr marL="0" indent="0">
              <a:buNone/>
            </a:pPr>
            <a:r>
              <a:rPr lang="tr-TR" sz="3600" b="1" dirty="0"/>
              <a:t>Türkiye’nin Turizm Potansiyeli ve Varlıkları</a:t>
            </a:r>
          </a:p>
          <a:p>
            <a:pPr marL="0" indent="0">
              <a:buNone/>
            </a:pPr>
            <a:r>
              <a:rPr lang="tr-TR" sz="3600" b="1" dirty="0"/>
              <a:t>Türkiye’nin Turizm Politikaları</a:t>
            </a:r>
          </a:p>
          <a:p>
            <a:pPr marL="0" indent="0">
              <a:buNone/>
            </a:pPr>
            <a:r>
              <a:rPr lang="tr-TR" sz="3600" b="1" dirty="0"/>
              <a:t>Turizmin Türkiye Ekonomisindeki Yeri</a:t>
            </a:r>
          </a:p>
          <a:p>
            <a:pPr marL="0" indent="0">
              <a:buNone/>
            </a:pPr>
            <a:r>
              <a:rPr lang="tr-TR" sz="3600" b="1" dirty="0"/>
              <a:t>Küresel Ortam: Bölgeler ve Ülkeler</a:t>
            </a:r>
          </a:p>
          <a:p>
            <a:pPr marL="0" indent="0">
              <a:buNone/>
            </a:pPr>
            <a:r>
              <a:rPr lang="tr-TR" sz="3600" b="1" dirty="0"/>
              <a:t>Jeopolitik Konum</a:t>
            </a:r>
          </a:p>
          <a:p>
            <a:pPr marL="0" indent="0">
              <a:buNone/>
            </a:pPr>
            <a:r>
              <a:rPr lang="tr-TR" sz="3600" b="1" dirty="0"/>
              <a:t>Kıtaların ve Okyanusların Önemindeki Değişimler</a:t>
            </a:r>
          </a:p>
          <a:p>
            <a:pPr marL="0" indent="0">
              <a:buNone/>
            </a:pPr>
            <a:r>
              <a:rPr lang="tr-TR" sz="3600" b="1" dirty="0"/>
              <a:t>Ülkelerin Konumunun Küresel ve Bölgesel Etkileri</a:t>
            </a:r>
          </a:p>
          <a:p>
            <a:pPr marL="0" indent="0">
              <a:buNone/>
            </a:pPr>
            <a:r>
              <a:rPr lang="tr-TR" sz="3600" b="1" dirty="0"/>
              <a:t>Türkiye’nin Jeopolitik Konumu</a:t>
            </a:r>
          </a:p>
          <a:p>
            <a:pPr marL="0" indent="0">
              <a:buNone/>
            </a:pPr>
            <a:r>
              <a:rPr lang="tr-TR" sz="3600" b="1" dirty="0"/>
              <a:t>Türkiye’nin Jeopolitik Konumunun Bölgesel Etkileri</a:t>
            </a:r>
          </a:p>
          <a:p>
            <a:pPr marL="0" indent="0">
              <a:buNone/>
            </a:pPr>
            <a:r>
              <a:rPr lang="tr-TR" sz="3600" b="1" dirty="0"/>
              <a:t>Türk Kültürü Havzası</a:t>
            </a:r>
          </a:p>
          <a:p>
            <a:pPr marL="0" indent="0">
              <a:buNone/>
            </a:pPr>
            <a:r>
              <a:rPr lang="tr-TR" sz="3600" b="1" dirty="0"/>
              <a:t>Ülkeler Arası Etkileşim</a:t>
            </a:r>
          </a:p>
          <a:p>
            <a:pPr marL="0" indent="0">
              <a:buNone/>
            </a:pPr>
            <a:r>
              <a:rPr lang="tr-TR" sz="3600" b="1" dirty="0"/>
              <a:t>Teknolojik Gelişmelerin Kültürel ve Ekonomik Etkileri</a:t>
            </a:r>
          </a:p>
          <a:p>
            <a:pPr marL="0" indent="0">
              <a:buNone/>
            </a:pPr>
            <a:r>
              <a:rPr lang="tr-TR" sz="3600" b="1" dirty="0"/>
              <a:t>Gelişmişlik Seviyesinin Belirlenmesinde Etkili Olan Faktörler</a:t>
            </a:r>
          </a:p>
          <a:p>
            <a:pPr marL="0" indent="0">
              <a:buNone/>
            </a:pPr>
            <a:r>
              <a:rPr lang="tr-TR" sz="3600" b="1" dirty="0"/>
              <a:t>Ülkelerin Ekonomisinin Gelişmesinde Etkili Olan Faktörler</a:t>
            </a:r>
          </a:p>
          <a:p>
            <a:pPr marL="0" indent="0">
              <a:buNone/>
            </a:pPr>
            <a:r>
              <a:rPr lang="tr-TR" sz="3600" b="1" dirty="0"/>
              <a:t>Ülkelerin Bölgesel ve Küresel Ölçekte Doğal Kaynak Potansiyeli</a:t>
            </a:r>
          </a:p>
          <a:p>
            <a:pPr marL="0" indent="0">
              <a:buNone/>
            </a:pPr>
            <a:r>
              <a:rPr lang="tr-TR" sz="3600" b="1" dirty="0"/>
              <a:t>Enerji Güzergahları ve Etkileri</a:t>
            </a:r>
          </a:p>
          <a:p>
            <a:pPr marL="0" indent="0">
              <a:buNone/>
            </a:pPr>
            <a:r>
              <a:rPr lang="tr-TR" sz="3600" b="1" dirty="0"/>
              <a:t>Çatışma Bölgeleri</a:t>
            </a:r>
          </a:p>
          <a:p>
            <a:pPr marL="0" indent="0">
              <a:buNone/>
            </a:pPr>
            <a:r>
              <a:rPr lang="tr-TR" sz="3600" b="1" dirty="0"/>
              <a:t>Çevre ve Toplum</a:t>
            </a:r>
          </a:p>
          <a:p>
            <a:pPr marL="0" indent="0">
              <a:buNone/>
            </a:pPr>
            <a:r>
              <a:rPr lang="tr-TR" sz="3600" b="1" dirty="0"/>
              <a:t>Çevre Sorunlarının Çözümüne Yönelik Yaklaşımlar</a:t>
            </a:r>
          </a:p>
          <a:p>
            <a:pPr marL="0" indent="0">
              <a:buNone/>
            </a:pPr>
            <a:r>
              <a:rPr lang="tr-TR" sz="3600" b="1" dirty="0"/>
              <a:t>Doğal Çevrenin Sınırlılığı</a:t>
            </a:r>
          </a:p>
          <a:p>
            <a:pPr marL="0" indent="0">
              <a:buNone/>
            </a:pPr>
            <a:r>
              <a:rPr lang="tr-TR" sz="3600" b="1" dirty="0"/>
              <a:t>Doğal Kaynakların Bilinçsiz Kullanımı ve Çevre Sorunları</a:t>
            </a:r>
          </a:p>
          <a:p>
            <a:pPr marL="0" indent="0">
              <a:buNone/>
            </a:pPr>
            <a:r>
              <a:rPr lang="tr-TR" sz="3600" b="1" dirty="0"/>
              <a:t>Çevre Politikaları</a:t>
            </a:r>
          </a:p>
          <a:p>
            <a:pPr marL="0" indent="0">
              <a:buNone/>
            </a:pPr>
            <a:r>
              <a:rPr lang="tr-TR" sz="3600" b="1" dirty="0"/>
              <a:t>Ülkelerin Çevre Sorunların Yaklaşımları</a:t>
            </a:r>
          </a:p>
          <a:p>
            <a:pPr marL="0" indent="0">
              <a:buNone/>
            </a:pPr>
            <a:r>
              <a:rPr lang="tr-TR" sz="3600" b="1" dirty="0"/>
              <a:t>Çevre Sorunlarını Önlemede Bireye Düşen Görevler</a:t>
            </a:r>
          </a:p>
          <a:p>
            <a:pPr marL="0" indent="0">
              <a:buNone/>
            </a:pPr>
            <a:r>
              <a:rPr lang="tr-TR" sz="3600" b="1" dirty="0"/>
              <a:t>Çevresel Örgütler</a:t>
            </a:r>
          </a:p>
          <a:p>
            <a:pPr marL="0" indent="0">
              <a:buNone/>
            </a:pPr>
            <a:r>
              <a:rPr lang="tr-TR" sz="3600" b="1" dirty="0"/>
              <a:t>Çevre Anlaşmaları ve Etkileri</a:t>
            </a:r>
          </a:p>
          <a:p>
            <a:pPr marL="0" indent="0">
              <a:buNone/>
            </a:pPr>
            <a:r>
              <a:rPr lang="tr-TR" sz="3600" b="1" dirty="0"/>
              <a:t>Ortak Doğal ve Kültürel Mirasa Yönelik </a:t>
            </a:r>
            <a:r>
              <a:rPr lang="tr-TR" sz="3600" b="1" dirty="0" smtClean="0"/>
              <a:t>Tehditler</a:t>
            </a:r>
          </a:p>
          <a:p>
            <a:pPr marL="0" indent="0">
              <a:buNone/>
            </a:pPr>
            <a:endParaRPr lang="tr-TR" dirty="0"/>
          </a:p>
          <a:p>
            <a:pPr marL="0" indent="0">
              <a:buNone/>
            </a:pPr>
            <a:r>
              <a:rPr lang="tr-TR" sz="4800" b="1" dirty="0" smtClean="0">
                <a:solidFill>
                  <a:srgbClr val="FF0000"/>
                </a:solidFill>
              </a:rPr>
              <a:t>12</a:t>
            </a:r>
            <a:r>
              <a:rPr lang="tr-TR" sz="4800" b="1" dirty="0">
                <a:solidFill>
                  <a:srgbClr val="FF0000"/>
                </a:solidFill>
              </a:rPr>
              <a:t>. SINIF 2. DÖNEM İNKILAP TARİHİ KONULARI</a:t>
            </a:r>
          </a:p>
          <a:p>
            <a:pPr marL="0" indent="0">
              <a:buNone/>
            </a:pPr>
            <a:endParaRPr lang="tr-TR" sz="4000" dirty="0"/>
          </a:p>
          <a:p>
            <a:pPr marL="0" indent="0">
              <a:buNone/>
            </a:pPr>
            <a:r>
              <a:rPr lang="tr-TR" b="1" dirty="0"/>
              <a:t>İki Savaş Arasındaki Dönemde Türkiye ve Dünya</a:t>
            </a:r>
          </a:p>
          <a:p>
            <a:pPr marL="0" indent="0">
              <a:buNone/>
            </a:pPr>
            <a:r>
              <a:rPr lang="tr-TR" b="1" dirty="0"/>
              <a:t>Atatürk Dönemi’nde İç Politikadaki Gelişmeler</a:t>
            </a:r>
          </a:p>
          <a:p>
            <a:pPr marL="0" indent="0">
              <a:buNone/>
            </a:pPr>
            <a:r>
              <a:rPr lang="tr-TR" sz="3600" b="1" dirty="0"/>
              <a:t>Atatürk Dönemi Türk Dış Politikasında Başlıca Gelişmeler</a:t>
            </a:r>
          </a:p>
          <a:p>
            <a:pPr marL="0" indent="0">
              <a:buNone/>
            </a:pPr>
            <a:r>
              <a:rPr lang="tr-TR" sz="3600" b="1" dirty="0"/>
              <a:t>İki Dünya Savaşı Arasındaki Dönemde Dünyada Meydana Gelen Gelişmeler</a:t>
            </a:r>
          </a:p>
          <a:p>
            <a:pPr marL="0" indent="0">
              <a:buNone/>
            </a:pPr>
            <a:r>
              <a:rPr lang="tr-TR" sz="3600" b="1" dirty="0"/>
              <a:t>II. Dünya Savaşı Sürecinde Türkiye ve Dünya</a:t>
            </a:r>
          </a:p>
          <a:p>
            <a:pPr marL="0" indent="0">
              <a:buNone/>
            </a:pPr>
            <a:r>
              <a:rPr lang="tr-TR" sz="3600" b="1" dirty="0"/>
              <a:t>II. Dünya Savaşı</a:t>
            </a:r>
          </a:p>
          <a:p>
            <a:pPr marL="0" indent="0">
              <a:buNone/>
            </a:pPr>
            <a:r>
              <a:rPr lang="tr-TR" sz="3600" b="1" dirty="0"/>
              <a:t>II. Dünya Savaşı’nda Türkiye</a:t>
            </a:r>
          </a:p>
          <a:p>
            <a:pPr marL="0" indent="0">
              <a:buNone/>
            </a:pPr>
            <a:r>
              <a:rPr lang="tr-TR" sz="3600" b="1" dirty="0"/>
              <a:t>II. Dünya Savaşı’nın Sonuçları</a:t>
            </a:r>
          </a:p>
          <a:p>
            <a:pPr marL="0" indent="0">
              <a:buNone/>
            </a:pPr>
            <a:r>
              <a:rPr lang="tr-TR" sz="3600" b="1" dirty="0"/>
              <a:t>II. Dünya Savaşı Sonrasında Türkiye ve Dünya</a:t>
            </a:r>
          </a:p>
          <a:p>
            <a:pPr marL="0" indent="0">
              <a:buNone/>
            </a:pPr>
            <a:r>
              <a:rPr lang="tr-TR" sz="3600" b="1" dirty="0"/>
              <a:t>1945-1950 Yılları Arasında Türkiye</a:t>
            </a:r>
          </a:p>
          <a:p>
            <a:pPr marL="0" indent="0">
              <a:buNone/>
            </a:pPr>
            <a:r>
              <a:rPr lang="tr-TR" sz="3600" b="1" dirty="0"/>
              <a:t>II. Dünya Savaşı Sonrasında Uluslararası İlişkiler ve Türk Dış Politikası</a:t>
            </a:r>
          </a:p>
          <a:p>
            <a:pPr marL="0" indent="0">
              <a:buNone/>
            </a:pPr>
            <a:r>
              <a:rPr lang="tr-TR" sz="3600" b="1" dirty="0"/>
              <a:t>1950’lerde Türkiye</a:t>
            </a:r>
          </a:p>
          <a:p>
            <a:pPr marL="0" indent="0">
              <a:buNone/>
            </a:pPr>
            <a:r>
              <a:rPr lang="tr-TR" sz="3600" b="1" dirty="0"/>
              <a:t>Toplumsal Devrim Çağında Dünya ve Türkiye</a:t>
            </a:r>
          </a:p>
          <a:p>
            <a:pPr marL="0" indent="0">
              <a:buNone/>
            </a:pPr>
            <a:r>
              <a:rPr lang="tr-TR" sz="3600" b="1" dirty="0"/>
              <a:t>1960 Sonrasında Dünya Siyaseti</a:t>
            </a:r>
          </a:p>
          <a:p>
            <a:pPr marL="0" indent="0">
              <a:buNone/>
            </a:pPr>
            <a:r>
              <a:rPr lang="tr-TR" sz="3600" b="1" dirty="0"/>
              <a:t>1960’lardan itibaren Türk Dış Politikası</a:t>
            </a:r>
          </a:p>
          <a:p>
            <a:pPr marL="0" indent="0">
              <a:buNone/>
            </a:pPr>
            <a:r>
              <a:rPr lang="tr-TR" sz="3600" b="1" dirty="0"/>
              <a:t>1960-1990 Yılları Arasında Türkiye</a:t>
            </a:r>
          </a:p>
          <a:p>
            <a:pPr marL="0" indent="0">
              <a:buNone/>
            </a:pPr>
            <a:r>
              <a:rPr lang="tr-TR" sz="3600" b="1" dirty="0"/>
              <a:t>XXI. Yüzyılın Eşiğinde Türkiye ve Dünya</a:t>
            </a:r>
          </a:p>
          <a:p>
            <a:pPr marL="0" indent="0">
              <a:buNone/>
            </a:pPr>
            <a:r>
              <a:rPr lang="tr-TR" sz="3600" b="1" dirty="0"/>
              <a:t>1990 Sonrasında Türkiye</a:t>
            </a:r>
          </a:p>
          <a:p>
            <a:pPr marL="0" indent="0">
              <a:buNone/>
            </a:pPr>
            <a:r>
              <a:rPr lang="tr-TR" sz="3600" b="1" dirty="0"/>
              <a:t>1990 Sonrasında Dünya’daki Gelişmeler ve Türkiye </a:t>
            </a:r>
            <a:r>
              <a:rPr lang="tr-TR" sz="3600" b="1" dirty="0" smtClean="0"/>
              <a:t>Etkileri</a:t>
            </a:r>
          </a:p>
          <a:p>
            <a:pPr marL="0" indent="0">
              <a:buNone/>
            </a:pPr>
            <a:endParaRPr lang="tr-TR" b="1" dirty="0" smtClean="0"/>
          </a:p>
          <a:p>
            <a:pPr marL="0" indent="0">
              <a:buNone/>
            </a:pPr>
            <a:r>
              <a:rPr lang="tr-TR" sz="4400" b="1" dirty="0" smtClean="0">
                <a:solidFill>
                  <a:srgbClr val="FF0000"/>
                </a:solidFill>
              </a:rPr>
              <a:t>12</a:t>
            </a:r>
            <a:r>
              <a:rPr lang="tr-TR" sz="4400" b="1" dirty="0">
                <a:solidFill>
                  <a:srgbClr val="FF0000"/>
                </a:solidFill>
              </a:rPr>
              <a:t>. SINIF 2. DÖNEM EDEBİYAT KONULARI</a:t>
            </a:r>
          </a:p>
          <a:p>
            <a:pPr marL="0" indent="0">
              <a:buNone/>
            </a:pPr>
            <a:endParaRPr lang="tr-TR" b="1" dirty="0"/>
          </a:p>
          <a:p>
            <a:pPr marL="0" indent="0">
              <a:buNone/>
            </a:pPr>
            <a:r>
              <a:rPr lang="tr-TR" sz="3600" b="1" dirty="0"/>
              <a:t>Roman</a:t>
            </a:r>
          </a:p>
          <a:p>
            <a:pPr marL="0" indent="0">
              <a:buNone/>
            </a:pPr>
            <a:r>
              <a:rPr lang="tr-TR" sz="3600" b="1" dirty="0"/>
              <a:t>Cumhuriyet Dönemi Türk Edebiyatı (1923-1950 Arası) Türk Romanı</a:t>
            </a:r>
          </a:p>
          <a:p>
            <a:pPr marL="0" indent="0">
              <a:buNone/>
            </a:pPr>
            <a:r>
              <a:rPr lang="tr-TR" sz="3600" b="1" dirty="0"/>
              <a:t>Cumhuriyet Dönemi Türk Edebiyatı (1950-1980 Arası) Türk Romanı</a:t>
            </a:r>
          </a:p>
          <a:p>
            <a:pPr marL="0" indent="0">
              <a:buNone/>
            </a:pPr>
            <a:r>
              <a:rPr lang="tr-TR" sz="3600" b="1" dirty="0"/>
              <a:t>1980 Sonrası Türk Edebiyatında Roman</a:t>
            </a:r>
          </a:p>
          <a:p>
            <a:pPr marL="0" indent="0">
              <a:buNone/>
            </a:pPr>
            <a:r>
              <a:rPr lang="tr-TR" sz="3600" b="1" dirty="0"/>
              <a:t>Türk Dünyası Edebiyatında Roman</a:t>
            </a:r>
          </a:p>
          <a:p>
            <a:pPr marL="0" indent="0">
              <a:buNone/>
            </a:pPr>
            <a:r>
              <a:rPr lang="tr-TR" sz="3600" b="1" dirty="0"/>
              <a:t>Dünya Edebiyatında Roman</a:t>
            </a:r>
          </a:p>
          <a:p>
            <a:pPr marL="0" indent="0">
              <a:buNone/>
            </a:pPr>
            <a:r>
              <a:rPr lang="tr-TR" sz="3600" b="1" dirty="0"/>
              <a:t>Paragrafta Anlam</a:t>
            </a:r>
          </a:p>
          <a:p>
            <a:pPr marL="0" indent="0">
              <a:buNone/>
            </a:pPr>
            <a:r>
              <a:rPr lang="tr-TR" sz="3600" b="1" dirty="0"/>
              <a:t>Tiyatro</a:t>
            </a:r>
          </a:p>
          <a:p>
            <a:pPr marL="0" indent="0">
              <a:buNone/>
            </a:pPr>
            <a:r>
              <a:rPr lang="tr-TR" sz="3600" b="1" dirty="0"/>
              <a:t>1950 Sonrası Türk Tiyatrosu</a:t>
            </a:r>
          </a:p>
          <a:p>
            <a:pPr marL="0" indent="0">
              <a:buNone/>
            </a:pPr>
            <a:r>
              <a:rPr lang="tr-TR" sz="3600" b="1" dirty="0"/>
              <a:t>Deneme</a:t>
            </a:r>
          </a:p>
          <a:p>
            <a:pPr marL="0" indent="0">
              <a:buNone/>
            </a:pPr>
            <a:r>
              <a:rPr lang="tr-TR" sz="3600" b="1" dirty="0"/>
              <a:t>Dünya Edebiyatında Deneme</a:t>
            </a:r>
          </a:p>
          <a:p>
            <a:pPr marL="0" indent="0">
              <a:buNone/>
            </a:pPr>
            <a:r>
              <a:rPr lang="tr-TR" sz="3600" b="1" dirty="0"/>
              <a:t>Cumhuriyet Dönemi’nde (1923-1960 Arası) Deneme</a:t>
            </a:r>
          </a:p>
          <a:p>
            <a:pPr marL="0" indent="0">
              <a:buNone/>
            </a:pPr>
            <a:r>
              <a:rPr lang="tr-TR" sz="3600" b="1" dirty="0"/>
              <a:t>Cumhuriyet Dönemi’nde (1960 Sonrası) Deneme</a:t>
            </a:r>
          </a:p>
          <a:p>
            <a:pPr marL="0" indent="0">
              <a:buNone/>
            </a:pPr>
            <a:r>
              <a:rPr lang="tr-TR" sz="3600" b="1" dirty="0"/>
              <a:t>Söylev (Nutuk)</a:t>
            </a:r>
          </a:p>
          <a:p>
            <a:pPr marL="0" indent="0">
              <a:buNone/>
            </a:pPr>
            <a:r>
              <a:rPr lang="tr-TR" sz="3600" b="1" dirty="0"/>
              <a:t>Cumhuriyet Dönemi’nde Söylev</a:t>
            </a:r>
          </a:p>
          <a:p>
            <a:pPr marL="0" indent="0">
              <a:buNone/>
            </a:pPr>
            <a:r>
              <a:rPr lang="tr-TR" sz="3600" b="1" dirty="0"/>
              <a:t>İslamiyet’in Kabulünden Önceki Türk Edebiyatında Söylev</a:t>
            </a:r>
          </a:p>
          <a:p>
            <a:pPr marL="0" indent="0">
              <a:buNone/>
            </a:pPr>
            <a:r>
              <a:rPr lang="tr-TR" sz="3600" b="1" dirty="0"/>
              <a:t>İslamiyet Etkisinde Gelişen Türk Edebiyatında Söylev</a:t>
            </a:r>
          </a:p>
          <a:p>
            <a:pPr marL="0" indent="0">
              <a:buNone/>
            </a:pPr>
            <a:endParaRPr lang="tr-TR" b="1" dirty="0"/>
          </a:p>
          <a:p>
            <a:pPr marL="0" indent="0">
              <a:buNone/>
            </a:pPr>
            <a:endParaRPr lang="tr-TR" dirty="0"/>
          </a:p>
          <a:p>
            <a:endParaRPr lang="tr-TR" dirty="0"/>
          </a:p>
        </p:txBody>
      </p:sp>
    </p:spTree>
    <p:extLst>
      <p:ext uri="{BB962C8B-B14F-4D97-AF65-F5344CB8AC3E}">
        <p14:creationId xmlns:p14="http://schemas.microsoft.com/office/powerpoint/2010/main" val="190531519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476672"/>
          </a:xfrm>
          <a:solidFill>
            <a:srgbClr val="FFFF00"/>
          </a:solidFill>
        </p:spPr>
        <p:txBody>
          <a:bodyPr>
            <a:normAutofit/>
          </a:bodyPr>
          <a:lstStyle/>
          <a:p>
            <a:r>
              <a:rPr lang="tr-TR" sz="2400" b="1" dirty="0"/>
              <a:t>12. SINIF 2. DÖNEM YKS SINAVINDAN ÇIKARILAN </a:t>
            </a:r>
            <a:r>
              <a:rPr lang="tr-TR" sz="2400" b="1" dirty="0" smtClean="0"/>
              <a:t>KONULAR-3</a:t>
            </a:r>
            <a:endParaRPr lang="tr-TR" sz="2400" dirty="0"/>
          </a:p>
        </p:txBody>
      </p:sp>
      <p:sp>
        <p:nvSpPr>
          <p:cNvPr id="3" name="İçerik Yer Tutucusu 2"/>
          <p:cNvSpPr>
            <a:spLocks noGrp="1"/>
          </p:cNvSpPr>
          <p:nvPr>
            <p:ph idx="1"/>
          </p:nvPr>
        </p:nvSpPr>
        <p:spPr>
          <a:xfrm>
            <a:off x="0" y="476672"/>
            <a:ext cx="9108504" cy="6381328"/>
          </a:xfrm>
          <a:solidFill>
            <a:schemeClr val="accent5">
              <a:lumMod val="20000"/>
              <a:lumOff val="80000"/>
            </a:schemeClr>
          </a:solidFill>
        </p:spPr>
        <p:txBody>
          <a:bodyPr numCol="2">
            <a:normAutofit fontScale="32500" lnSpcReduction="20000"/>
          </a:bodyPr>
          <a:lstStyle/>
          <a:p>
            <a:pPr marL="0" indent="0">
              <a:buNone/>
            </a:pPr>
            <a:endParaRPr lang="tr-TR" sz="3700" b="1" dirty="0" smtClean="0">
              <a:solidFill>
                <a:srgbClr val="FF0000"/>
              </a:solidFill>
            </a:endParaRPr>
          </a:p>
          <a:p>
            <a:pPr marL="0" indent="0">
              <a:buNone/>
            </a:pPr>
            <a:r>
              <a:rPr lang="tr-TR" sz="3700" b="1" dirty="0" smtClean="0">
                <a:solidFill>
                  <a:srgbClr val="FF0000"/>
                </a:solidFill>
              </a:rPr>
              <a:t>12</a:t>
            </a:r>
            <a:r>
              <a:rPr lang="tr-TR" sz="3700" b="1" dirty="0">
                <a:solidFill>
                  <a:srgbClr val="FF0000"/>
                </a:solidFill>
              </a:rPr>
              <a:t>. SINIF 2. DÖNEM DİN KÜLTÜRÜ </a:t>
            </a:r>
            <a:r>
              <a:rPr lang="tr-TR" sz="3700" b="1" dirty="0" smtClean="0">
                <a:solidFill>
                  <a:srgbClr val="FF0000"/>
                </a:solidFill>
              </a:rPr>
              <a:t> ve AHLAK BİLGİSİ KONULARI</a:t>
            </a:r>
          </a:p>
          <a:p>
            <a:pPr marL="0" indent="0">
              <a:buNone/>
            </a:pPr>
            <a:endParaRPr lang="tr-TR" sz="3700" b="1" dirty="0">
              <a:solidFill>
                <a:srgbClr val="FF0000"/>
              </a:solidFill>
            </a:endParaRPr>
          </a:p>
          <a:p>
            <a:pPr marL="0" indent="0">
              <a:buNone/>
            </a:pPr>
            <a:r>
              <a:rPr lang="tr-TR" sz="3700" b="1" dirty="0" smtClean="0"/>
              <a:t>İslam </a:t>
            </a:r>
            <a:r>
              <a:rPr lang="tr-TR" sz="3700" b="1" dirty="0"/>
              <a:t>Düşüncesinde Tasavvufi Yorumlar</a:t>
            </a:r>
          </a:p>
          <a:p>
            <a:pPr marL="0" indent="0">
              <a:buNone/>
            </a:pPr>
            <a:r>
              <a:rPr lang="tr-TR" sz="3700" b="1" dirty="0"/>
              <a:t>Tasavvufi Düşüncenin Oluşumu</a:t>
            </a:r>
          </a:p>
          <a:p>
            <a:pPr marL="0" indent="0">
              <a:buNone/>
            </a:pPr>
            <a:r>
              <a:rPr lang="tr-TR" sz="3700" b="1" dirty="0"/>
              <a:t>Tasavvufi Düşüncenin Ahlaki Boyutu</a:t>
            </a:r>
          </a:p>
          <a:p>
            <a:pPr marL="0" indent="0">
              <a:buNone/>
            </a:pPr>
            <a:r>
              <a:rPr lang="tr-TR" sz="3700" b="1" dirty="0"/>
              <a:t>Kültürümüzde Etkin Olan Tasavvufi Yorumlar:</a:t>
            </a:r>
          </a:p>
          <a:p>
            <a:pPr marL="0" indent="0">
              <a:buNone/>
            </a:pPr>
            <a:r>
              <a:rPr lang="tr-TR" sz="3700" b="1" dirty="0" err="1"/>
              <a:t>Yesevilik</a:t>
            </a:r>
            <a:endParaRPr lang="tr-TR" sz="3700" b="1" dirty="0"/>
          </a:p>
          <a:p>
            <a:pPr marL="0" indent="0">
              <a:buNone/>
            </a:pPr>
            <a:r>
              <a:rPr lang="tr-TR" sz="3700" b="1" dirty="0"/>
              <a:t>Kadirilik</a:t>
            </a:r>
          </a:p>
          <a:p>
            <a:pPr marL="0" indent="0">
              <a:buNone/>
            </a:pPr>
            <a:r>
              <a:rPr lang="tr-TR" sz="3700" b="1" dirty="0" err="1"/>
              <a:t>Rifailik</a:t>
            </a:r>
            <a:endParaRPr lang="tr-TR" sz="3700" b="1" dirty="0"/>
          </a:p>
          <a:p>
            <a:pPr marL="0" indent="0">
              <a:buNone/>
            </a:pPr>
            <a:r>
              <a:rPr lang="tr-TR" sz="3700" b="1" dirty="0"/>
              <a:t>Mevlevilik</a:t>
            </a:r>
          </a:p>
          <a:p>
            <a:pPr marL="0" indent="0">
              <a:buNone/>
            </a:pPr>
            <a:r>
              <a:rPr lang="tr-TR" sz="3700" b="1" dirty="0"/>
              <a:t>Nakşibendilik</a:t>
            </a:r>
          </a:p>
          <a:p>
            <a:pPr marL="0" indent="0">
              <a:buNone/>
            </a:pPr>
            <a:r>
              <a:rPr lang="tr-TR" sz="3700" b="1" dirty="0"/>
              <a:t>Alevilik-Bektaşilik</a:t>
            </a:r>
          </a:p>
          <a:p>
            <a:pPr marL="0" indent="0">
              <a:buNone/>
            </a:pPr>
            <a:r>
              <a:rPr lang="tr-TR" sz="3700" b="1" dirty="0"/>
              <a:t>Alevilik ve Bektaşilikte Temel Kavram ve Erkânlar</a:t>
            </a:r>
          </a:p>
          <a:p>
            <a:pPr marL="0" indent="0">
              <a:buNone/>
            </a:pPr>
            <a:r>
              <a:rPr lang="tr-TR" sz="3700" b="1" dirty="0"/>
              <a:t>Kur’an’dan Mesajlar: </a:t>
            </a:r>
            <a:r>
              <a:rPr lang="tr-TR" sz="3700" b="1" dirty="0" err="1"/>
              <a:t>Hucurât</a:t>
            </a:r>
            <a:r>
              <a:rPr lang="tr-TR" sz="3700" b="1" dirty="0"/>
              <a:t> Suresi 10. Ayet</a:t>
            </a:r>
          </a:p>
          <a:p>
            <a:pPr marL="0" indent="0">
              <a:buNone/>
            </a:pPr>
            <a:r>
              <a:rPr lang="tr-TR" sz="3700" b="1" dirty="0"/>
              <a:t>Güncel Dini Meseleler</a:t>
            </a:r>
          </a:p>
          <a:p>
            <a:pPr marL="0" indent="0">
              <a:buNone/>
            </a:pPr>
            <a:r>
              <a:rPr lang="tr-TR" sz="3700" b="1" dirty="0"/>
              <a:t>Dini Meselelerin Çözümünde Temel İlke ve Yöntemler</a:t>
            </a:r>
          </a:p>
          <a:p>
            <a:pPr marL="0" indent="0">
              <a:buNone/>
            </a:pPr>
            <a:r>
              <a:rPr lang="tr-TR" sz="3700" b="1" dirty="0"/>
              <a:t>İktisadi Hayatla İlgili Meseleler</a:t>
            </a:r>
          </a:p>
          <a:p>
            <a:pPr marL="0" indent="0">
              <a:buNone/>
            </a:pPr>
            <a:r>
              <a:rPr lang="tr-TR" sz="3700" b="1" dirty="0"/>
              <a:t>Gıda Maddeleri ve Bağımlılıkla İlgili </a:t>
            </a:r>
            <a:r>
              <a:rPr lang="tr-TR" sz="3700" b="1" dirty="0" smtClean="0"/>
              <a:t>Meselel</a:t>
            </a:r>
            <a:r>
              <a:rPr lang="tr-TR" sz="4300" b="1" dirty="0" smtClean="0"/>
              <a:t>er</a:t>
            </a:r>
          </a:p>
          <a:p>
            <a:pPr marL="0" indent="0">
              <a:buNone/>
            </a:pPr>
            <a:r>
              <a:rPr lang="tr-TR" sz="3700" b="1" dirty="0"/>
              <a:t>Sağlık ve Tıpla İlgili Meseleler</a:t>
            </a:r>
          </a:p>
          <a:p>
            <a:pPr marL="0" indent="0">
              <a:buNone/>
            </a:pPr>
            <a:r>
              <a:rPr lang="tr-TR" sz="3700" b="1" dirty="0"/>
              <a:t>Kur’an’dan Mesajlar: </a:t>
            </a:r>
            <a:r>
              <a:rPr lang="tr-TR" sz="3700" b="1" dirty="0" err="1"/>
              <a:t>En’âm</a:t>
            </a:r>
            <a:r>
              <a:rPr lang="tr-TR" sz="3700" b="1" dirty="0"/>
              <a:t> suresi 151-152. Ayetler</a:t>
            </a:r>
          </a:p>
          <a:p>
            <a:pPr marL="0" indent="0">
              <a:buNone/>
            </a:pPr>
            <a:r>
              <a:rPr lang="tr-TR" sz="3700" b="1" dirty="0"/>
              <a:t>Hint ve Çin Dinleri</a:t>
            </a:r>
          </a:p>
          <a:p>
            <a:pPr marL="0" indent="0">
              <a:buNone/>
            </a:pPr>
            <a:r>
              <a:rPr lang="tr-TR" sz="3700" b="1" dirty="0"/>
              <a:t>Hinduizm</a:t>
            </a:r>
          </a:p>
          <a:p>
            <a:pPr marL="0" indent="0">
              <a:buNone/>
            </a:pPr>
            <a:r>
              <a:rPr lang="tr-TR" sz="3700" b="1" dirty="0"/>
              <a:t>Budizm</a:t>
            </a:r>
          </a:p>
          <a:p>
            <a:pPr marL="0" indent="0">
              <a:buNone/>
            </a:pPr>
            <a:r>
              <a:rPr lang="tr-TR" sz="3700" b="1" dirty="0" err="1"/>
              <a:t>Konfüçyanizm</a:t>
            </a:r>
            <a:endParaRPr lang="tr-TR" sz="3700" b="1" i="1" dirty="0"/>
          </a:p>
          <a:p>
            <a:pPr marL="0" indent="0">
              <a:buNone/>
            </a:pPr>
            <a:r>
              <a:rPr lang="tr-TR" sz="3700" b="1" i="1" dirty="0" smtClean="0"/>
              <a:t>Taoizm</a:t>
            </a:r>
          </a:p>
          <a:p>
            <a:pPr marL="0" indent="0">
              <a:buNone/>
            </a:pPr>
            <a:endParaRPr lang="tr-TR" sz="3100" b="1" i="1" dirty="0" smtClean="0"/>
          </a:p>
          <a:p>
            <a:pPr marL="0" indent="0">
              <a:buNone/>
            </a:pPr>
            <a:r>
              <a:rPr lang="tr-TR" sz="4300" b="1" i="1" dirty="0" smtClean="0">
                <a:solidFill>
                  <a:srgbClr val="FF0000"/>
                </a:solidFill>
              </a:rPr>
              <a:t>12</a:t>
            </a:r>
            <a:r>
              <a:rPr lang="tr-TR" sz="4300" b="1" i="1" dirty="0">
                <a:solidFill>
                  <a:srgbClr val="FF0000"/>
                </a:solidFill>
              </a:rPr>
              <a:t>. SINIF 2. DÖNEM MANTIK KONULARI</a:t>
            </a:r>
            <a:endParaRPr lang="tr-TR" sz="4900" b="1" i="1" dirty="0">
              <a:solidFill>
                <a:srgbClr val="FF0000"/>
              </a:solidFill>
            </a:endParaRPr>
          </a:p>
          <a:p>
            <a:pPr marL="0" indent="0">
              <a:buNone/>
            </a:pPr>
            <a:endParaRPr lang="tr-TR" sz="3100" b="1" i="1" dirty="0"/>
          </a:p>
          <a:p>
            <a:pPr marL="0" indent="0">
              <a:buNone/>
            </a:pPr>
            <a:r>
              <a:rPr lang="tr-TR" sz="3700" b="1" i="1" dirty="0"/>
              <a:t>Mantık ve Dil</a:t>
            </a:r>
          </a:p>
          <a:p>
            <a:pPr marL="0" indent="0">
              <a:buNone/>
            </a:pPr>
            <a:r>
              <a:rPr lang="tr-TR" sz="3700" b="1" i="1" dirty="0"/>
              <a:t>Dilin Farklı Görevleri</a:t>
            </a:r>
          </a:p>
          <a:p>
            <a:pPr marL="0" indent="0">
              <a:buNone/>
            </a:pPr>
            <a:r>
              <a:rPr lang="tr-TR" sz="3700" b="1" i="1" dirty="0"/>
              <a:t>Düşünce ve Dil İlişkisi</a:t>
            </a:r>
          </a:p>
          <a:p>
            <a:pPr marL="0" indent="0">
              <a:buNone/>
            </a:pPr>
            <a:r>
              <a:rPr lang="tr-TR" sz="3700" b="1" i="1" dirty="0"/>
              <a:t>Dilin Görevleri</a:t>
            </a:r>
          </a:p>
          <a:p>
            <a:pPr marL="0" indent="0">
              <a:buNone/>
            </a:pPr>
            <a:r>
              <a:rPr lang="tr-TR" sz="3700" b="1" i="1" dirty="0"/>
              <a:t>Bilgi Aktarma ve Dil</a:t>
            </a:r>
          </a:p>
          <a:p>
            <a:pPr marL="0" indent="0">
              <a:buNone/>
            </a:pPr>
            <a:r>
              <a:rPr lang="tr-TR" sz="3700" b="1" i="1" dirty="0"/>
              <a:t>Bilgi Aktarmayı Aksatan Etkenler</a:t>
            </a:r>
          </a:p>
          <a:p>
            <a:pPr marL="0" indent="0">
              <a:buNone/>
            </a:pPr>
            <a:r>
              <a:rPr lang="tr-TR" sz="3700" b="1" i="1" dirty="0"/>
              <a:t>Anlama ve Tanımlara</a:t>
            </a:r>
          </a:p>
          <a:p>
            <a:pPr marL="0" indent="0">
              <a:buNone/>
            </a:pPr>
            <a:r>
              <a:rPr lang="tr-TR" sz="3700" b="1" i="1" dirty="0"/>
              <a:t>Anlama</a:t>
            </a:r>
          </a:p>
          <a:p>
            <a:pPr marL="0" indent="0">
              <a:buNone/>
            </a:pPr>
            <a:r>
              <a:rPr lang="tr-TR" sz="3700" b="1" i="1" dirty="0"/>
              <a:t>Tanımlama</a:t>
            </a:r>
          </a:p>
          <a:p>
            <a:pPr marL="0" indent="0">
              <a:buNone/>
            </a:pPr>
            <a:r>
              <a:rPr lang="tr-TR" sz="3700" b="1" i="1" dirty="0"/>
              <a:t>Sembolik Mantık</a:t>
            </a:r>
          </a:p>
          <a:p>
            <a:pPr marL="0" indent="0">
              <a:buNone/>
            </a:pPr>
            <a:r>
              <a:rPr lang="tr-TR" sz="3700" b="1" i="1" dirty="0"/>
              <a:t>Sembolik Mantığa Giriş</a:t>
            </a:r>
          </a:p>
          <a:p>
            <a:pPr marL="0" indent="0">
              <a:buNone/>
            </a:pPr>
            <a:r>
              <a:rPr lang="tr-TR" sz="3700" b="1" i="1" dirty="0"/>
              <a:t>Önermeler Mantığı</a:t>
            </a:r>
          </a:p>
          <a:p>
            <a:pPr marL="0" indent="0">
              <a:buNone/>
            </a:pPr>
            <a:r>
              <a:rPr lang="tr-TR" sz="3700" b="1" i="1" dirty="0"/>
              <a:t>Önerme ve Yapısı</a:t>
            </a:r>
          </a:p>
          <a:p>
            <a:pPr marL="0" indent="0">
              <a:buNone/>
            </a:pPr>
            <a:r>
              <a:rPr lang="tr-TR" sz="3700" b="1" i="1" dirty="0"/>
              <a:t>Basit ve Bileşik Önermeler</a:t>
            </a:r>
          </a:p>
          <a:p>
            <a:pPr marL="0" indent="0">
              <a:buNone/>
            </a:pPr>
            <a:r>
              <a:rPr lang="tr-TR" sz="3700" b="1" i="1" dirty="0"/>
              <a:t>Önerme Eklemleri</a:t>
            </a:r>
          </a:p>
          <a:p>
            <a:pPr marL="0" indent="0">
              <a:buNone/>
            </a:pPr>
            <a:r>
              <a:rPr lang="tr-TR" sz="3700" b="1" i="1" dirty="0"/>
              <a:t>Çıkarım</a:t>
            </a:r>
          </a:p>
          <a:p>
            <a:pPr marL="0" indent="0">
              <a:buNone/>
            </a:pPr>
            <a:r>
              <a:rPr lang="tr-TR" sz="3700" b="1" i="1" dirty="0"/>
              <a:t>Sembolleştirme</a:t>
            </a:r>
          </a:p>
          <a:p>
            <a:pPr marL="0" indent="0">
              <a:buNone/>
            </a:pPr>
            <a:r>
              <a:rPr lang="tr-TR" sz="3700" b="1" i="1" dirty="0"/>
              <a:t>Yorumlama</a:t>
            </a:r>
          </a:p>
          <a:p>
            <a:pPr marL="0" indent="0">
              <a:buNone/>
            </a:pPr>
            <a:r>
              <a:rPr lang="tr-TR" sz="3700" b="1" i="1" dirty="0"/>
              <a:t>Doğruluk Çizelgesi</a:t>
            </a:r>
          </a:p>
          <a:p>
            <a:pPr marL="0" indent="0">
              <a:buNone/>
            </a:pPr>
            <a:r>
              <a:rPr lang="tr-TR" sz="3700" b="1" i="1" dirty="0"/>
              <a:t>Çözümleyici Çizelge (Ağaç Yöntemi)</a:t>
            </a:r>
          </a:p>
          <a:p>
            <a:pPr marL="0" indent="0">
              <a:buNone/>
            </a:pPr>
            <a:r>
              <a:rPr lang="tr-TR" sz="3700" b="1" i="1" dirty="0"/>
              <a:t>Niceleme Mantığı</a:t>
            </a:r>
          </a:p>
          <a:p>
            <a:pPr marL="0" indent="0">
              <a:buNone/>
            </a:pPr>
            <a:r>
              <a:rPr lang="tr-TR" sz="3700" b="1" i="1" dirty="0"/>
              <a:t>Sembolleştirme</a:t>
            </a:r>
          </a:p>
          <a:p>
            <a:pPr marL="0" indent="0">
              <a:buNone/>
            </a:pPr>
            <a:r>
              <a:rPr lang="tr-TR" sz="3700" b="1" i="1" dirty="0"/>
              <a:t>Temel Kavramlar</a:t>
            </a:r>
          </a:p>
          <a:p>
            <a:pPr marL="0" indent="0">
              <a:buNone/>
            </a:pPr>
            <a:r>
              <a:rPr lang="tr-TR" sz="3700" b="1" i="1" dirty="0"/>
              <a:t>Temel Kurallar</a:t>
            </a:r>
          </a:p>
          <a:p>
            <a:pPr marL="0" indent="0">
              <a:buNone/>
            </a:pPr>
            <a:r>
              <a:rPr lang="tr-TR" sz="3700" b="1" i="1" dirty="0"/>
              <a:t>Geçerlilik</a:t>
            </a:r>
          </a:p>
          <a:p>
            <a:pPr marL="0" indent="0">
              <a:buNone/>
            </a:pPr>
            <a:r>
              <a:rPr lang="tr-TR" sz="3700" b="1" i="1" dirty="0"/>
              <a:t>Çok Değerli Mantık</a:t>
            </a:r>
          </a:p>
          <a:p>
            <a:pPr marL="0" indent="0">
              <a:buNone/>
            </a:pPr>
            <a:r>
              <a:rPr lang="tr-TR" sz="3700" b="1" i="1" dirty="0"/>
              <a:t>Üç Değerli Mantık</a:t>
            </a:r>
          </a:p>
          <a:p>
            <a:pPr marL="0" indent="0">
              <a:buNone/>
            </a:pPr>
            <a:r>
              <a:rPr lang="tr-TR" sz="3700" b="1" i="1" dirty="0"/>
              <a:t>Bulanık </a:t>
            </a:r>
            <a:r>
              <a:rPr lang="tr-TR" sz="3700" b="1" i="1" dirty="0" smtClean="0"/>
              <a:t>Mantık</a:t>
            </a:r>
          </a:p>
          <a:p>
            <a:pPr marL="0" indent="0">
              <a:buNone/>
            </a:pPr>
            <a:endParaRPr lang="tr-TR" sz="2800" b="1" i="1" dirty="0"/>
          </a:p>
          <a:p>
            <a:pPr marL="0" indent="0">
              <a:buNone/>
            </a:pPr>
            <a:endParaRPr lang="tr-TR" sz="1400" i="1" dirty="0"/>
          </a:p>
          <a:p>
            <a:pPr marL="0" indent="0">
              <a:buNone/>
            </a:pPr>
            <a:r>
              <a:rPr lang="tr-TR" sz="4300" b="1" i="1" dirty="0">
                <a:solidFill>
                  <a:srgbClr val="FF0000"/>
                </a:solidFill>
              </a:rPr>
              <a:t>12. SINIF 2. DÖNEM </a:t>
            </a:r>
            <a:r>
              <a:rPr lang="tr-TR" sz="4300" b="1" dirty="0">
                <a:solidFill>
                  <a:srgbClr val="FF0000"/>
                </a:solidFill>
              </a:rPr>
              <a:t>YABANCI DİL KONULARI</a:t>
            </a:r>
          </a:p>
          <a:p>
            <a:pPr marL="0" indent="0">
              <a:buNone/>
            </a:pPr>
            <a:endParaRPr lang="tr-TR" sz="1400" dirty="0"/>
          </a:p>
          <a:p>
            <a:pPr marL="0" indent="0">
              <a:buNone/>
            </a:pPr>
            <a:r>
              <a:rPr lang="tr-TR" sz="2500" b="1" dirty="0"/>
              <a:t> </a:t>
            </a:r>
            <a:r>
              <a:rPr lang="tr-TR" sz="3700" b="1" dirty="0"/>
              <a:t>Psychology – Psikoloji</a:t>
            </a:r>
          </a:p>
          <a:p>
            <a:pPr marL="0" indent="0">
              <a:buNone/>
            </a:pPr>
            <a:r>
              <a:rPr lang="tr-TR" sz="3700" b="1" dirty="0"/>
              <a:t>Favors – İyilik</a:t>
            </a:r>
          </a:p>
          <a:p>
            <a:pPr marL="0" indent="0">
              <a:buNone/>
            </a:pPr>
            <a:r>
              <a:rPr lang="tr-TR" sz="3700" b="1" dirty="0" smtClean="0"/>
              <a:t>News </a:t>
            </a:r>
            <a:r>
              <a:rPr lang="tr-TR" sz="3700" b="1" dirty="0"/>
              <a:t>Stories – Haber Hikayeleri</a:t>
            </a:r>
          </a:p>
          <a:p>
            <a:pPr marL="0" indent="0">
              <a:buNone/>
            </a:pPr>
            <a:r>
              <a:rPr lang="tr-TR" sz="3700" b="1" dirty="0"/>
              <a:t>Alternative Energy – Alternatif Enerji</a:t>
            </a:r>
          </a:p>
          <a:p>
            <a:pPr marL="0" indent="0">
              <a:buNone/>
            </a:pPr>
            <a:r>
              <a:rPr lang="tr-TR" sz="3700" b="1" dirty="0" smtClean="0"/>
              <a:t>Technology </a:t>
            </a:r>
            <a:r>
              <a:rPr lang="tr-TR" sz="3700" b="1" dirty="0"/>
              <a:t>– Teknoloji</a:t>
            </a:r>
          </a:p>
          <a:p>
            <a:pPr marL="0" indent="0">
              <a:buNone/>
            </a:pPr>
            <a:r>
              <a:rPr lang="tr-TR" sz="3700" b="1" dirty="0" smtClean="0"/>
              <a:t>Manners </a:t>
            </a:r>
            <a:r>
              <a:rPr lang="tr-TR" sz="3700" b="1" dirty="0"/>
              <a:t>– Davranış, Tutum</a:t>
            </a:r>
          </a:p>
          <a:p>
            <a:pPr marL="0" indent="0">
              <a:buNone/>
            </a:pPr>
            <a:endParaRPr lang="tr-TR" sz="2200" b="1" dirty="0"/>
          </a:p>
          <a:p>
            <a:pPr marL="0" indent="0">
              <a:buNone/>
            </a:pPr>
            <a:endParaRPr lang="tr-TR" sz="1400" dirty="0"/>
          </a:p>
          <a:p>
            <a:endParaRPr lang="tr-TR" dirty="0"/>
          </a:p>
        </p:txBody>
      </p:sp>
    </p:spTree>
    <p:extLst>
      <p:ext uri="{BB962C8B-B14F-4D97-AF65-F5344CB8AC3E}">
        <p14:creationId xmlns:p14="http://schemas.microsoft.com/office/powerpoint/2010/main" val="5402776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257087382"/>
              </p:ext>
            </p:extLst>
          </p:nvPr>
        </p:nvGraphicFramePr>
        <p:xfrm>
          <a:off x="-592308" y="1906307"/>
          <a:ext cx="5609335" cy="38118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p:cNvSpPr txBox="1"/>
          <p:nvPr/>
        </p:nvSpPr>
        <p:spPr>
          <a:xfrm>
            <a:off x="1475656" y="1208632"/>
            <a:ext cx="1810470" cy="830997"/>
          </a:xfrm>
          <a:prstGeom prst="rect">
            <a:avLst/>
          </a:prstGeom>
          <a:solidFill>
            <a:srgbClr val="66FFFF"/>
          </a:solidFill>
        </p:spPr>
        <p:txBody>
          <a:bodyPr wrap="square" rtlCol="0">
            <a:spAutoFit/>
          </a:bodyPr>
          <a:lstStyle/>
          <a:p>
            <a:pPr algn="ctr"/>
            <a:r>
              <a:rPr lang="tr-TR" sz="2400" b="1" dirty="0" smtClean="0">
                <a:latin typeface="Bebas Neue" panose="020B0606020202050201" pitchFamily="34" charset="0"/>
              </a:rPr>
              <a:t>PUAN TÜRLERİ</a:t>
            </a:r>
            <a:endParaRPr lang="en-US" sz="2400" b="1" dirty="0">
              <a:latin typeface="Bebas Neue" panose="020B0606020202050201" pitchFamily="34" charset="0"/>
            </a:endParaRPr>
          </a:p>
        </p:txBody>
      </p:sp>
      <p:sp>
        <p:nvSpPr>
          <p:cNvPr id="21" name="TextBox 20"/>
          <p:cNvSpPr txBox="1"/>
          <p:nvPr/>
        </p:nvSpPr>
        <p:spPr>
          <a:xfrm>
            <a:off x="4827752" y="2526739"/>
            <a:ext cx="3812036" cy="369332"/>
          </a:xfrm>
          <a:prstGeom prst="rect">
            <a:avLst/>
          </a:prstGeom>
          <a:solidFill>
            <a:srgbClr val="FFFF00"/>
          </a:solidFill>
        </p:spPr>
        <p:txBody>
          <a:bodyPr wrap="square" rtlCol="0">
            <a:spAutoFit/>
          </a:bodyPr>
          <a:lstStyle/>
          <a:p>
            <a:pPr algn="ctr"/>
            <a:r>
              <a:rPr lang="tr-TR" b="1" dirty="0" smtClean="0">
                <a:solidFill>
                  <a:schemeClr val="tx2">
                    <a:lumMod val="50000"/>
                  </a:schemeClr>
                </a:solidFill>
                <a:latin typeface="Bebas Neue" panose="020B0606020202050201" pitchFamily="34" charset="0"/>
              </a:rPr>
              <a:t>Sayısal Puan</a:t>
            </a:r>
            <a:endParaRPr lang="en-US" b="1" dirty="0">
              <a:solidFill>
                <a:schemeClr val="tx2">
                  <a:lumMod val="50000"/>
                </a:schemeClr>
              </a:solidFill>
              <a:latin typeface="Bebas Neue" panose="020B0606020202050201" pitchFamily="34" charset="0"/>
            </a:endParaRPr>
          </a:p>
        </p:txBody>
      </p:sp>
      <p:sp>
        <p:nvSpPr>
          <p:cNvPr id="36" name="35 Metin kutusu"/>
          <p:cNvSpPr txBox="1"/>
          <p:nvPr/>
        </p:nvSpPr>
        <p:spPr>
          <a:xfrm>
            <a:off x="702859" y="2486342"/>
            <a:ext cx="1115041" cy="954107"/>
          </a:xfrm>
          <a:prstGeom prst="rect">
            <a:avLst/>
          </a:prstGeom>
          <a:blipFill>
            <a:blip r:embed="rId8"/>
            <a:tile tx="0" ty="0" sx="100000" sy="100000" flip="none" algn="tl"/>
          </a:blipFill>
        </p:spPr>
        <p:txBody>
          <a:bodyPr wrap="square" rtlCol="0">
            <a:spAutoFit/>
          </a:bodyPr>
          <a:lstStyle/>
          <a:p>
            <a:pPr algn="ctr"/>
            <a:r>
              <a:rPr lang="tr-TR" sz="2800" b="1" dirty="0" smtClean="0">
                <a:solidFill>
                  <a:srgbClr val="00B0F0"/>
                </a:solidFill>
              </a:rPr>
              <a:t>SÖZEL </a:t>
            </a:r>
          </a:p>
          <a:p>
            <a:pPr algn="ctr"/>
            <a:r>
              <a:rPr lang="tr-TR" sz="2800" b="1" dirty="0" smtClean="0">
                <a:solidFill>
                  <a:srgbClr val="00B0F0"/>
                </a:solidFill>
              </a:rPr>
              <a:t>PUAN</a:t>
            </a:r>
            <a:endParaRPr lang="tr-TR" sz="2800" b="1" dirty="0">
              <a:solidFill>
                <a:srgbClr val="00B0F0"/>
              </a:solidFill>
            </a:endParaRPr>
          </a:p>
        </p:txBody>
      </p:sp>
      <p:sp>
        <p:nvSpPr>
          <p:cNvPr id="37" name="36 Metin kutusu"/>
          <p:cNvSpPr txBox="1"/>
          <p:nvPr/>
        </p:nvSpPr>
        <p:spPr>
          <a:xfrm>
            <a:off x="2423189" y="2419017"/>
            <a:ext cx="1356910" cy="954107"/>
          </a:xfrm>
          <a:prstGeom prst="rect">
            <a:avLst/>
          </a:prstGeom>
          <a:noFill/>
        </p:spPr>
        <p:txBody>
          <a:bodyPr wrap="none" rtlCol="0">
            <a:spAutoFit/>
          </a:bodyPr>
          <a:lstStyle/>
          <a:p>
            <a:pPr algn="ctr"/>
            <a:r>
              <a:rPr lang="tr-TR" sz="2800" b="1" dirty="0" smtClean="0">
                <a:solidFill>
                  <a:srgbClr val="00B0F0"/>
                </a:solidFill>
              </a:rPr>
              <a:t>SAYISAL</a:t>
            </a:r>
            <a:br>
              <a:rPr lang="tr-TR" sz="2800" b="1" dirty="0" smtClean="0">
                <a:solidFill>
                  <a:srgbClr val="00B0F0"/>
                </a:solidFill>
              </a:rPr>
            </a:br>
            <a:r>
              <a:rPr lang="tr-TR" sz="2800" b="1" dirty="0" smtClean="0">
                <a:solidFill>
                  <a:srgbClr val="00B0F0"/>
                </a:solidFill>
              </a:rPr>
              <a:t>PUAN</a:t>
            </a:r>
            <a:endParaRPr lang="tr-TR" sz="2800" b="1" dirty="0">
              <a:solidFill>
                <a:srgbClr val="00B0F0"/>
              </a:solidFill>
            </a:endParaRPr>
          </a:p>
        </p:txBody>
      </p:sp>
      <p:sp>
        <p:nvSpPr>
          <p:cNvPr id="38" name="37 Metin kutusu"/>
          <p:cNvSpPr txBox="1"/>
          <p:nvPr/>
        </p:nvSpPr>
        <p:spPr>
          <a:xfrm>
            <a:off x="541048" y="4167369"/>
            <a:ext cx="1438664" cy="954107"/>
          </a:xfrm>
          <a:prstGeom prst="rect">
            <a:avLst/>
          </a:prstGeom>
          <a:noFill/>
        </p:spPr>
        <p:txBody>
          <a:bodyPr wrap="square" rtlCol="0">
            <a:spAutoFit/>
          </a:bodyPr>
          <a:lstStyle/>
          <a:p>
            <a:pPr algn="ctr"/>
            <a:r>
              <a:rPr lang="tr-TR" sz="2800" b="1" dirty="0" smtClean="0">
                <a:solidFill>
                  <a:srgbClr val="00B0F0"/>
                </a:solidFill>
              </a:rPr>
              <a:t>EŞİT AĞIRLIK </a:t>
            </a:r>
          </a:p>
        </p:txBody>
      </p:sp>
      <p:sp>
        <p:nvSpPr>
          <p:cNvPr id="39" name="38 Metin kutusu"/>
          <p:cNvSpPr txBox="1"/>
          <p:nvPr/>
        </p:nvSpPr>
        <p:spPr>
          <a:xfrm>
            <a:off x="2526006" y="4210174"/>
            <a:ext cx="1151277" cy="954107"/>
          </a:xfrm>
          <a:prstGeom prst="rect">
            <a:avLst/>
          </a:prstGeom>
          <a:noFill/>
        </p:spPr>
        <p:txBody>
          <a:bodyPr wrap="none" rtlCol="0">
            <a:spAutoFit/>
          </a:bodyPr>
          <a:lstStyle/>
          <a:p>
            <a:pPr algn="ctr"/>
            <a:r>
              <a:rPr lang="tr-TR" sz="2800" b="1" dirty="0" smtClean="0">
                <a:solidFill>
                  <a:srgbClr val="00B0F0"/>
                </a:solidFill>
              </a:rPr>
              <a:t>DİL </a:t>
            </a:r>
          </a:p>
          <a:p>
            <a:pPr algn="ctr"/>
            <a:r>
              <a:rPr lang="tr-TR" sz="2800" b="1" dirty="0" smtClean="0">
                <a:solidFill>
                  <a:srgbClr val="00B0F0"/>
                </a:solidFill>
              </a:rPr>
              <a:t>PUANI</a:t>
            </a:r>
            <a:endParaRPr lang="tr-TR" sz="2800" b="1" dirty="0">
              <a:solidFill>
                <a:srgbClr val="00B0F0"/>
              </a:solidFill>
            </a:endParaRPr>
          </a:p>
        </p:txBody>
      </p:sp>
      <p:grpSp>
        <p:nvGrpSpPr>
          <p:cNvPr id="51" name="50 Grup"/>
          <p:cNvGrpSpPr/>
          <p:nvPr/>
        </p:nvGrpSpPr>
        <p:grpSpPr>
          <a:xfrm>
            <a:off x="4827604" y="1173268"/>
            <a:ext cx="3854734" cy="1306241"/>
            <a:chOff x="5248276" y="1220256"/>
            <a:chExt cx="3781424" cy="1306241"/>
          </a:xfrm>
        </p:grpSpPr>
        <p:sp>
          <p:nvSpPr>
            <p:cNvPr id="16" name="Rectangle 15"/>
            <p:cNvSpPr/>
            <p:nvPr/>
          </p:nvSpPr>
          <p:spPr>
            <a:xfrm>
              <a:off x="5248276" y="1603167"/>
              <a:ext cx="3781424" cy="923330"/>
            </a:xfrm>
            <a:prstGeom prst="rect">
              <a:avLst/>
            </a:prstGeom>
            <a:solidFill>
              <a:schemeClr val="accent5">
                <a:lumMod val="20000"/>
                <a:lumOff val="80000"/>
              </a:schemeClr>
            </a:solidFill>
          </p:spPr>
          <p:txBody>
            <a:bodyPr wrap="square">
              <a:spAutoFit/>
            </a:bodyPr>
            <a:lstStyle/>
            <a:p>
              <a:r>
                <a:rPr lang="tr-TR" sz="1400" b="1" dirty="0" smtClean="0"/>
                <a:t>Temel Yeterlilik Testi </a:t>
              </a:r>
              <a:r>
                <a:rPr lang="tr-TR" b="1" dirty="0" smtClean="0"/>
                <a:t>%40</a:t>
              </a:r>
              <a:r>
                <a:rPr lang="tr-TR" sz="1050" b="1" dirty="0" smtClean="0"/>
                <a:t> </a:t>
              </a:r>
              <a:endParaRPr lang="tr-TR" sz="1000" b="1" dirty="0" smtClean="0"/>
            </a:p>
            <a:p>
              <a:r>
                <a:rPr lang="tr-TR" sz="1300" b="1" dirty="0" smtClean="0"/>
                <a:t>Türk Dili ve Edebiyatı – Sosyal Bilimler-1 Testi </a:t>
              </a:r>
              <a:r>
                <a:rPr lang="tr-TR" b="1" dirty="0" smtClean="0"/>
                <a:t>% 30</a:t>
              </a:r>
              <a:endParaRPr lang="tr-TR" sz="1600" b="1" dirty="0" smtClean="0"/>
            </a:p>
            <a:p>
              <a:r>
                <a:rPr lang="tr-TR" sz="1200" b="1" dirty="0" smtClean="0"/>
                <a:t> </a:t>
              </a:r>
              <a:r>
                <a:rPr lang="tr-TR" sz="1300" b="1" dirty="0" smtClean="0"/>
                <a:t>Sosyal Bilimler-2 Testi </a:t>
              </a:r>
              <a:r>
                <a:rPr lang="tr-TR" b="1" dirty="0" smtClean="0"/>
                <a:t>%30</a:t>
              </a:r>
              <a:endParaRPr lang="en-US" sz="1000" b="1" dirty="0"/>
            </a:p>
          </p:txBody>
        </p:sp>
        <p:sp>
          <p:nvSpPr>
            <p:cNvPr id="17" name="TextBox 16"/>
            <p:cNvSpPr txBox="1"/>
            <p:nvPr/>
          </p:nvSpPr>
          <p:spPr>
            <a:xfrm>
              <a:off x="5294976" y="1220256"/>
              <a:ext cx="3734724" cy="369332"/>
            </a:xfrm>
            <a:prstGeom prst="rect">
              <a:avLst/>
            </a:prstGeom>
            <a:solidFill>
              <a:srgbClr val="FFFF00"/>
            </a:solidFill>
          </p:spPr>
          <p:txBody>
            <a:bodyPr wrap="square" rtlCol="0">
              <a:spAutoFit/>
            </a:bodyPr>
            <a:lstStyle/>
            <a:p>
              <a:pPr algn="ctr"/>
              <a:r>
                <a:rPr lang="tr-TR" b="1" dirty="0" smtClean="0">
                  <a:solidFill>
                    <a:schemeClr val="tx2">
                      <a:lumMod val="50000"/>
                    </a:schemeClr>
                  </a:solidFill>
                  <a:latin typeface="Bebas Neue" panose="020B0606020202050201" pitchFamily="34" charset="0"/>
                </a:rPr>
                <a:t>Sözel Puan</a:t>
              </a:r>
              <a:endParaRPr lang="en-US" b="1" dirty="0">
                <a:solidFill>
                  <a:schemeClr val="tx2">
                    <a:lumMod val="50000"/>
                  </a:schemeClr>
                </a:solidFill>
                <a:latin typeface="Bebas Neue" panose="020B0606020202050201" pitchFamily="34" charset="0"/>
              </a:endParaRPr>
            </a:p>
          </p:txBody>
        </p:sp>
      </p:grpSp>
      <p:sp>
        <p:nvSpPr>
          <p:cNvPr id="24" name="TextBox 23"/>
          <p:cNvSpPr txBox="1"/>
          <p:nvPr/>
        </p:nvSpPr>
        <p:spPr>
          <a:xfrm>
            <a:off x="4722401" y="3696839"/>
            <a:ext cx="3960224" cy="369332"/>
          </a:xfrm>
          <a:prstGeom prst="rect">
            <a:avLst/>
          </a:prstGeom>
          <a:solidFill>
            <a:srgbClr val="FFFF00"/>
          </a:solidFill>
        </p:spPr>
        <p:txBody>
          <a:bodyPr wrap="square" rtlCol="0">
            <a:spAutoFit/>
          </a:bodyPr>
          <a:lstStyle/>
          <a:p>
            <a:pPr algn="ctr"/>
            <a:r>
              <a:rPr lang="tr-TR" b="1" dirty="0" smtClean="0">
                <a:solidFill>
                  <a:schemeClr val="tx2">
                    <a:lumMod val="50000"/>
                  </a:schemeClr>
                </a:solidFill>
                <a:latin typeface="Bebas Neue" panose="020B0606020202050201" pitchFamily="34" charset="0"/>
              </a:rPr>
              <a:t>Eşit </a:t>
            </a:r>
            <a:r>
              <a:rPr lang="tr-TR" b="1" dirty="0">
                <a:solidFill>
                  <a:schemeClr val="tx2">
                    <a:lumMod val="50000"/>
                  </a:schemeClr>
                </a:solidFill>
                <a:latin typeface="Bebas Neue" panose="020B0606020202050201" pitchFamily="34" charset="0"/>
              </a:rPr>
              <a:t>A</a:t>
            </a:r>
            <a:r>
              <a:rPr lang="tr-TR" b="1" dirty="0" smtClean="0">
                <a:solidFill>
                  <a:schemeClr val="tx2">
                    <a:lumMod val="50000"/>
                  </a:schemeClr>
                </a:solidFill>
                <a:latin typeface="Bebas Neue" panose="020B0606020202050201" pitchFamily="34" charset="0"/>
              </a:rPr>
              <a:t>ğırlık</a:t>
            </a:r>
            <a:endParaRPr lang="en-US" b="1" dirty="0">
              <a:solidFill>
                <a:schemeClr val="tx2">
                  <a:lumMod val="50000"/>
                </a:schemeClr>
              </a:solidFill>
              <a:latin typeface="Bebas Neue" panose="020B0606020202050201" pitchFamily="34" charset="0"/>
            </a:endParaRPr>
          </a:p>
        </p:txBody>
      </p:sp>
      <p:sp>
        <p:nvSpPr>
          <p:cNvPr id="27" name="TextBox 26"/>
          <p:cNvSpPr txBox="1"/>
          <p:nvPr/>
        </p:nvSpPr>
        <p:spPr>
          <a:xfrm>
            <a:off x="4811077" y="5028491"/>
            <a:ext cx="3828711" cy="369332"/>
          </a:xfrm>
          <a:prstGeom prst="rect">
            <a:avLst/>
          </a:prstGeom>
          <a:solidFill>
            <a:srgbClr val="FFFF00"/>
          </a:solidFill>
        </p:spPr>
        <p:txBody>
          <a:bodyPr wrap="square" rtlCol="0">
            <a:spAutoFit/>
          </a:bodyPr>
          <a:lstStyle/>
          <a:p>
            <a:pPr algn="ctr"/>
            <a:r>
              <a:rPr lang="tr-TR" b="1" dirty="0" smtClean="0">
                <a:solidFill>
                  <a:schemeClr val="tx2">
                    <a:lumMod val="50000"/>
                  </a:schemeClr>
                </a:solidFill>
                <a:latin typeface="Bebas Neue" panose="020B0606020202050201" pitchFamily="34" charset="0"/>
              </a:rPr>
              <a:t>Dil </a:t>
            </a:r>
            <a:r>
              <a:rPr lang="tr-TR" b="1" dirty="0">
                <a:solidFill>
                  <a:schemeClr val="tx2">
                    <a:lumMod val="50000"/>
                  </a:schemeClr>
                </a:solidFill>
                <a:latin typeface="Bebas Neue" panose="020B0606020202050201" pitchFamily="34" charset="0"/>
              </a:rPr>
              <a:t>P</a:t>
            </a:r>
            <a:r>
              <a:rPr lang="tr-TR" b="1" dirty="0" smtClean="0">
                <a:solidFill>
                  <a:schemeClr val="tx2">
                    <a:lumMod val="50000"/>
                  </a:schemeClr>
                </a:solidFill>
                <a:latin typeface="Bebas Neue" panose="020B0606020202050201" pitchFamily="34" charset="0"/>
              </a:rPr>
              <a:t>uanı</a:t>
            </a:r>
            <a:endParaRPr lang="en-US" b="1" dirty="0">
              <a:solidFill>
                <a:schemeClr val="tx2">
                  <a:lumMod val="50000"/>
                </a:schemeClr>
              </a:solidFill>
              <a:latin typeface="Bebas Neue" panose="020B0606020202050201" pitchFamily="34" charset="0"/>
            </a:endParaRPr>
          </a:p>
        </p:txBody>
      </p:sp>
      <p:sp>
        <p:nvSpPr>
          <p:cNvPr id="45" name="Rectangle 5"/>
          <p:cNvSpPr/>
          <p:nvPr/>
        </p:nvSpPr>
        <p:spPr>
          <a:xfrm>
            <a:off x="302345" y="243867"/>
            <a:ext cx="8362757" cy="461665"/>
          </a:xfrm>
          <a:prstGeom prst="rect">
            <a:avLst/>
          </a:prstGeom>
          <a:solidFill>
            <a:srgbClr val="FFFF00"/>
          </a:solidFill>
        </p:spPr>
        <p:txBody>
          <a:bodyPr wrap="square">
            <a:spAutoFit/>
          </a:bodyPr>
          <a:lstStyle/>
          <a:p>
            <a:pPr algn="ctr"/>
            <a:r>
              <a:rPr lang="tr-TR" sz="2400" b="1" dirty="0" smtClean="0">
                <a:ln w="1905"/>
                <a:effectLst>
                  <a:innerShdw blurRad="69850" dist="43180" dir="5400000">
                    <a:srgbClr val="000000">
                      <a:alpha val="65000"/>
                    </a:srgbClr>
                  </a:innerShdw>
                </a:effectLst>
              </a:rPr>
              <a:t>PUAN TÜRLERİNE GÖRE GİRİLECEK TESTLER  ve ORANLAR</a:t>
            </a:r>
            <a:endParaRPr lang="en-US" sz="2400" b="1" dirty="0">
              <a:ln w="1905"/>
              <a:effectLst>
                <a:innerShdw blurRad="69850" dist="43180" dir="5400000">
                  <a:srgbClr val="000000">
                    <a:alpha val="65000"/>
                  </a:srgbClr>
                </a:innerShdw>
              </a:effectLst>
            </a:endParaRPr>
          </a:p>
        </p:txBody>
      </p:sp>
      <p:sp>
        <p:nvSpPr>
          <p:cNvPr id="56" name="55 Slayt Numarası Yer Tutucusu"/>
          <p:cNvSpPr>
            <a:spLocks noGrp="1"/>
          </p:cNvSpPr>
          <p:nvPr>
            <p:ph type="sldNum" sz="quarter" idx="12"/>
          </p:nvPr>
        </p:nvSpPr>
        <p:spPr/>
        <p:txBody>
          <a:bodyPr/>
          <a:lstStyle/>
          <a:p>
            <a:fld id="{2F0443AE-4F20-4B40-B91B-135E9B6A23DD}" type="slidenum">
              <a:rPr lang="en-US" smtClean="0"/>
              <a:pPr/>
              <a:t>55</a:t>
            </a:fld>
            <a:endParaRPr lang="en-US"/>
          </a:p>
        </p:txBody>
      </p:sp>
      <p:sp>
        <p:nvSpPr>
          <p:cNvPr id="57" name="Rectangle 15"/>
          <p:cNvSpPr/>
          <p:nvPr/>
        </p:nvSpPr>
        <p:spPr>
          <a:xfrm>
            <a:off x="4806403" y="2896620"/>
            <a:ext cx="3854734" cy="800219"/>
          </a:xfrm>
          <a:prstGeom prst="rect">
            <a:avLst/>
          </a:prstGeom>
          <a:solidFill>
            <a:schemeClr val="accent5">
              <a:lumMod val="20000"/>
              <a:lumOff val="80000"/>
            </a:schemeClr>
          </a:solidFill>
        </p:spPr>
        <p:txBody>
          <a:bodyPr wrap="square">
            <a:spAutoFit/>
          </a:bodyPr>
          <a:lstStyle/>
          <a:p>
            <a:r>
              <a:rPr lang="tr-TR" sz="1400" b="1" dirty="0"/>
              <a:t>Temel Yeterlilik Testi %40 </a:t>
            </a:r>
          </a:p>
          <a:p>
            <a:r>
              <a:rPr lang="tr-TR" sz="1400" b="1" dirty="0"/>
              <a:t>Matematik Testi </a:t>
            </a:r>
            <a:r>
              <a:rPr lang="tr-TR" sz="1600" b="1" dirty="0"/>
              <a:t>% 30</a:t>
            </a:r>
            <a:endParaRPr lang="tr-TR" sz="1400" b="1" dirty="0"/>
          </a:p>
          <a:p>
            <a:r>
              <a:rPr lang="tr-TR" sz="1400" b="1" dirty="0"/>
              <a:t> Fen Bilimleri Testi </a:t>
            </a:r>
            <a:r>
              <a:rPr lang="tr-TR" sz="1600" b="1" dirty="0"/>
              <a:t>%30</a:t>
            </a:r>
            <a:endParaRPr lang="en-US" sz="1000" b="1" dirty="0"/>
          </a:p>
        </p:txBody>
      </p:sp>
      <p:sp>
        <p:nvSpPr>
          <p:cNvPr id="58" name="Rectangle 15"/>
          <p:cNvSpPr/>
          <p:nvPr/>
        </p:nvSpPr>
        <p:spPr>
          <a:xfrm>
            <a:off x="4772673" y="4080050"/>
            <a:ext cx="3854734" cy="923330"/>
          </a:xfrm>
          <a:prstGeom prst="rect">
            <a:avLst/>
          </a:prstGeom>
          <a:solidFill>
            <a:schemeClr val="accent5">
              <a:lumMod val="20000"/>
              <a:lumOff val="80000"/>
            </a:schemeClr>
          </a:solidFill>
        </p:spPr>
        <p:txBody>
          <a:bodyPr wrap="square">
            <a:spAutoFit/>
          </a:bodyPr>
          <a:lstStyle/>
          <a:p>
            <a:r>
              <a:rPr lang="tr-TR" sz="1200" b="1" dirty="0"/>
              <a:t>Temel Yeterlilik Testi %40 </a:t>
            </a:r>
          </a:p>
          <a:p>
            <a:r>
              <a:rPr lang="tr-TR" sz="1200" b="1" dirty="0" smtClean="0"/>
              <a:t>Türk </a:t>
            </a:r>
            <a:r>
              <a:rPr lang="tr-TR" sz="1200" b="1" dirty="0"/>
              <a:t>Dili ve Edebiyatı – Sosyal Bilimler-1 Testi  </a:t>
            </a:r>
            <a:r>
              <a:rPr lang="tr-TR" sz="1400" b="1" dirty="0"/>
              <a:t>%</a:t>
            </a:r>
            <a:r>
              <a:rPr lang="tr-TR" sz="1400" b="1" dirty="0" smtClean="0"/>
              <a:t>30</a:t>
            </a:r>
          </a:p>
          <a:p>
            <a:r>
              <a:rPr lang="tr-TR" sz="1200" b="1" dirty="0" smtClean="0"/>
              <a:t>Matematik </a:t>
            </a:r>
            <a:r>
              <a:rPr lang="tr-TR" sz="1200" b="1" dirty="0"/>
              <a:t>Testi </a:t>
            </a:r>
            <a:r>
              <a:rPr lang="tr-TR" sz="1400" b="1" dirty="0"/>
              <a:t>% 30</a:t>
            </a:r>
            <a:endParaRPr lang="tr-TR" sz="1200" b="1" dirty="0"/>
          </a:p>
          <a:p>
            <a:endParaRPr lang="en-US" sz="1400" b="1" dirty="0"/>
          </a:p>
        </p:txBody>
      </p:sp>
      <p:sp>
        <p:nvSpPr>
          <p:cNvPr id="60" name="Rectangle 15"/>
          <p:cNvSpPr/>
          <p:nvPr/>
        </p:nvSpPr>
        <p:spPr>
          <a:xfrm>
            <a:off x="4746650" y="5387023"/>
            <a:ext cx="3918452" cy="769441"/>
          </a:xfrm>
          <a:prstGeom prst="rect">
            <a:avLst/>
          </a:prstGeom>
          <a:solidFill>
            <a:schemeClr val="accent5">
              <a:lumMod val="20000"/>
              <a:lumOff val="80000"/>
            </a:schemeClr>
          </a:solidFill>
        </p:spPr>
        <p:txBody>
          <a:bodyPr wrap="square">
            <a:spAutoFit/>
          </a:bodyPr>
          <a:lstStyle/>
          <a:p>
            <a:r>
              <a:rPr lang="tr-TR" sz="1400" b="1" dirty="0"/>
              <a:t>Temel Yeterlilik Testi %40 </a:t>
            </a:r>
          </a:p>
          <a:p>
            <a:r>
              <a:rPr lang="tr-TR" sz="1400" b="1" dirty="0"/>
              <a:t>Yabancı Dil Testi </a:t>
            </a:r>
            <a:r>
              <a:rPr lang="tr-TR" sz="1600" b="1" dirty="0"/>
              <a:t>% 60</a:t>
            </a:r>
            <a:endParaRPr lang="tr-TR" sz="1400" b="1" dirty="0"/>
          </a:p>
          <a:p>
            <a:endParaRPr lang="en-US" sz="1400" b="1" dirty="0"/>
          </a:p>
        </p:txBody>
      </p:sp>
    </p:spTree>
    <p:extLst>
      <p:ext uri="{BB962C8B-B14F-4D97-AF65-F5344CB8AC3E}">
        <p14:creationId xmlns:p14="http://schemas.microsoft.com/office/powerpoint/2010/main" val="2555111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770" decel="100000"/>
                                        <p:tgtEl>
                                          <p:spTgt spid="9"/>
                                        </p:tgtEl>
                                      </p:cBhvr>
                                    </p:animEffect>
                                    <p:animScale>
                                      <p:cBhvr>
                                        <p:cTn id="8" dur="770" decel="100000"/>
                                        <p:tgtEl>
                                          <p:spTgt spid="9"/>
                                        </p:tgtEl>
                                      </p:cBhvr>
                                      <p:from x="10000" y="10000"/>
                                      <p:to x="200000" y="450000"/>
                                    </p:animScale>
                                    <p:animScale>
                                      <p:cBhvr>
                                        <p:cTn id="9" dur="1230" accel="100000" fill="hold">
                                          <p:stCondLst>
                                            <p:cond delay="770"/>
                                          </p:stCondLst>
                                        </p:cTn>
                                        <p:tgtEl>
                                          <p:spTgt spid="9"/>
                                        </p:tgtEl>
                                      </p:cBhvr>
                                      <p:from x="200000" y="450000"/>
                                      <p:to x="100000" y="100000"/>
                                    </p:animScale>
                                    <p:set>
                                      <p:cBhvr>
                                        <p:cTn id="10" dur="770" fill="hold"/>
                                        <p:tgtEl>
                                          <p:spTgt spid="9"/>
                                        </p:tgtEl>
                                        <p:attrNameLst>
                                          <p:attrName>ppt_x</p:attrName>
                                        </p:attrNameLst>
                                      </p:cBhvr>
                                      <p:to>
                                        <p:strVal val="(0.5)"/>
                                      </p:to>
                                    </p:set>
                                    <p:anim from="(0.5)" to="(#ppt_x)" calcmode="lin" valueType="num">
                                      <p:cBhvr>
                                        <p:cTn id="11" dur="1230" accel="100000" fill="hold">
                                          <p:stCondLst>
                                            <p:cond delay="770"/>
                                          </p:stCondLst>
                                        </p:cTn>
                                        <p:tgtEl>
                                          <p:spTgt spid="9"/>
                                        </p:tgtEl>
                                        <p:attrNameLst>
                                          <p:attrName>ppt_x</p:attrName>
                                        </p:attrNameLst>
                                      </p:cBhvr>
                                    </p:anim>
                                    <p:set>
                                      <p:cBhvr>
                                        <p:cTn id="12" dur="770" fill="hold"/>
                                        <p:tgtEl>
                                          <p:spTgt spid="9"/>
                                        </p:tgtEl>
                                        <p:attrNameLst>
                                          <p:attrName>ppt_y</p:attrName>
                                        </p:attrNameLst>
                                      </p:cBhvr>
                                      <p:to>
                                        <p:strVal val="(#ppt_y+0.4)"/>
                                      </p:to>
                                    </p:set>
                                    <p:anim from="(#ppt_y+0.4)" to="(#ppt_y)" calcmode="lin" valueType="num">
                                      <p:cBhvr>
                                        <p:cTn id="13" dur="1230" accel="100000" fill="hold">
                                          <p:stCondLst>
                                            <p:cond delay="770"/>
                                          </p:stCondLst>
                                        </p:cTn>
                                        <p:tgtEl>
                                          <p:spTgt spid="9"/>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checkerboard(across)">
                                      <p:cBhvr>
                                        <p:cTn id="18" dur="500"/>
                                        <p:tgtEl>
                                          <p:spTgt spid="7"/>
                                        </p:tgtEl>
                                      </p:cBhvr>
                                    </p:animEffect>
                                  </p:childTnLst>
                                </p:cTn>
                              </p:par>
                            </p:childTnLst>
                          </p:cTn>
                        </p:par>
                        <p:par>
                          <p:cTn id="19" fill="hold">
                            <p:stCondLst>
                              <p:cond delay="500"/>
                            </p:stCondLst>
                            <p:childTnLst>
                              <p:par>
                                <p:cTn id="20" presetID="3" presetClass="entr" presetSubtype="10" fill="hold" grpId="0" nodeType="after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blinds(horizontal)">
                                      <p:cBhvr>
                                        <p:cTn id="22" dur="500"/>
                                        <p:tgtEl>
                                          <p:spTgt spid="36"/>
                                        </p:tgtEl>
                                      </p:cBhvr>
                                    </p:animEffect>
                                  </p:childTnLst>
                                </p:cTn>
                              </p:par>
                            </p:childTnLst>
                          </p:cTn>
                        </p:par>
                        <p:par>
                          <p:cTn id="23" fill="hold">
                            <p:stCondLst>
                              <p:cond delay="1000"/>
                            </p:stCondLst>
                            <p:childTnLst>
                              <p:par>
                                <p:cTn id="24" presetID="3" presetClass="entr" presetSubtype="10" fill="hold" grpId="0" nodeType="afterEffect">
                                  <p:stCondLst>
                                    <p:cond delay="0"/>
                                  </p:stCondLst>
                                  <p:childTnLst>
                                    <p:set>
                                      <p:cBhvr>
                                        <p:cTn id="25" dur="1" fill="hold">
                                          <p:stCondLst>
                                            <p:cond delay="0"/>
                                          </p:stCondLst>
                                        </p:cTn>
                                        <p:tgtEl>
                                          <p:spTgt spid="37"/>
                                        </p:tgtEl>
                                        <p:attrNameLst>
                                          <p:attrName>style.visibility</p:attrName>
                                        </p:attrNameLst>
                                      </p:cBhvr>
                                      <p:to>
                                        <p:strVal val="visible"/>
                                      </p:to>
                                    </p:set>
                                    <p:animEffect transition="in" filter="blinds(horizontal)">
                                      <p:cBhvr>
                                        <p:cTn id="26" dur="500"/>
                                        <p:tgtEl>
                                          <p:spTgt spid="37"/>
                                        </p:tgtEl>
                                      </p:cBhvr>
                                    </p:animEffect>
                                  </p:childTnLst>
                                </p:cTn>
                              </p:par>
                            </p:childTnLst>
                          </p:cTn>
                        </p:par>
                        <p:par>
                          <p:cTn id="27" fill="hold">
                            <p:stCondLst>
                              <p:cond delay="1500"/>
                            </p:stCondLst>
                            <p:childTnLst>
                              <p:par>
                                <p:cTn id="28" presetID="3" presetClass="entr" presetSubtype="10" fill="hold" grpId="0" nodeType="afterEffect">
                                  <p:stCondLst>
                                    <p:cond delay="0"/>
                                  </p:stCondLst>
                                  <p:childTnLst>
                                    <p:set>
                                      <p:cBhvr>
                                        <p:cTn id="29" dur="1" fill="hold">
                                          <p:stCondLst>
                                            <p:cond delay="0"/>
                                          </p:stCondLst>
                                        </p:cTn>
                                        <p:tgtEl>
                                          <p:spTgt spid="38"/>
                                        </p:tgtEl>
                                        <p:attrNameLst>
                                          <p:attrName>style.visibility</p:attrName>
                                        </p:attrNameLst>
                                      </p:cBhvr>
                                      <p:to>
                                        <p:strVal val="visible"/>
                                      </p:to>
                                    </p:set>
                                    <p:animEffect transition="in" filter="blinds(horizontal)">
                                      <p:cBhvr>
                                        <p:cTn id="30" dur="500"/>
                                        <p:tgtEl>
                                          <p:spTgt spid="38"/>
                                        </p:tgtEl>
                                      </p:cBhvr>
                                    </p:animEffect>
                                  </p:childTnLst>
                                </p:cTn>
                              </p:par>
                            </p:childTnLst>
                          </p:cTn>
                        </p:par>
                        <p:par>
                          <p:cTn id="31" fill="hold">
                            <p:stCondLst>
                              <p:cond delay="2000"/>
                            </p:stCondLst>
                            <p:childTnLst>
                              <p:par>
                                <p:cTn id="32" presetID="3" presetClass="entr" presetSubtype="10" fill="hold" grpId="0" nodeType="afterEffect">
                                  <p:stCondLst>
                                    <p:cond delay="0"/>
                                  </p:stCondLst>
                                  <p:childTnLst>
                                    <p:set>
                                      <p:cBhvr>
                                        <p:cTn id="33" dur="1" fill="hold">
                                          <p:stCondLst>
                                            <p:cond delay="0"/>
                                          </p:stCondLst>
                                        </p:cTn>
                                        <p:tgtEl>
                                          <p:spTgt spid="39"/>
                                        </p:tgtEl>
                                        <p:attrNameLst>
                                          <p:attrName>style.visibility</p:attrName>
                                        </p:attrNameLst>
                                      </p:cBhvr>
                                      <p:to>
                                        <p:strVal val="visible"/>
                                      </p:to>
                                    </p:set>
                                    <p:animEffect transition="in" filter="blinds(horizontal)">
                                      <p:cBhvr>
                                        <p:cTn id="34" dur="10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9" grpId="0" animBg="1"/>
      <p:bldP spid="36" grpId="0" animBg="1"/>
      <p:bldP spid="37" grpId="0"/>
      <p:bldP spid="38" grpId="0"/>
      <p:bldP spid="39"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290140955"/>
              </p:ext>
            </p:extLst>
          </p:nvPr>
        </p:nvGraphicFramePr>
        <p:xfrm>
          <a:off x="179512" y="188640"/>
          <a:ext cx="8848728" cy="2958776"/>
        </p:xfrm>
        <a:graphic>
          <a:graphicData uri="http://schemas.openxmlformats.org/drawingml/2006/table">
            <a:tbl>
              <a:tblPr firstRow="1" bandRow="1">
                <a:tableStyleId>{8799B23B-EC83-4686-B30A-512413B5E67A}</a:tableStyleId>
              </a:tblPr>
              <a:tblGrid>
                <a:gridCol w="737394">
                  <a:extLst>
                    <a:ext uri="{9D8B030D-6E8A-4147-A177-3AD203B41FA5}">
                      <a16:colId xmlns="" xmlns:a16="http://schemas.microsoft.com/office/drawing/2014/main" val="20000"/>
                    </a:ext>
                  </a:extLst>
                </a:gridCol>
                <a:gridCol w="643728">
                  <a:extLst>
                    <a:ext uri="{9D8B030D-6E8A-4147-A177-3AD203B41FA5}">
                      <a16:colId xmlns="" xmlns:a16="http://schemas.microsoft.com/office/drawing/2014/main" val="20001"/>
                    </a:ext>
                  </a:extLst>
                </a:gridCol>
                <a:gridCol w="831060">
                  <a:extLst>
                    <a:ext uri="{9D8B030D-6E8A-4147-A177-3AD203B41FA5}">
                      <a16:colId xmlns="" xmlns:a16="http://schemas.microsoft.com/office/drawing/2014/main" val="20002"/>
                    </a:ext>
                  </a:extLst>
                </a:gridCol>
                <a:gridCol w="737394">
                  <a:extLst>
                    <a:ext uri="{9D8B030D-6E8A-4147-A177-3AD203B41FA5}">
                      <a16:colId xmlns="" xmlns:a16="http://schemas.microsoft.com/office/drawing/2014/main" val="20003"/>
                    </a:ext>
                  </a:extLst>
                </a:gridCol>
                <a:gridCol w="737394">
                  <a:extLst>
                    <a:ext uri="{9D8B030D-6E8A-4147-A177-3AD203B41FA5}">
                      <a16:colId xmlns="" xmlns:a16="http://schemas.microsoft.com/office/drawing/2014/main" val="20004"/>
                    </a:ext>
                  </a:extLst>
                </a:gridCol>
                <a:gridCol w="737394">
                  <a:extLst>
                    <a:ext uri="{9D8B030D-6E8A-4147-A177-3AD203B41FA5}">
                      <a16:colId xmlns="" xmlns:a16="http://schemas.microsoft.com/office/drawing/2014/main" val="20005"/>
                    </a:ext>
                  </a:extLst>
                </a:gridCol>
                <a:gridCol w="737394">
                  <a:extLst>
                    <a:ext uri="{9D8B030D-6E8A-4147-A177-3AD203B41FA5}">
                      <a16:colId xmlns="" xmlns:a16="http://schemas.microsoft.com/office/drawing/2014/main" val="20006"/>
                    </a:ext>
                  </a:extLst>
                </a:gridCol>
                <a:gridCol w="737394">
                  <a:extLst>
                    <a:ext uri="{9D8B030D-6E8A-4147-A177-3AD203B41FA5}">
                      <a16:colId xmlns="" xmlns:a16="http://schemas.microsoft.com/office/drawing/2014/main" val="20007"/>
                    </a:ext>
                  </a:extLst>
                </a:gridCol>
                <a:gridCol w="737394">
                  <a:extLst>
                    <a:ext uri="{9D8B030D-6E8A-4147-A177-3AD203B41FA5}">
                      <a16:colId xmlns="" xmlns:a16="http://schemas.microsoft.com/office/drawing/2014/main" val="20008"/>
                    </a:ext>
                  </a:extLst>
                </a:gridCol>
                <a:gridCol w="737394">
                  <a:extLst>
                    <a:ext uri="{9D8B030D-6E8A-4147-A177-3AD203B41FA5}">
                      <a16:colId xmlns="" xmlns:a16="http://schemas.microsoft.com/office/drawing/2014/main" val="20009"/>
                    </a:ext>
                  </a:extLst>
                </a:gridCol>
                <a:gridCol w="737394">
                  <a:extLst>
                    <a:ext uri="{9D8B030D-6E8A-4147-A177-3AD203B41FA5}">
                      <a16:colId xmlns="" xmlns:a16="http://schemas.microsoft.com/office/drawing/2014/main" val="20010"/>
                    </a:ext>
                  </a:extLst>
                </a:gridCol>
                <a:gridCol w="737394">
                  <a:extLst>
                    <a:ext uri="{9D8B030D-6E8A-4147-A177-3AD203B41FA5}">
                      <a16:colId xmlns="" xmlns:a16="http://schemas.microsoft.com/office/drawing/2014/main" val="20011"/>
                    </a:ext>
                  </a:extLst>
                </a:gridCol>
              </a:tblGrid>
              <a:tr h="370882">
                <a:tc gridSpan="12">
                  <a:txBody>
                    <a:bodyPr/>
                    <a:lstStyle/>
                    <a:p>
                      <a:pPr algn="ctr"/>
                      <a:r>
                        <a:rPr lang="tr-TR" dirty="0" smtClean="0"/>
                        <a:t>SÖZEL PUAN</a:t>
                      </a:r>
                      <a:endParaRPr lang="tr-TR" dirty="0">
                        <a:solidFill>
                          <a:schemeClr val="accent6">
                            <a:lumMod val="75000"/>
                          </a:schemeClr>
                        </a:solidFill>
                      </a:endParaRPr>
                    </a:p>
                  </a:txBody>
                  <a:tcPr>
                    <a:solidFill>
                      <a:srgbClr val="FFFF00"/>
                    </a:solidFill>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extLst>
                  <a:ext uri="{0D108BD9-81ED-4DB2-BD59-A6C34878D82A}">
                    <a16:rowId xmlns="" xmlns:a16="http://schemas.microsoft.com/office/drawing/2014/main" val="10000"/>
                  </a:ext>
                </a:extLst>
              </a:tr>
              <a:tr h="578391">
                <a:tc gridSpan="12">
                  <a:txBody>
                    <a:bodyPr/>
                    <a:lstStyle/>
                    <a:p>
                      <a:pPr algn="ctr"/>
                      <a:r>
                        <a:rPr lang="tr-TR" sz="2800" b="1" dirty="0" smtClean="0">
                          <a:solidFill>
                            <a:srgbClr val="00B050"/>
                          </a:solidFill>
                        </a:rPr>
                        <a:t>Testlerin Ağırlıkları (%) </a:t>
                      </a:r>
                      <a:endParaRPr lang="tr-TR" sz="2800" b="1" dirty="0">
                        <a:solidFill>
                          <a:srgbClr val="00B050"/>
                        </a:solidFill>
                      </a:endParaRPr>
                    </a:p>
                  </a:txBody>
                  <a:tcPr>
                    <a:solidFill>
                      <a:schemeClr val="accent5">
                        <a:lumMod val="20000"/>
                        <a:lumOff val="80000"/>
                      </a:schemeClr>
                    </a:solidFill>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extLst>
                  <a:ext uri="{0D108BD9-81ED-4DB2-BD59-A6C34878D82A}">
                    <a16:rowId xmlns="" xmlns:a16="http://schemas.microsoft.com/office/drawing/2014/main" val="10001"/>
                  </a:ext>
                </a:extLst>
              </a:tr>
              <a:tr h="413947">
                <a:tc gridSpan="5">
                  <a:txBody>
                    <a:bodyPr/>
                    <a:lstStyle/>
                    <a:p>
                      <a:pPr algn="ctr"/>
                      <a:r>
                        <a:rPr lang="tr-TR" b="1" dirty="0" smtClean="0">
                          <a:solidFill>
                            <a:srgbClr val="FF0000"/>
                          </a:solidFill>
                        </a:rPr>
                        <a:t>TYT (Temel Yeterlilik Testi)</a:t>
                      </a:r>
                      <a:endParaRPr lang="tr-TR" b="1" dirty="0">
                        <a:solidFill>
                          <a:srgbClr val="FF0000"/>
                        </a:solidFill>
                      </a:endParaRPr>
                    </a:p>
                  </a:txBody>
                  <a:tcPr anchor="ctr">
                    <a:solidFill>
                      <a:schemeClr val="accent5">
                        <a:lumMod val="20000"/>
                        <a:lumOff val="80000"/>
                      </a:schemeClr>
                    </a:solidFill>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gridSpan="7">
                  <a:txBody>
                    <a:bodyPr/>
                    <a:lstStyle/>
                    <a:p>
                      <a:pPr algn="ctr"/>
                      <a:r>
                        <a:rPr lang="tr-TR" b="1" dirty="0" smtClean="0">
                          <a:solidFill>
                            <a:srgbClr val="FF0000"/>
                          </a:solidFill>
                        </a:rPr>
                        <a:t>AYT (Alan</a:t>
                      </a:r>
                      <a:r>
                        <a:rPr lang="tr-TR" b="1" baseline="0" dirty="0" smtClean="0">
                          <a:solidFill>
                            <a:srgbClr val="FF0000"/>
                          </a:solidFill>
                        </a:rPr>
                        <a:t> Yeterlilik Testi)</a:t>
                      </a:r>
                      <a:endParaRPr lang="tr-TR" b="1" dirty="0">
                        <a:solidFill>
                          <a:srgbClr val="FF0000"/>
                        </a:solidFill>
                      </a:endParaRPr>
                    </a:p>
                  </a:txBody>
                  <a:tcPr anchor="ctr">
                    <a:solidFill>
                      <a:schemeClr val="accent5">
                        <a:lumMod val="20000"/>
                        <a:lumOff val="80000"/>
                      </a:schemeClr>
                    </a:solidFill>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extLst>
                  <a:ext uri="{0D108BD9-81ED-4DB2-BD59-A6C34878D82A}">
                    <a16:rowId xmlns="" xmlns:a16="http://schemas.microsoft.com/office/drawing/2014/main" val="10002"/>
                  </a:ext>
                </a:extLst>
              </a:tr>
              <a:tr h="510345">
                <a:tc rowSpan="2">
                  <a:txBody>
                    <a:bodyPr/>
                    <a:lstStyle/>
                    <a:p>
                      <a:pPr algn="ctr"/>
                      <a:r>
                        <a:rPr lang="tr-TR" sz="1100" b="1" dirty="0" smtClean="0"/>
                        <a:t>Puan Türü</a:t>
                      </a:r>
                      <a:endParaRPr lang="tr-TR" sz="1100" b="1" dirty="0"/>
                    </a:p>
                  </a:txBody>
                  <a:tcPr anchor="ctr">
                    <a:solidFill>
                      <a:schemeClr val="accent5">
                        <a:lumMod val="20000"/>
                        <a:lumOff val="80000"/>
                      </a:schemeClr>
                    </a:solidFill>
                  </a:tcPr>
                </a:tc>
                <a:tc rowSpan="2">
                  <a:txBody>
                    <a:bodyPr/>
                    <a:lstStyle/>
                    <a:p>
                      <a:pPr algn="ctr"/>
                      <a:r>
                        <a:rPr lang="tr-TR" sz="1100" b="1" dirty="0" smtClean="0"/>
                        <a:t>Türkçe</a:t>
                      </a:r>
                      <a:endParaRPr lang="tr-TR" sz="1100" b="1" dirty="0"/>
                    </a:p>
                  </a:txBody>
                  <a:tcPr anchor="ctr">
                    <a:solidFill>
                      <a:schemeClr val="accent5">
                        <a:lumMod val="20000"/>
                        <a:lumOff val="80000"/>
                      </a:schemeClr>
                    </a:solidFill>
                  </a:tcPr>
                </a:tc>
                <a:tc rowSpan="2">
                  <a:txBody>
                    <a:bodyPr/>
                    <a:lstStyle/>
                    <a:p>
                      <a:pPr algn="ctr"/>
                      <a:r>
                        <a:rPr lang="tr-TR" sz="1100" b="1" dirty="0" smtClean="0"/>
                        <a:t>Temel  Matematik</a:t>
                      </a:r>
                      <a:endParaRPr lang="tr-TR" sz="1100" b="1" dirty="0"/>
                    </a:p>
                  </a:txBody>
                  <a:tcPr anchor="ctr">
                    <a:solidFill>
                      <a:schemeClr val="accent5">
                        <a:lumMod val="20000"/>
                        <a:lumOff val="80000"/>
                      </a:schemeClr>
                    </a:solidFill>
                  </a:tcPr>
                </a:tc>
                <a:tc rowSpan="2">
                  <a:txBody>
                    <a:bodyPr/>
                    <a:lstStyle/>
                    <a:p>
                      <a:pPr algn="ctr"/>
                      <a:r>
                        <a:rPr lang="tr-TR" sz="1100" b="1" dirty="0" smtClean="0"/>
                        <a:t>Fen Bilimleri</a:t>
                      </a:r>
                      <a:endParaRPr lang="tr-TR" sz="1100" b="1" dirty="0"/>
                    </a:p>
                  </a:txBody>
                  <a:tcPr anchor="ctr">
                    <a:solidFill>
                      <a:schemeClr val="accent5">
                        <a:lumMod val="20000"/>
                        <a:lumOff val="80000"/>
                      </a:schemeClr>
                    </a:solidFill>
                  </a:tcPr>
                </a:tc>
                <a:tc rowSpan="2">
                  <a:txBody>
                    <a:bodyPr/>
                    <a:lstStyle/>
                    <a:p>
                      <a:pPr algn="ctr"/>
                      <a:r>
                        <a:rPr lang="tr-TR" sz="1100" b="1" dirty="0" smtClean="0"/>
                        <a:t>Sosyal Bilimler</a:t>
                      </a:r>
                      <a:endParaRPr lang="tr-TR" sz="1100" b="1" dirty="0"/>
                    </a:p>
                  </a:txBody>
                  <a:tcPr anchor="ctr">
                    <a:solidFill>
                      <a:schemeClr val="accent5">
                        <a:lumMod val="20000"/>
                        <a:lumOff val="80000"/>
                      </a:schemeClr>
                    </a:solidFill>
                  </a:tcPr>
                </a:tc>
                <a:tc gridSpan="3">
                  <a:txBody>
                    <a:bodyPr/>
                    <a:lstStyle/>
                    <a:p>
                      <a:pPr algn="ctr"/>
                      <a:r>
                        <a:rPr lang="tr-TR" sz="1400" b="1" dirty="0" smtClean="0"/>
                        <a:t>Türk Dili ve Edebiyatı- Sosyal Bilimler-1</a:t>
                      </a:r>
                      <a:endParaRPr lang="tr-TR" sz="1400" b="1" dirty="0"/>
                    </a:p>
                  </a:txBody>
                  <a:tcPr anchor="ctr">
                    <a:solidFill>
                      <a:schemeClr val="accent5">
                        <a:lumMod val="20000"/>
                        <a:lumOff val="80000"/>
                      </a:schemeClr>
                    </a:solidFill>
                  </a:tcPr>
                </a:tc>
                <a:tc hMerge="1">
                  <a:txBody>
                    <a:bodyPr/>
                    <a:lstStyle/>
                    <a:p>
                      <a:endParaRPr lang="tr-TR" dirty="0"/>
                    </a:p>
                  </a:txBody>
                  <a:tcPr/>
                </a:tc>
                <a:tc hMerge="1">
                  <a:txBody>
                    <a:bodyPr/>
                    <a:lstStyle/>
                    <a:p>
                      <a:endParaRPr lang="tr-TR" dirty="0"/>
                    </a:p>
                  </a:txBody>
                  <a:tcPr/>
                </a:tc>
                <a:tc gridSpan="4">
                  <a:txBody>
                    <a:bodyPr/>
                    <a:lstStyle/>
                    <a:p>
                      <a:pPr algn="ctr"/>
                      <a:r>
                        <a:rPr lang="tr-TR" sz="1400" b="1" dirty="0" smtClean="0"/>
                        <a:t>Sosyal Bilimler-2</a:t>
                      </a:r>
                      <a:endParaRPr lang="tr-TR" sz="1400" b="1" dirty="0"/>
                    </a:p>
                  </a:txBody>
                  <a:tcPr anchor="ctr">
                    <a:solidFill>
                      <a:schemeClr val="accent5">
                        <a:lumMod val="20000"/>
                        <a:lumOff val="80000"/>
                      </a:schemeClr>
                    </a:solidFill>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extLst>
                  <a:ext uri="{0D108BD9-81ED-4DB2-BD59-A6C34878D82A}">
                    <a16:rowId xmlns="" xmlns:a16="http://schemas.microsoft.com/office/drawing/2014/main" val="10003"/>
                  </a:ext>
                </a:extLst>
              </a:tr>
              <a:tr h="663449">
                <a:tc vMerge="1">
                  <a:txBody>
                    <a:bodyPr/>
                    <a:lstStyle/>
                    <a:p>
                      <a:endParaRPr lang="tr-TR" dirty="0"/>
                    </a:p>
                  </a:txBody>
                  <a:tcPr/>
                </a:tc>
                <a:tc vMerge="1">
                  <a:txBody>
                    <a:bodyPr/>
                    <a:lstStyle/>
                    <a:p>
                      <a:endParaRPr lang="tr-TR" dirty="0"/>
                    </a:p>
                  </a:txBody>
                  <a:tcPr/>
                </a:tc>
                <a:tc vMerge="1">
                  <a:txBody>
                    <a:bodyPr/>
                    <a:lstStyle/>
                    <a:p>
                      <a:endParaRPr lang="tr-TR" dirty="0"/>
                    </a:p>
                  </a:txBody>
                  <a:tcPr/>
                </a:tc>
                <a:tc vMerge="1">
                  <a:txBody>
                    <a:bodyPr/>
                    <a:lstStyle/>
                    <a:p>
                      <a:endParaRPr lang="tr-TR" dirty="0"/>
                    </a:p>
                  </a:txBody>
                  <a:tcPr/>
                </a:tc>
                <a:tc vMerge="1">
                  <a:txBody>
                    <a:bodyPr/>
                    <a:lstStyle/>
                    <a:p>
                      <a:endParaRPr lang="tr-TR" dirty="0"/>
                    </a:p>
                  </a:txBody>
                  <a:tcPr/>
                </a:tc>
                <a:tc>
                  <a:txBody>
                    <a:bodyPr/>
                    <a:lstStyle/>
                    <a:p>
                      <a:pPr algn="ctr"/>
                      <a:r>
                        <a:rPr lang="tr-TR" sz="1100" b="1" dirty="0" smtClean="0">
                          <a:solidFill>
                            <a:schemeClr val="tx1"/>
                          </a:solidFill>
                        </a:rPr>
                        <a:t>Türk Dili ve Edebiyatı </a:t>
                      </a:r>
                      <a:endParaRPr lang="tr-TR" sz="1100" b="1" dirty="0">
                        <a:solidFill>
                          <a:schemeClr val="tx1"/>
                        </a:solidFill>
                      </a:endParaRPr>
                    </a:p>
                  </a:txBody>
                  <a:tcPr anchor="ctr">
                    <a:solidFill>
                      <a:schemeClr val="accent5">
                        <a:lumMod val="20000"/>
                        <a:lumOff val="80000"/>
                      </a:schemeClr>
                    </a:solidFill>
                  </a:tcPr>
                </a:tc>
                <a:tc>
                  <a:txBody>
                    <a:bodyPr/>
                    <a:lstStyle/>
                    <a:p>
                      <a:pPr algn="ctr"/>
                      <a:r>
                        <a:rPr lang="tr-TR" sz="1100" b="1" dirty="0" smtClean="0">
                          <a:solidFill>
                            <a:schemeClr val="tx1"/>
                          </a:solidFill>
                        </a:rPr>
                        <a:t>Tarih-1</a:t>
                      </a:r>
                      <a:endParaRPr lang="tr-TR" sz="1100" b="1" dirty="0">
                        <a:solidFill>
                          <a:schemeClr val="tx1"/>
                        </a:solidFill>
                      </a:endParaRPr>
                    </a:p>
                  </a:txBody>
                  <a:tcPr anchor="ctr">
                    <a:solidFill>
                      <a:schemeClr val="accent5">
                        <a:lumMod val="20000"/>
                        <a:lumOff val="80000"/>
                      </a:schemeClr>
                    </a:solidFill>
                  </a:tcPr>
                </a:tc>
                <a:tc>
                  <a:txBody>
                    <a:bodyPr/>
                    <a:lstStyle/>
                    <a:p>
                      <a:pPr algn="ctr"/>
                      <a:r>
                        <a:rPr lang="tr-TR" sz="1100" b="1" dirty="0" err="1" smtClean="0">
                          <a:solidFill>
                            <a:schemeClr val="tx1"/>
                          </a:solidFill>
                        </a:rPr>
                        <a:t>Coğ</a:t>
                      </a:r>
                      <a:r>
                        <a:rPr lang="tr-TR" sz="1100" b="1" dirty="0" smtClean="0">
                          <a:solidFill>
                            <a:schemeClr val="tx1"/>
                          </a:solidFill>
                        </a:rPr>
                        <a:t>.-1 </a:t>
                      </a:r>
                      <a:endParaRPr lang="tr-TR" sz="1100" b="1" dirty="0">
                        <a:solidFill>
                          <a:schemeClr val="tx1"/>
                        </a:solidFill>
                      </a:endParaRPr>
                    </a:p>
                  </a:txBody>
                  <a:tcPr anchor="ctr">
                    <a:solidFill>
                      <a:schemeClr val="accent5">
                        <a:lumMod val="20000"/>
                        <a:lumOff val="80000"/>
                      </a:schemeClr>
                    </a:solidFill>
                  </a:tcPr>
                </a:tc>
                <a:tc>
                  <a:txBody>
                    <a:bodyPr/>
                    <a:lstStyle/>
                    <a:p>
                      <a:pPr algn="ctr"/>
                      <a:r>
                        <a:rPr lang="tr-TR" sz="1100" b="1" dirty="0" smtClean="0">
                          <a:solidFill>
                            <a:schemeClr val="tx1"/>
                          </a:solidFill>
                        </a:rPr>
                        <a:t>Tarih-2</a:t>
                      </a:r>
                      <a:endParaRPr lang="tr-TR" sz="1100" b="1" dirty="0">
                        <a:solidFill>
                          <a:schemeClr val="tx1"/>
                        </a:solidFill>
                      </a:endParaRPr>
                    </a:p>
                  </a:txBody>
                  <a:tcPr anchor="ctr">
                    <a:solidFill>
                      <a:schemeClr val="accent5">
                        <a:lumMod val="20000"/>
                        <a:lumOff val="80000"/>
                      </a:schemeClr>
                    </a:solidFill>
                  </a:tcPr>
                </a:tc>
                <a:tc>
                  <a:txBody>
                    <a:bodyPr/>
                    <a:lstStyle/>
                    <a:p>
                      <a:pPr algn="ctr"/>
                      <a:r>
                        <a:rPr lang="tr-TR" sz="1100" b="1" dirty="0" err="1" smtClean="0">
                          <a:solidFill>
                            <a:schemeClr val="tx1"/>
                          </a:solidFill>
                        </a:rPr>
                        <a:t>Coğ</a:t>
                      </a:r>
                      <a:r>
                        <a:rPr lang="tr-TR" sz="1100" b="1" dirty="0" smtClean="0">
                          <a:solidFill>
                            <a:schemeClr val="tx1"/>
                          </a:solidFill>
                        </a:rPr>
                        <a:t>.-2 </a:t>
                      </a:r>
                      <a:endParaRPr lang="tr-TR" sz="1100" b="1" dirty="0">
                        <a:solidFill>
                          <a:schemeClr val="tx1"/>
                        </a:solidFill>
                      </a:endParaRPr>
                    </a:p>
                  </a:txBody>
                  <a:tcPr anchor="ctr">
                    <a:solidFill>
                      <a:schemeClr val="accent5">
                        <a:lumMod val="20000"/>
                        <a:lumOff val="80000"/>
                      </a:schemeClr>
                    </a:solidFill>
                  </a:tcPr>
                </a:tc>
                <a:tc>
                  <a:txBody>
                    <a:bodyPr/>
                    <a:lstStyle/>
                    <a:p>
                      <a:pPr algn="ctr"/>
                      <a:r>
                        <a:rPr lang="tr-TR" sz="1100" b="1" dirty="0" smtClean="0">
                          <a:solidFill>
                            <a:schemeClr val="tx1"/>
                          </a:solidFill>
                        </a:rPr>
                        <a:t>Felsefe Grubu </a:t>
                      </a:r>
                      <a:endParaRPr lang="tr-TR" sz="1100" b="1" dirty="0">
                        <a:solidFill>
                          <a:schemeClr val="tx1"/>
                        </a:solidFill>
                      </a:endParaRPr>
                    </a:p>
                  </a:txBody>
                  <a:tcPr anchor="ctr">
                    <a:solidFill>
                      <a:schemeClr val="accent5">
                        <a:lumMod val="20000"/>
                        <a:lumOff val="80000"/>
                      </a:schemeClr>
                    </a:solidFill>
                  </a:tcPr>
                </a:tc>
                <a:tc>
                  <a:txBody>
                    <a:bodyPr/>
                    <a:lstStyle/>
                    <a:p>
                      <a:pPr algn="ctr"/>
                      <a:r>
                        <a:rPr lang="tr-TR" sz="1100" b="1" dirty="0" smtClean="0">
                          <a:solidFill>
                            <a:schemeClr val="tx1"/>
                          </a:solidFill>
                        </a:rPr>
                        <a:t>DİKAB</a:t>
                      </a:r>
                      <a:endParaRPr lang="tr-TR" sz="1100" b="1" dirty="0">
                        <a:solidFill>
                          <a:schemeClr val="tx1"/>
                        </a:solidFill>
                      </a:endParaRPr>
                    </a:p>
                  </a:txBody>
                  <a:tcPr anchor="ctr">
                    <a:solidFill>
                      <a:schemeClr val="accent5">
                        <a:lumMod val="20000"/>
                        <a:lumOff val="80000"/>
                      </a:schemeClr>
                    </a:solidFill>
                  </a:tcPr>
                </a:tc>
                <a:extLst>
                  <a:ext uri="{0D108BD9-81ED-4DB2-BD59-A6C34878D82A}">
                    <a16:rowId xmlns="" xmlns:a16="http://schemas.microsoft.com/office/drawing/2014/main" val="10004"/>
                  </a:ext>
                </a:extLst>
              </a:tr>
              <a:tr h="413947">
                <a:tc>
                  <a:txBody>
                    <a:bodyPr/>
                    <a:lstStyle/>
                    <a:p>
                      <a:r>
                        <a:rPr lang="tr-TR" b="1" dirty="0" smtClean="0"/>
                        <a:t>Sözel</a:t>
                      </a:r>
                      <a:endParaRPr lang="tr-TR" b="1" dirty="0"/>
                    </a:p>
                  </a:txBody>
                  <a:tcPr>
                    <a:solidFill>
                      <a:schemeClr val="accent5">
                        <a:lumMod val="20000"/>
                        <a:lumOff val="80000"/>
                      </a:schemeClr>
                    </a:solidFill>
                  </a:tcPr>
                </a:tc>
                <a:tc>
                  <a:txBody>
                    <a:bodyPr/>
                    <a:lstStyle/>
                    <a:p>
                      <a:pPr algn="ctr"/>
                      <a:r>
                        <a:rPr lang="tr-TR" b="1" dirty="0" smtClean="0"/>
                        <a:t>13</a:t>
                      </a:r>
                      <a:endParaRPr lang="tr-TR" b="1" dirty="0"/>
                    </a:p>
                  </a:txBody>
                  <a:tcPr>
                    <a:solidFill>
                      <a:schemeClr val="accent5">
                        <a:lumMod val="20000"/>
                        <a:lumOff val="80000"/>
                      </a:schemeClr>
                    </a:solidFill>
                  </a:tcPr>
                </a:tc>
                <a:tc>
                  <a:txBody>
                    <a:bodyPr/>
                    <a:lstStyle/>
                    <a:p>
                      <a:pPr algn="ctr"/>
                      <a:r>
                        <a:rPr lang="tr-TR" b="1" dirty="0" smtClean="0"/>
                        <a:t>13</a:t>
                      </a:r>
                      <a:endParaRPr lang="tr-TR" b="1" dirty="0"/>
                    </a:p>
                  </a:txBody>
                  <a:tcPr>
                    <a:solidFill>
                      <a:schemeClr val="accent5">
                        <a:lumMod val="20000"/>
                        <a:lumOff val="80000"/>
                      </a:schemeClr>
                    </a:solidFill>
                  </a:tcPr>
                </a:tc>
                <a:tc>
                  <a:txBody>
                    <a:bodyPr/>
                    <a:lstStyle/>
                    <a:p>
                      <a:pPr algn="ctr"/>
                      <a:r>
                        <a:rPr lang="tr-TR" b="1" dirty="0" smtClean="0"/>
                        <a:t>7</a:t>
                      </a:r>
                      <a:endParaRPr lang="tr-TR" b="1" dirty="0"/>
                    </a:p>
                  </a:txBody>
                  <a:tcPr>
                    <a:solidFill>
                      <a:schemeClr val="accent5">
                        <a:lumMod val="20000"/>
                        <a:lumOff val="80000"/>
                      </a:schemeClr>
                    </a:solidFill>
                  </a:tcPr>
                </a:tc>
                <a:tc>
                  <a:txBody>
                    <a:bodyPr/>
                    <a:lstStyle/>
                    <a:p>
                      <a:pPr algn="ctr"/>
                      <a:r>
                        <a:rPr lang="tr-TR" b="1" dirty="0" smtClean="0"/>
                        <a:t>7</a:t>
                      </a:r>
                      <a:endParaRPr lang="tr-TR" b="1" dirty="0"/>
                    </a:p>
                  </a:txBody>
                  <a:tcPr>
                    <a:solidFill>
                      <a:schemeClr val="accent5">
                        <a:lumMod val="20000"/>
                        <a:lumOff val="80000"/>
                      </a:schemeClr>
                    </a:solidFill>
                  </a:tcPr>
                </a:tc>
                <a:tc>
                  <a:txBody>
                    <a:bodyPr/>
                    <a:lstStyle/>
                    <a:p>
                      <a:pPr algn="ctr"/>
                      <a:r>
                        <a:rPr lang="tr-TR" b="1" dirty="0" smtClean="0"/>
                        <a:t>18</a:t>
                      </a:r>
                      <a:endParaRPr lang="tr-TR" b="1" dirty="0"/>
                    </a:p>
                  </a:txBody>
                  <a:tcPr>
                    <a:solidFill>
                      <a:schemeClr val="accent5">
                        <a:lumMod val="20000"/>
                        <a:lumOff val="80000"/>
                      </a:schemeClr>
                    </a:solidFill>
                  </a:tcPr>
                </a:tc>
                <a:tc>
                  <a:txBody>
                    <a:bodyPr/>
                    <a:lstStyle/>
                    <a:p>
                      <a:pPr algn="ctr"/>
                      <a:r>
                        <a:rPr lang="tr-TR" b="1" dirty="0" smtClean="0"/>
                        <a:t>7</a:t>
                      </a:r>
                      <a:endParaRPr lang="tr-TR" b="1" dirty="0"/>
                    </a:p>
                  </a:txBody>
                  <a:tcPr>
                    <a:solidFill>
                      <a:schemeClr val="accent5">
                        <a:lumMod val="20000"/>
                        <a:lumOff val="80000"/>
                      </a:schemeClr>
                    </a:solidFill>
                  </a:tcPr>
                </a:tc>
                <a:tc>
                  <a:txBody>
                    <a:bodyPr/>
                    <a:lstStyle/>
                    <a:p>
                      <a:pPr algn="ctr"/>
                      <a:r>
                        <a:rPr lang="tr-TR" b="1" dirty="0" smtClean="0"/>
                        <a:t>5</a:t>
                      </a:r>
                      <a:endParaRPr lang="tr-TR" b="1" dirty="0"/>
                    </a:p>
                  </a:txBody>
                  <a:tcPr>
                    <a:solidFill>
                      <a:schemeClr val="accent5">
                        <a:lumMod val="20000"/>
                        <a:lumOff val="80000"/>
                      </a:schemeClr>
                    </a:solidFill>
                  </a:tcPr>
                </a:tc>
                <a:tc>
                  <a:txBody>
                    <a:bodyPr/>
                    <a:lstStyle/>
                    <a:p>
                      <a:pPr algn="ctr"/>
                      <a:r>
                        <a:rPr lang="tr-TR" b="1" dirty="0" smtClean="0"/>
                        <a:t>8</a:t>
                      </a:r>
                      <a:endParaRPr lang="tr-TR" b="1" dirty="0"/>
                    </a:p>
                  </a:txBody>
                  <a:tcPr>
                    <a:solidFill>
                      <a:schemeClr val="accent5">
                        <a:lumMod val="20000"/>
                        <a:lumOff val="80000"/>
                      </a:schemeClr>
                    </a:solidFill>
                  </a:tcPr>
                </a:tc>
                <a:tc>
                  <a:txBody>
                    <a:bodyPr/>
                    <a:lstStyle/>
                    <a:p>
                      <a:pPr algn="ctr"/>
                      <a:r>
                        <a:rPr lang="tr-TR" b="1" dirty="0" smtClean="0"/>
                        <a:t>8</a:t>
                      </a:r>
                      <a:endParaRPr lang="tr-TR" b="1" dirty="0"/>
                    </a:p>
                  </a:txBody>
                  <a:tcPr>
                    <a:solidFill>
                      <a:schemeClr val="accent5">
                        <a:lumMod val="20000"/>
                        <a:lumOff val="80000"/>
                      </a:schemeClr>
                    </a:solidFill>
                  </a:tcPr>
                </a:tc>
                <a:tc>
                  <a:txBody>
                    <a:bodyPr/>
                    <a:lstStyle/>
                    <a:p>
                      <a:pPr algn="ctr"/>
                      <a:r>
                        <a:rPr lang="tr-TR" b="1" dirty="0" smtClean="0"/>
                        <a:t>9</a:t>
                      </a:r>
                      <a:endParaRPr lang="tr-TR" b="1" dirty="0"/>
                    </a:p>
                  </a:txBody>
                  <a:tcPr>
                    <a:solidFill>
                      <a:schemeClr val="accent5">
                        <a:lumMod val="20000"/>
                        <a:lumOff val="80000"/>
                      </a:schemeClr>
                    </a:solidFill>
                  </a:tcPr>
                </a:tc>
                <a:tc>
                  <a:txBody>
                    <a:bodyPr/>
                    <a:lstStyle/>
                    <a:p>
                      <a:pPr algn="ctr"/>
                      <a:r>
                        <a:rPr lang="tr-TR" b="1" dirty="0" smtClean="0"/>
                        <a:t>5</a:t>
                      </a:r>
                      <a:endParaRPr lang="tr-TR" b="1" dirty="0"/>
                    </a:p>
                  </a:txBody>
                  <a:tcPr>
                    <a:solidFill>
                      <a:schemeClr val="accent5">
                        <a:lumMod val="20000"/>
                        <a:lumOff val="80000"/>
                      </a:schemeClr>
                    </a:solidFill>
                  </a:tcPr>
                </a:tc>
                <a:extLst>
                  <a:ext uri="{0D108BD9-81ED-4DB2-BD59-A6C34878D82A}">
                    <a16:rowId xmlns="" xmlns:a16="http://schemas.microsoft.com/office/drawing/2014/main" val="10005"/>
                  </a:ext>
                </a:extLst>
              </a:tr>
            </a:tbl>
          </a:graphicData>
        </a:graphic>
      </p:graphicFrame>
      <p:graphicFrame>
        <p:nvGraphicFramePr>
          <p:cNvPr id="5" name="3 İçerik Yer Tutucusu"/>
          <p:cNvGraphicFramePr>
            <a:graphicFrameLocks/>
          </p:cNvGraphicFramePr>
          <p:nvPr>
            <p:extLst>
              <p:ext uri="{D42A27DB-BD31-4B8C-83A1-F6EECF244321}">
                <p14:modId xmlns:p14="http://schemas.microsoft.com/office/powerpoint/2010/main" val="859114304"/>
              </p:ext>
            </p:extLst>
          </p:nvPr>
        </p:nvGraphicFramePr>
        <p:xfrm>
          <a:off x="133346" y="3778250"/>
          <a:ext cx="8851165" cy="2372360"/>
        </p:xfrm>
        <a:graphic>
          <a:graphicData uri="http://schemas.openxmlformats.org/drawingml/2006/table">
            <a:tbl>
              <a:tblPr firstRow="1" bandRow="1">
                <a:tableStyleId>{BC89EF96-8CEA-46FF-86C4-4CE0E7609802}</a:tableStyleId>
              </a:tblPr>
              <a:tblGrid>
                <a:gridCol w="983463">
                  <a:extLst>
                    <a:ext uri="{9D8B030D-6E8A-4147-A177-3AD203B41FA5}">
                      <a16:colId xmlns="" xmlns:a16="http://schemas.microsoft.com/office/drawing/2014/main" val="20000"/>
                    </a:ext>
                  </a:extLst>
                </a:gridCol>
                <a:gridCol w="858540">
                  <a:extLst>
                    <a:ext uri="{9D8B030D-6E8A-4147-A177-3AD203B41FA5}">
                      <a16:colId xmlns="" xmlns:a16="http://schemas.microsoft.com/office/drawing/2014/main" val="20001"/>
                    </a:ext>
                  </a:extLst>
                </a:gridCol>
                <a:gridCol w="1108385">
                  <a:extLst>
                    <a:ext uri="{9D8B030D-6E8A-4147-A177-3AD203B41FA5}">
                      <a16:colId xmlns="" xmlns:a16="http://schemas.microsoft.com/office/drawing/2014/main" val="20002"/>
                    </a:ext>
                  </a:extLst>
                </a:gridCol>
                <a:gridCol w="983463">
                  <a:extLst>
                    <a:ext uri="{9D8B030D-6E8A-4147-A177-3AD203B41FA5}">
                      <a16:colId xmlns="" xmlns:a16="http://schemas.microsoft.com/office/drawing/2014/main" val="20003"/>
                    </a:ext>
                  </a:extLst>
                </a:gridCol>
                <a:gridCol w="983463">
                  <a:extLst>
                    <a:ext uri="{9D8B030D-6E8A-4147-A177-3AD203B41FA5}">
                      <a16:colId xmlns="" xmlns:a16="http://schemas.microsoft.com/office/drawing/2014/main" val="20004"/>
                    </a:ext>
                  </a:extLst>
                </a:gridCol>
                <a:gridCol w="1132913">
                  <a:extLst>
                    <a:ext uri="{9D8B030D-6E8A-4147-A177-3AD203B41FA5}">
                      <a16:colId xmlns="" xmlns:a16="http://schemas.microsoft.com/office/drawing/2014/main" val="20005"/>
                    </a:ext>
                  </a:extLst>
                </a:gridCol>
                <a:gridCol w="834012">
                  <a:extLst>
                    <a:ext uri="{9D8B030D-6E8A-4147-A177-3AD203B41FA5}">
                      <a16:colId xmlns="" xmlns:a16="http://schemas.microsoft.com/office/drawing/2014/main" val="20006"/>
                    </a:ext>
                  </a:extLst>
                </a:gridCol>
                <a:gridCol w="983463">
                  <a:extLst>
                    <a:ext uri="{9D8B030D-6E8A-4147-A177-3AD203B41FA5}">
                      <a16:colId xmlns="" xmlns:a16="http://schemas.microsoft.com/office/drawing/2014/main" val="20007"/>
                    </a:ext>
                  </a:extLst>
                </a:gridCol>
                <a:gridCol w="983463">
                  <a:extLst>
                    <a:ext uri="{9D8B030D-6E8A-4147-A177-3AD203B41FA5}">
                      <a16:colId xmlns="" xmlns:a16="http://schemas.microsoft.com/office/drawing/2014/main" val="20008"/>
                    </a:ext>
                  </a:extLst>
                </a:gridCol>
              </a:tblGrid>
              <a:tr h="370840">
                <a:tc gridSpan="9">
                  <a:txBody>
                    <a:bodyPr/>
                    <a:lstStyle/>
                    <a:p>
                      <a:pPr algn="ctr"/>
                      <a:r>
                        <a:rPr lang="tr-TR" dirty="0" smtClean="0"/>
                        <a:t>SAYISAL PUAN</a:t>
                      </a:r>
                      <a:endParaRPr lang="tr-TR" dirty="0">
                        <a:solidFill>
                          <a:schemeClr val="accent6">
                            <a:lumMod val="75000"/>
                          </a:schemeClr>
                        </a:solidFill>
                      </a:endParaRPr>
                    </a:p>
                  </a:txBody>
                  <a:tcPr>
                    <a:solidFill>
                      <a:srgbClr val="FFFF00"/>
                    </a:solidFill>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extLst>
                  <a:ext uri="{0D108BD9-81ED-4DB2-BD59-A6C34878D82A}">
                    <a16:rowId xmlns="" xmlns:a16="http://schemas.microsoft.com/office/drawing/2014/main" val="10000"/>
                  </a:ext>
                </a:extLst>
              </a:tr>
              <a:tr h="370840">
                <a:tc gridSpan="9">
                  <a:txBody>
                    <a:bodyPr/>
                    <a:lstStyle/>
                    <a:p>
                      <a:pPr algn="ctr"/>
                      <a:r>
                        <a:rPr lang="tr-TR" sz="2800" b="1" dirty="0" smtClean="0">
                          <a:solidFill>
                            <a:srgbClr val="00B050"/>
                          </a:solidFill>
                        </a:rPr>
                        <a:t>Testlerin Ağırlıkları (%) </a:t>
                      </a:r>
                      <a:endParaRPr lang="tr-TR" sz="2800" b="1" dirty="0">
                        <a:solidFill>
                          <a:srgbClr val="00B050"/>
                        </a:solidFill>
                      </a:endParaRPr>
                    </a:p>
                  </a:txBody>
                  <a:tcPr>
                    <a:solidFill>
                      <a:schemeClr val="accent5">
                        <a:lumMod val="20000"/>
                        <a:lumOff val="80000"/>
                      </a:schemeClr>
                    </a:solidFill>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extLst>
                  <a:ext uri="{0D108BD9-81ED-4DB2-BD59-A6C34878D82A}">
                    <a16:rowId xmlns="" xmlns:a16="http://schemas.microsoft.com/office/drawing/2014/main" val="10001"/>
                  </a:ext>
                </a:extLst>
              </a:tr>
              <a:tr h="370840">
                <a:tc gridSpan="5">
                  <a:txBody>
                    <a:bodyPr/>
                    <a:lstStyle/>
                    <a:p>
                      <a:pPr algn="ctr"/>
                      <a:r>
                        <a:rPr lang="tr-TR" b="1" dirty="0" smtClean="0">
                          <a:solidFill>
                            <a:srgbClr val="FF0000"/>
                          </a:solidFill>
                        </a:rPr>
                        <a:t>TYT (Temel Yeterlilik Testi)</a:t>
                      </a:r>
                      <a:endParaRPr lang="tr-TR" b="1" dirty="0">
                        <a:solidFill>
                          <a:srgbClr val="FF0000"/>
                        </a:solidFill>
                      </a:endParaRPr>
                    </a:p>
                  </a:txBody>
                  <a:tcPr anchor="ctr">
                    <a:solidFill>
                      <a:schemeClr val="accent5">
                        <a:lumMod val="20000"/>
                        <a:lumOff val="80000"/>
                      </a:schemeClr>
                    </a:solidFill>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gridSpan="4">
                  <a:txBody>
                    <a:bodyPr/>
                    <a:lstStyle/>
                    <a:p>
                      <a:pPr algn="ctr"/>
                      <a:r>
                        <a:rPr lang="tr-TR" b="1" dirty="0" smtClean="0">
                          <a:solidFill>
                            <a:srgbClr val="FF0000"/>
                          </a:solidFill>
                        </a:rPr>
                        <a:t>AYT (Alan</a:t>
                      </a:r>
                      <a:r>
                        <a:rPr lang="tr-TR" b="1" baseline="0" dirty="0" smtClean="0">
                          <a:solidFill>
                            <a:srgbClr val="FF0000"/>
                          </a:solidFill>
                        </a:rPr>
                        <a:t> Yeterlilik Testi)</a:t>
                      </a:r>
                      <a:endParaRPr lang="tr-TR" b="1" dirty="0">
                        <a:solidFill>
                          <a:srgbClr val="FF0000"/>
                        </a:solidFill>
                      </a:endParaRPr>
                    </a:p>
                  </a:txBody>
                  <a:tcPr anchor="ctr">
                    <a:solidFill>
                      <a:schemeClr val="accent5">
                        <a:lumMod val="20000"/>
                        <a:lumOff val="80000"/>
                      </a:schemeClr>
                    </a:solidFill>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extLst>
                  <a:ext uri="{0D108BD9-81ED-4DB2-BD59-A6C34878D82A}">
                    <a16:rowId xmlns="" xmlns:a16="http://schemas.microsoft.com/office/drawing/2014/main" val="10002"/>
                  </a:ext>
                </a:extLst>
              </a:tr>
              <a:tr h="370840">
                <a:tc rowSpan="2">
                  <a:txBody>
                    <a:bodyPr/>
                    <a:lstStyle/>
                    <a:p>
                      <a:pPr algn="ctr"/>
                      <a:r>
                        <a:rPr lang="tr-TR" sz="1400" b="1" dirty="0" smtClean="0"/>
                        <a:t>Puan Türü</a:t>
                      </a:r>
                      <a:endParaRPr lang="tr-TR" sz="1400" b="1" dirty="0"/>
                    </a:p>
                  </a:txBody>
                  <a:tcPr anchor="ctr">
                    <a:solidFill>
                      <a:schemeClr val="accent5">
                        <a:lumMod val="20000"/>
                        <a:lumOff val="80000"/>
                      </a:schemeClr>
                    </a:solidFill>
                  </a:tcPr>
                </a:tc>
                <a:tc rowSpan="2">
                  <a:txBody>
                    <a:bodyPr/>
                    <a:lstStyle/>
                    <a:p>
                      <a:pPr algn="ctr"/>
                      <a:r>
                        <a:rPr lang="tr-TR" sz="1200" b="1" dirty="0" smtClean="0"/>
                        <a:t>Türkçe</a:t>
                      </a:r>
                      <a:endParaRPr lang="tr-TR" sz="1200" b="1" dirty="0"/>
                    </a:p>
                  </a:txBody>
                  <a:tcPr anchor="ctr">
                    <a:solidFill>
                      <a:schemeClr val="accent5">
                        <a:lumMod val="20000"/>
                        <a:lumOff val="80000"/>
                      </a:schemeClr>
                    </a:solidFill>
                  </a:tcPr>
                </a:tc>
                <a:tc rowSpan="2">
                  <a:txBody>
                    <a:bodyPr/>
                    <a:lstStyle/>
                    <a:p>
                      <a:pPr algn="ctr"/>
                      <a:r>
                        <a:rPr lang="tr-TR" sz="1200" b="1" dirty="0" smtClean="0"/>
                        <a:t>Temel  Matematik</a:t>
                      </a:r>
                      <a:endParaRPr lang="tr-TR" sz="1200" b="1" dirty="0"/>
                    </a:p>
                  </a:txBody>
                  <a:tcPr anchor="ctr">
                    <a:solidFill>
                      <a:schemeClr val="accent5">
                        <a:lumMod val="20000"/>
                        <a:lumOff val="80000"/>
                      </a:schemeClr>
                    </a:solidFill>
                  </a:tcPr>
                </a:tc>
                <a:tc rowSpan="2">
                  <a:txBody>
                    <a:bodyPr/>
                    <a:lstStyle/>
                    <a:p>
                      <a:pPr algn="ctr"/>
                      <a:r>
                        <a:rPr lang="tr-TR" sz="1200" b="1" dirty="0" smtClean="0"/>
                        <a:t>Fen Bilimleri</a:t>
                      </a:r>
                      <a:endParaRPr lang="tr-TR" sz="1200" b="1" dirty="0"/>
                    </a:p>
                  </a:txBody>
                  <a:tcPr anchor="ctr">
                    <a:solidFill>
                      <a:schemeClr val="accent5">
                        <a:lumMod val="20000"/>
                        <a:lumOff val="80000"/>
                      </a:schemeClr>
                    </a:solidFill>
                  </a:tcPr>
                </a:tc>
                <a:tc rowSpan="2">
                  <a:txBody>
                    <a:bodyPr/>
                    <a:lstStyle/>
                    <a:p>
                      <a:pPr algn="ctr"/>
                      <a:r>
                        <a:rPr lang="tr-TR" sz="1200" b="1" dirty="0" smtClean="0"/>
                        <a:t>Sosyal Bilimler</a:t>
                      </a:r>
                      <a:endParaRPr lang="tr-TR" sz="1200" b="1" dirty="0"/>
                    </a:p>
                  </a:txBody>
                  <a:tcPr anchor="ctr">
                    <a:solidFill>
                      <a:schemeClr val="accent5">
                        <a:lumMod val="20000"/>
                        <a:lumOff val="80000"/>
                      </a:schemeClr>
                    </a:solidFill>
                  </a:tcPr>
                </a:tc>
                <a:tc>
                  <a:txBody>
                    <a:bodyPr/>
                    <a:lstStyle/>
                    <a:p>
                      <a:pPr algn="ctr"/>
                      <a:r>
                        <a:rPr lang="tr-TR" sz="1600" b="1" dirty="0" smtClean="0"/>
                        <a:t>Matematik </a:t>
                      </a:r>
                      <a:endParaRPr lang="tr-TR" sz="1600" b="1" dirty="0"/>
                    </a:p>
                  </a:txBody>
                  <a:tcPr anchor="ctr">
                    <a:solidFill>
                      <a:schemeClr val="accent5">
                        <a:lumMod val="20000"/>
                        <a:lumOff val="80000"/>
                      </a:schemeClr>
                    </a:solidFill>
                  </a:tcPr>
                </a:tc>
                <a:tc gridSpan="3">
                  <a:txBody>
                    <a:bodyPr/>
                    <a:lstStyle/>
                    <a:p>
                      <a:pPr algn="ctr"/>
                      <a:r>
                        <a:rPr lang="tr-TR" sz="1600" b="1" dirty="0" smtClean="0"/>
                        <a:t>Fen Bilimleri</a:t>
                      </a:r>
                      <a:endParaRPr lang="tr-TR" sz="1600" b="1" dirty="0"/>
                    </a:p>
                  </a:txBody>
                  <a:tcPr anchor="ctr">
                    <a:solidFill>
                      <a:schemeClr val="accent5">
                        <a:lumMod val="20000"/>
                        <a:lumOff val="80000"/>
                      </a:schemeClr>
                    </a:solidFill>
                  </a:tcPr>
                </a:tc>
                <a:tc hMerge="1">
                  <a:txBody>
                    <a:bodyPr/>
                    <a:lstStyle/>
                    <a:p>
                      <a:endParaRPr lang="tr-TR" dirty="0"/>
                    </a:p>
                  </a:txBody>
                  <a:tcPr/>
                </a:tc>
                <a:tc hMerge="1">
                  <a:txBody>
                    <a:bodyPr/>
                    <a:lstStyle/>
                    <a:p>
                      <a:endParaRPr lang="tr-TR" dirty="0"/>
                    </a:p>
                  </a:txBody>
                  <a:tcPr/>
                </a:tc>
                <a:extLst>
                  <a:ext uri="{0D108BD9-81ED-4DB2-BD59-A6C34878D82A}">
                    <a16:rowId xmlns="" xmlns:a16="http://schemas.microsoft.com/office/drawing/2014/main" val="10003"/>
                  </a:ext>
                </a:extLst>
              </a:tr>
              <a:tr h="370840">
                <a:tc vMerge="1">
                  <a:txBody>
                    <a:bodyPr/>
                    <a:lstStyle/>
                    <a:p>
                      <a:endParaRPr lang="tr-TR" dirty="0"/>
                    </a:p>
                  </a:txBody>
                  <a:tcPr/>
                </a:tc>
                <a:tc vMerge="1">
                  <a:txBody>
                    <a:bodyPr/>
                    <a:lstStyle/>
                    <a:p>
                      <a:endParaRPr lang="tr-TR" dirty="0"/>
                    </a:p>
                  </a:txBody>
                  <a:tcPr/>
                </a:tc>
                <a:tc vMerge="1">
                  <a:txBody>
                    <a:bodyPr/>
                    <a:lstStyle/>
                    <a:p>
                      <a:endParaRPr lang="tr-TR" dirty="0"/>
                    </a:p>
                  </a:txBody>
                  <a:tcPr/>
                </a:tc>
                <a:tc vMerge="1">
                  <a:txBody>
                    <a:bodyPr/>
                    <a:lstStyle/>
                    <a:p>
                      <a:endParaRPr lang="tr-TR" dirty="0"/>
                    </a:p>
                  </a:txBody>
                  <a:tcPr/>
                </a:tc>
                <a:tc vMerge="1">
                  <a:txBody>
                    <a:bodyPr/>
                    <a:lstStyle/>
                    <a:p>
                      <a:endParaRPr lang="tr-TR" dirty="0"/>
                    </a:p>
                  </a:txBody>
                  <a:tcPr/>
                </a:tc>
                <a:tc>
                  <a:txBody>
                    <a:bodyPr/>
                    <a:lstStyle/>
                    <a:p>
                      <a:pPr algn="ctr"/>
                      <a:r>
                        <a:rPr lang="tr-TR" sz="1200" b="1" dirty="0" smtClean="0"/>
                        <a:t>Matematik</a:t>
                      </a:r>
                      <a:endParaRPr lang="tr-TR" sz="1200" b="1" dirty="0"/>
                    </a:p>
                  </a:txBody>
                  <a:tcPr anchor="ctr">
                    <a:solidFill>
                      <a:schemeClr val="accent5">
                        <a:lumMod val="20000"/>
                        <a:lumOff val="80000"/>
                      </a:schemeClr>
                    </a:solidFill>
                  </a:tcPr>
                </a:tc>
                <a:tc>
                  <a:txBody>
                    <a:bodyPr/>
                    <a:lstStyle/>
                    <a:p>
                      <a:pPr algn="ctr"/>
                      <a:r>
                        <a:rPr lang="tr-TR" sz="1200" b="1" dirty="0" smtClean="0"/>
                        <a:t>Fizik</a:t>
                      </a:r>
                      <a:endParaRPr lang="tr-TR" sz="1200" b="1" dirty="0"/>
                    </a:p>
                  </a:txBody>
                  <a:tcPr anchor="ctr">
                    <a:solidFill>
                      <a:schemeClr val="accent5">
                        <a:lumMod val="20000"/>
                        <a:lumOff val="80000"/>
                      </a:schemeClr>
                    </a:solidFill>
                  </a:tcPr>
                </a:tc>
                <a:tc>
                  <a:txBody>
                    <a:bodyPr/>
                    <a:lstStyle/>
                    <a:p>
                      <a:pPr algn="ctr"/>
                      <a:r>
                        <a:rPr lang="tr-TR" sz="1200" b="1" dirty="0" smtClean="0"/>
                        <a:t>Kimya</a:t>
                      </a:r>
                      <a:endParaRPr lang="tr-TR" sz="1200" b="1" dirty="0"/>
                    </a:p>
                  </a:txBody>
                  <a:tcPr anchor="ctr">
                    <a:solidFill>
                      <a:schemeClr val="accent5">
                        <a:lumMod val="20000"/>
                        <a:lumOff val="80000"/>
                      </a:schemeClr>
                    </a:solidFill>
                  </a:tcPr>
                </a:tc>
                <a:tc>
                  <a:txBody>
                    <a:bodyPr/>
                    <a:lstStyle/>
                    <a:p>
                      <a:pPr algn="ctr"/>
                      <a:r>
                        <a:rPr lang="tr-TR" sz="1200" b="1" dirty="0" smtClean="0"/>
                        <a:t>Biyoloji</a:t>
                      </a:r>
                      <a:endParaRPr lang="tr-TR" sz="1200" b="1" dirty="0"/>
                    </a:p>
                  </a:txBody>
                  <a:tcPr anchor="ctr">
                    <a:solidFill>
                      <a:schemeClr val="accent5">
                        <a:lumMod val="20000"/>
                        <a:lumOff val="80000"/>
                      </a:schemeClr>
                    </a:solidFill>
                  </a:tcPr>
                </a:tc>
                <a:extLst>
                  <a:ext uri="{0D108BD9-81ED-4DB2-BD59-A6C34878D82A}">
                    <a16:rowId xmlns="" xmlns:a16="http://schemas.microsoft.com/office/drawing/2014/main" val="10004"/>
                  </a:ext>
                </a:extLst>
              </a:tr>
              <a:tr h="370840">
                <a:tc>
                  <a:txBody>
                    <a:bodyPr/>
                    <a:lstStyle/>
                    <a:p>
                      <a:r>
                        <a:rPr lang="tr-TR" b="1" dirty="0" smtClean="0"/>
                        <a:t>Sayısal</a:t>
                      </a:r>
                      <a:endParaRPr lang="tr-TR" b="1" dirty="0"/>
                    </a:p>
                  </a:txBody>
                  <a:tcPr>
                    <a:solidFill>
                      <a:schemeClr val="accent5">
                        <a:lumMod val="20000"/>
                        <a:lumOff val="80000"/>
                      </a:schemeClr>
                    </a:solidFill>
                  </a:tcPr>
                </a:tc>
                <a:tc>
                  <a:txBody>
                    <a:bodyPr/>
                    <a:lstStyle/>
                    <a:p>
                      <a:pPr algn="ctr"/>
                      <a:r>
                        <a:rPr lang="tr-TR" b="1" dirty="0" smtClean="0"/>
                        <a:t>13</a:t>
                      </a:r>
                      <a:endParaRPr lang="tr-TR" b="1" dirty="0"/>
                    </a:p>
                  </a:txBody>
                  <a:tcPr>
                    <a:solidFill>
                      <a:schemeClr val="accent5">
                        <a:lumMod val="20000"/>
                        <a:lumOff val="80000"/>
                      </a:schemeClr>
                    </a:solidFill>
                  </a:tcPr>
                </a:tc>
                <a:tc>
                  <a:txBody>
                    <a:bodyPr/>
                    <a:lstStyle/>
                    <a:p>
                      <a:pPr algn="ctr"/>
                      <a:r>
                        <a:rPr lang="tr-TR" b="1" dirty="0" smtClean="0"/>
                        <a:t>13</a:t>
                      </a:r>
                      <a:endParaRPr lang="tr-TR" b="1" dirty="0"/>
                    </a:p>
                  </a:txBody>
                  <a:tcPr>
                    <a:solidFill>
                      <a:schemeClr val="accent5">
                        <a:lumMod val="20000"/>
                        <a:lumOff val="80000"/>
                      </a:schemeClr>
                    </a:solidFill>
                  </a:tcPr>
                </a:tc>
                <a:tc>
                  <a:txBody>
                    <a:bodyPr/>
                    <a:lstStyle/>
                    <a:p>
                      <a:pPr algn="ctr"/>
                      <a:r>
                        <a:rPr lang="tr-TR" b="1" dirty="0" smtClean="0"/>
                        <a:t>7</a:t>
                      </a:r>
                      <a:endParaRPr lang="tr-TR" b="1" dirty="0"/>
                    </a:p>
                  </a:txBody>
                  <a:tcPr>
                    <a:solidFill>
                      <a:schemeClr val="accent5">
                        <a:lumMod val="20000"/>
                        <a:lumOff val="80000"/>
                      </a:schemeClr>
                    </a:solidFill>
                  </a:tcPr>
                </a:tc>
                <a:tc>
                  <a:txBody>
                    <a:bodyPr/>
                    <a:lstStyle/>
                    <a:p>
                      <a:pPr algn="ctr"/>
                      <a:r>
                        <a:rPr lang="tr-TR" b="1" dirty="0" smtClean="0"/>
                        <a:t>7</a:t>
                      </a:r>
                      <a:endParaRPr lang="tr-TR" b="1" dirty="0"/>
                    </a:p>
                  </a:txBody>
                  <a:tcPr>
                    <a:solidFill>
                      <a:schemeClr val="accent5">
                        <a:lumMod val="20000"/>
                        <a:lumOff val="80000"/>
                      </a:schemeClr>
                    </a:solidFill>
                  </a:tcPr>
                </a:tc>
                <a:tc>
                  <a:txBody>
                    <a:bodyPr/>
                    <a:lstStyle/>
                    <a:p>
                      <a:pPr algn="ctr"/>
                      <a:r>
                        <a:rPr lang="tr-TR" b="1" dirty="0" smtClean="0"/>
                        <a:t>30</a:t>
                      </a:r>
                      <a:endParaRPr lang="tr-TR" b="1" dirty="0"/>
                    </a:p>
                  </a:txBody>
                  <a:tcPr>
                    <a:solidFill>
                      <a:schemeClr val="accent5">
                        <a:lumMod val="20000"/>
                        <a:lumOff val="80000"/>
                      </a:schemeClr>
                    </a:solidFill>
                  </a:tcPr>
                </a:tc>
                <a:tc>
                  <a:txBody>
                    <a:bodyPr/>
                    <a:lstStyle/>
                    <a:p>
                      <a:pPr algn="ctr"/>
                      <a:r>
                        <a:rPr lang="tr-TR" b="1" dirty="0" smtClean="0"/>
                        <a:t>10</a:t>
                      </a:r>
                      <a:endParaRPr lang="tr-TR" b="1" dirty="0"/>
                    </a:p>
                  </a:txBody>
                  <a:tcPr>
                    <a:solidFill>
                      <a:schemeClr val="accent5">
                        <a:lumMod val="20000"/>
                        <a:lumOff val="80000"/>
                      </a:schemeClr>
                    </a:solidFill>
                  </a:tcPr>
                </a:tc>
                <a:tc>
                  <a:txBody>
                    <a:bodyPr/>
                    <a:lstStyle/>
                    <a:p>
                      <a:pPr algn="ctr"/>
                      <a:r>
                        <a:rPr lang="tr-TR" b="1" dirty="0" smtClean="0"/>
                        <a:t>10</a:t>
                      </a:r>
                      <a:endParaRPr lang="tr-TR" b="1" dirty="0"/>
                    </a:p>
                  </a:txBody>
                  <a:tcPr>
                    <a:solidFill>
                      <a:schemeClr val="accent5">
                        <a:lumMod val="20000"/>
                        <a:lumOff val="80000"/>
                      </a:schemeClr>
                    </a:solidFill>
                  </a:tcPr>
                </a:tc>
                <a:tc>
                  <a:txBody>
                    <a:bodyPr/>
                    <a:lstStyle/>
                    <a:p>
                      <a:pPr algn="ctr"/>
                      <a:r>
                        <a:rPr lang="tr-TR" b="1" dirty="0" smtClean="0"/>
                        <a:t>10</a:t>
                      </a:r>
                      <a:endParaRPr lang="tr-TR" b="1" dirty="0"/>
                    </a:p>
                  </a:txBody>
                  <a:tcPr>
                    <a:solidFill>
                      <a:schemeClr val="accent5">
                        <a:lumMod val="20000"/>
                        <a:lumOff val="80000"/>
                      </a:schemeClr>
                    </a:solidFill>
                  </a:tcPr>
                </a:tc>
                <a:extLst>
                  <a:ext uri="{0D108BD9-81ED-4DB2-BD59-A6C34878D82A}">
                    <a16:rowId xmlns="" xmlns:a16="http://schemas.microsoft.com/office/drawing/2014/main" val="10005"/>
                  </a:ext>
                </a:extLst>
              </a:tr>
            </a:tbl>
          </a:graphicData>
        </a:graphic>
      </p:graphicFrame>
      <p:sp>
        <p:nvSpPr>
          <p:cNvPr id="7" name="6 Slayt Numarası Yer Tutucusu"/>
          <p:cNvSpPr>
            <a:spLocks noGrp="1"/>
          </p:cNvSpPr>
          <p:nvPr>
            <p:ph type="sldNum" sz="quarter" idx="12"/>
          </p:nvPr>
        </p:nvSpPr>
        <p:spPr/>
        <p:txBody>
          <a:bodyPr/>
          <a:lstStyle/>
          <a:p>
            <a:fld id="{2F0443AE-4F20-4B40-B91B-135E9B6A23DD}" type="slidenum">
              <a:rPr lang="en-US" smtClean="0"/>
              <a:pPr/>
              <a:t>56</a:t>
            </a:fld>
            <a:endParaRPr lang="en-US"/>
          </a:p>
        </p:txBody>
      </p:sp>
    </p:spTree>
    <p:extLst>
      <p:ext uri="{BB962C8B-B14F-4D97-AF65-F5344CB8AC3E}">
        <p14:creationId xmlns:p14="http://schemas.microsoft.com/office/powerpoint/2010/main" val="3764834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1411874367"/>
              </p:ext>
            </p:extLst>
          </p:nvPr>
        </p:nvGraphicFramePr>
        <p:xfrm>
          <a:off x="207780" y="3378199"/>
          <a:ext cx="8595978" cy="2671004"/>
        </p:xfrm>
        <a:graphic>
          <a:graphicData uri="http://schemas.openxmlformats.org/drawingml/2006/table">
            <a:tbl>
              <a:tblPr firstRow="1" bandRow="1">
                <a:tableStyleId>{BC89EF96-8CEA-46FF-86C4-4CE0E7609802}</a:tableStyleId>
              </a:tblPr>
              <a:tblGrid>
                <a:gridCol w="1432663">
                  <a:extLst>
                    <a:ext uri="{9D8B030D-6E8A-4147-A177-3AD203B41FA5}">
                      <a16:colId xmlns="" xmlns:a16="http://schemas.microsoft.com/office/drawing/2014/main" val="20000"/>
                    </a:ext>
                  </a:extLst>
                </a:gridCol>
                <a:gridCol w="1250682">
                  <a:extLst>
                    <a:ext uri="{9D8B030D-6E8A-4147-A177-3AD203B41FA5}">
                      <a16:colId xmlns="" xmlns:a16="http://schemas.microsoft.com/office/drawing/2014/main" val="20001"/>
                    </a:ext>
                  </a:extLst>
                </a:gridCol>
                <a:gridCol w="1614644">
                  <a:extLst>
                    <a:ext uri="{9D8B030D-6E8A-4147-A177-3AD203B41FA5}">
                      <a16:colId xmlns="" xmlns:a16="http://schemas.microsoft.com/office/drawing/2014/main" val="20002"/>
                    </a:ext>
                  </a:extLst>
                </a:gridCol>
                <a:gridCol w="1432663">
                  <a:extLst>
                    <a:ext uri="{9D8B030D-6E8A-4147-A177-3AD203B41FA5}">
                      <a16:colId xmlns="" xmlns:a16="http://schemas.microsoft.com/office/drawing/2014/main" val="20003"/>
                    </a:ext>
                  </a:extLst>
                </a:gridCol>
                <a:gridCol w="1432663">
                  <a:extLst>
                    <a:ext uri="{9D8B030D-6E8A-4147-A177-3AD203B41FA5}">
                      <a16:colId xmlns="" xmlns:a16="http://schemas.microsoft.com/office/drawing/2014/main" val="20004"/>
                    </a:ext>
                  </a:extLst>
                </a:gridCol>
                <a:gridCol w="1432663">
                  <a:extLst>
                    <a:ext uri="{9D8B030D-6E8A-4147-A177-3AD203B41FA5}">
                      <a16:colId xmlns="" xmlns:a16="http://schemas.microsoft.com/office/drawing/2014/main" val="20005"/>
                    </a:ext>
                  </a:extLst>
                </a:gridCol>
              </a:tblGrid>
              <a:tr h="413947">
                <a:tc gridSpan="6">
                  <a:txBody>
                    <a:bodyPr/>
                    <a:lstStyle/>
                    <a:p>
                      <a:pPr algn="ctr"/>
                      <a:r>
                        <a:rPr lang="tr-TR" dirty="0" smtClean="0">
                          <a:solidFill>
                            <a:schemeClr val="tx1"/>
                          </a:solidFill>
                        </a:rPr>
                        <a:t>DİL</a:t>
                      </a:r>
                      <a:r>
                        <a:rPr lang="tr-TR" baseline="0" dirty="0" smtClean="0">
                          <a:solidFill>
                            <a:schemeClr val="tx1"/>
                          </a:solidFill>
                        </a:rPr>
                        <a:t> PUANI</a:t>
                      </a:r>
                      <a:endParaRPr lang="tr-TR" dirty="0">
                        <a:solidFill>
                          <a:schemeClr val="accent6">
                            <a:lumMod val="75000"/>
                          </a:schemeClr>
                        </a:solidFill>
                      </a:endParaRPr>
                    </a:p>
                  </a:txBody>
                  <a:tcPr>
                    <a:solidFill>
                      <a:srgbClr val="FFFF00"/>
                    </a:solidFill>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extLst>
                  <a:ext uri="{0D108BD9-81ED-4DB2-BD59-A6C34878D82A}">
                    <a16:rowId xmlns="" xmlns:a16="http://schemas.microsoft.com/office/drawing/2014/main" val="10000"/>
                  </a:ext>
                </a:extLst>
              </a:tr>
              <a:tr h="578391">
                <a:tc gridSpan="6">
                  <a:txBody>
                    <a:bodyPr/>
                    <a:lstStyle/>
                    <a:p>
                      <a:pPr algn="ctr"/>
                      <a:r>
                        <a:rPr lang="tr-TR" sz="2800" b="1" dirty="0" smtClean="0">
                          <a:solidFill>
                            <a:srgbClr val="00B050"/>
                          </a:solidFill>
                        </a:rPr>
                        <a:t>Testlerin Ağırlıkları (%) </a:t>
                      </a:r>
                      <a:endParaRPr lang="tr-TR" sz="2800" b="1" dirty="0">
                        <a:solidFill>
                          <a:srgbClr val="00B050"/>
                        </a:solidFill>
                      </a:endParaRPr>
                    </a:p>
                  </a:txBody>
                  <a:tcPr>
                    <a:solidFill>
                      <a:schemeClr val="accent5">
                        <a:lumMod val="20000"/>
                        <a:lumOff val="80000"/>
                      </a:schemeClr>
                    </a:solidFill>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extLst>
                  <a:ext uri="{0D108BD9-81ED-4DB2-BD59-A6C34878D82A}">
                    <a16:rowId xmlns="" xmlns:a16="http://schemas.microsoft.com/office/drawing/2014/main" val="10001"/>
                  </a:ext>
                </a:extLst>
              </a:tr>
              <a:tr h="413947">
                <a:tc gridSpan="5">
                  <a:txBody>
                    <a:bodyPr/>
                    <a:lstStyle/>
                    <a:p>
                      <a:pPr algn="ctr"/>
                      <a:r>
                        <a:rPr lang="tr-TR" b="1" dirty="0" smtClean="0">
                          <a:solidFill>
                            <a:srgbClr val="FF0000"/>
                          </a:solidFill>
                        </a:rPr>
                        <a:t>TYT (Temel Yeterlilik Testi)</a:t>
                      </a:r>
                      <a:endParaRPr lang="tr-TR" b="1" dirty="0">
                        <a:solidFill>
                          <a:srgbClr val="FF0000"/>
                        </a:solidFill>
                      </a:endParaRPr>
                    </a:p>
                  </a:txBody>
                  <a:tcPr anchor="ctr">
                    <a:solidFill>
                      <a:schemeClr val="accent5">
                        <a:lumMod val="20000"/>
                        <a:lumOff val="80000"/>
                      </a:schemeClr>
                    </a:solidFill>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a:txBody>
                    <a:bodyPr/>
                    <a:lstStyle/>
                    <a:p>
                      <a:pPr algn="ctr"/>
                      <a:r>
                        <a:rPr lang="tr-TR" b="1" dirty="0" smtClean="0">
                          <a:solidFill>
                            <a:srgbClr val="FF0000"/>
                          </a:solidFill>
                        </a:rPr>
                        <a:t>Yabancı Dil</a:t>
                      </a:r>
                      <a:endParaRPr lang="tr-TR" b="1" dirty="0">
                        <a:solidFill>
                          <a:srgbClr val="FF0000"/>
                        </a:solidFill>
                      </a:endParaRPr>
                    </a:p>
                  </a:txBody>
                  <a:tcPr anchor="ctr">
                    <a:solidFill>
                      <a:schemeClr val="accent5">
                        <a:lumMod val="20000"/>
                        <a:lumOff val="80000"/>
                      </a:schemeClr>
                    </a:solidFill>
                  </a:tcPr>
                </a:tc>
                <a:extLst>
                  <a:ext uri="{0D108BD9-81ED-4DB2-BD59-A6C34878D82A}">
                    <a16:rowId xmlns="" xmlns:a16="http://schemas.microsoft.com/office/drawing/2014/main" val="10002"/>
                  </a:ext>
                </a:extLst>
              </a:tr>
              <a:tr h="850772">
                <a:tc>
                  <a:txBody>
                    <a:bodyPr/>
                    <a:lstStyle/>
                    <a:p>
                      <a:pPr algn="ctr"/>
                      <a:r>
                        <a:rPr lang="tr-TR" sz="1400" b="1" dirty="0" smtClean="0"/>
                        <a:t>Puan Türü</a:t>
                      </a:r>
                      <a:endParaRPr lang="tr-TR" sz="1400" b="1" dirty="0"/>
                    </a:p>
                  </a:txBody>
                  <a:tcPr anchor="ctr">
                    <a:solidFill>
                      <a:schemeClr val="accent5">
                        <a:lumMod val="20000"/>
                        <a:lumOff val="80000"/>
                      </a:schemeClr>
                    </a:solidFill>
                  </a:tcPr>
                </a:tc>
                <a:tc>
                  <a:txBody>
                    <a:bodyPr/>
                    <a:lstStyle/>
                    <a:p>
                      <a:pPr algn="ctr"/>
                      <a:r>
                        <a:rPr lang="tr-TR" sz="1400" b="1" dirty="0" smtClean="0"/>
                        <a:t>Türkçe</a:t>
                      </a:r>
                      <a:endParaRPr lang="tr-TR" sz="1400" b="1" dirty="0"/>
                    </a:p>
                  </a:txBody>
                  <a:tcPr anchor="ctr">
                    <a:solidFill>
                      <a:schemeClr val="accent5">
                        <a:lumMod val="20000"/>
                        <a:lumOff val="80000"/>
                      </a:schemeClr>
                    </a:solidFill>
                  </a:tcPr>
                </a:tc>
                <a:tc>
                  <a:txBody>
                    <a:bodyPr/>
                    <a:lstStyle/>
                    <a:p>
                      <a:pPr algn="ctr"/>
                      <a:r>
                        <a:rPr lang="tr-TR" sz="1400" b="1" dirty="0" smtClean="0"/>
                        <a:t>Temel  Matematik</a:t>
                      </a:r>
                      <a:endParaRPr lang="tr-TR" sz="1400" b="1" dirty="0"/>
                    </a:p>
                  </a:txBody>
                  <a:tcPr anchor="ctr">
                    <a:solidFill>
                      <a:schemeClr val="accent5">
                        <a:lumMod val="20000"/>
                        <a:lumOff val="80000"/>
                      </a:schemeClr>
                    </a:solidFill>
                  </a:tcPr>
                </a:tc>
                <a:tc>
                  <a:txBody>
                    <a:bodyPr/>
                    <a:lstStyle/>
                    <a:p>
                      <a:pPr algn="ctr"/>
                      <a:r>
                        <a:rPr lang="tr-TR" sz="1400" b="1" dirty="0" smtClean="0"/>
                        <a:t>Fen Bilimleri</a:t>
                      </a:r>
                      <a:endParaRPr lang="tr-TR" sz="1400" b="1" dirty="0"/>
                    </a:p>
                  </a:txBody>
                  <a:tcPr anchor="ctr">
                    <a:solidFill>
                      <a:schemeClr val="accent5">
                        <a:lumMod val="20000"/>
                        <a:lumOff val="80000"/>
                      </a:schemeClr>
                    </a:solidFill>
                  </a:tcPr>
                </a:tc>
                <a:tc>
                  <a:txBody>
                    <a:bodyPr/>
                    <a:lstStyle/>
                    <a:p>
                      <a:pPr algn="ctr"/>
                      <a:r>
                        <a:rPr lang="tr-TR" sz="1400" b="1" dirty="0" smtClean="0"/>
                        <a:t>Sosyal Bilimler</a:t>
                      </a:r>
                      <a:endParaRPr lang="tr-TR" sz="1400" b="1" dirty="0"/>
                    </a:p>
                  </a:txBody>
                  <a:tcPr anchor="ctr">
                    <a:solidFill>
                      <a:schemeClr val="accent5">
                        <a:lumMod val="20000"/>
                        <a:lumOff val="80000"/>
                      </a:schemeClr>
                    </a:solidFill>
                  </a:tcPr>
                </a:tc>
                <a:tc>
                  <a:txBody>
                    <a:bodyPr/>
                    <a:lstStyle/>
                    <a:p>
                      <a:pPr algn="ctr"/>
                      <a:r>
                        <a:rPr lang="tr-TR" sz="1400" b="1" dirty="0" smtClean="0"/>
                        <a:t>Yabancı Dil</a:t>
                      </a:r>
                      <a:endParaRPr lang="tr-TR" sz="1400" b="1" dirty="0"/>
                    </a:p>
                  </a:txBody>
                  <a:tcPr anchor="ctr">
                    <a:solidFill>
                      <a:schemeClr val="accent5">
                        <a:lumMod val="20000"/>
                        <a:lumOff val="80000"/>
                      </a:schemeClr>
                    </a:solidFill>
                  </a:tcPr>
                </a:tc>
                <a:extLst>
                  <a:ext uri="{0D108BD9-81ED-4DB2-BD59-A6C34878D82A}">
                    <a16:rowId xmlns="" xmlns:a16="http://schemas.microsoft.com/office/drawing/2014/main" val="10003"/>
                  </a:ext>
                </a:extLst>
              </a:tr>
              <a:tr h="413947">
                <a:tc>
                  <a:txBody>
                    <a:bodyPr/>
                    <a:lstStyle/>
                    <a:p>
                      <a:r>
                        <a:rPr lang="tr-TR" b="1" dirty="0" smtClean="0"/>
                        <a:t>DİL</a:t>
                      </a:r>
                      <a:endParaRPr lang="tr-TR" b="1" dirty="0"/>
                    </a:p>
                  </a:txBody>
                  <a:tcPr>
                    <a:solidFill>
                      <a:schemeClr val="accent5">
                        <a:lumMod val="20000"/>
                        <a:lumOff val="80000"/>
                      </a:schemeClr>
                    </a:solidFill>
                  </a:tcPr>
                </a:tc>
                <a:tc>
                  <a:txBody>
                    <a:bodyPr/>
                    <a:lstStyle/>
                    <a:p>
                      <a:pPr algn="ctr"/>
                      <a:r>
                        <a:rPr lang="tr-TR" b="1" dirty="0" smtClean="0"/>
                        <a:t>13</a:t>
                      </a:r>
                      <a:endParaRPr lang="tr-TR" b="1" dirty="0"/>
                    </a:p>
                  </a:txBody>
                  <a:tcPr>
                    <a:solidFill>
                      <a:schemeClr val="accent5">
                        <a:lumMod val="20000"/>
                        <a:lumOff val="80000"/>
                      </a:schemeClr>
                    </a:solidFill>
                  </a:tcPr>
                </a:tc>
                <a:tc>
                  <a:txBody>
                    <a:bodyPr/>
                    <a:lstStyle/>
                    <a:p>
                      <a:pPr algn="ctr"/>
                      <a:r>
                        <a:rPr lang="tr-TR" b="1" dirty="0" smtClean="0"/>
                        <a:t>13</a:t>
                      </a:r>
                      <a:endParaRPr lang="tr-TR" b="1" dirty="0"/>
                    </a:p>
                  </a:txBody>
                  <a:tcPr>
                    <a:solidFill>
                      <a:schemeClr val="accent5">
                        <a:lumMod val="20000"/>
                        <a:lumOff val="80000"/>
                      </a:schemeClr>
                    </a:solidFill>
                  </a:tcPr>
                </a:tc>
                <a:tc>
                  <a:txBody>
                    <a:bodyPr/>
                    <a:lstStyle/>
                    <a:p>
                      <a:pPr algn="ctr"/>
                      <a:r>
                        <a:rPr lang="tr-TR" b="1" dirty="0" smtClean="0"/>
                        <a:t>7</a:t>
                      </a:r>
                      <a:endParaRPr lang="tr-TR" b="1" dirty="0"/>
                    </a:p>
                  </a:txBody>
                  <a:tcPr>
                    <a:solidFill>
                      <a:schemeClr val="accent5">
                        <a:lumMod val="20000"/>
                        <a:lumOff val="80000"/>
                      </a:schemeClr>
                    </a:solidFill>
                  </a:tcPr>
                </a:tc>
                <a:tc>
                  <a:txBody>
                    <a:bodyPr/>
                    <a:lstStyle/>
                    <a:p>
                      <a:pPr algn="ctr"/>
                      <a:r>
                        <a:rPr lang="tr-TR" b="1" dirty="0" smtClean="0"/>
                        <a:t>7</a:t>
                      </a:r>
                      <a:endParaRPr lang="tr-TR" b="1" dirty="0"/>
                    </a:p>
                  </a:txBody>
                  <a:tcPr>
                    <a:solidFill>
                      <a:schemeClr val="accent5">
                        <a:lumMod val="20000"/>
                        <a:lumOff val="80000"/>
                      </a:schemeClr>
                    </a:solidFill>
                  </a:tcPr>
                </a:tc>
                <a:tc>
                  <a:txBody>
                    <a:bodyPr/>
                    <a:lstStyle/>
                    <a:p>
                      <a:pPr algn="ctr"/>
                      <a:r>
                        <a:rPr lang="tr-TR" b="1" dirty="0" smtClean="0"/>
                        <a:t>60</a:t>
                      </a:r>
                      <a:endParaRPr lang="tr-TR" b="1" dirty="0"/>
                    </a:p>
                  </a:txBody>
                  <a:tcPr>
                    <a:solidFill>
                      <a:schemeClr val="accent5">
                        <a:lumMod val="20000"/>
                        <a:lumOff val="80000"/>
                      </a:schemeClr>
                    </a:solidFill>
                  </a:tcPr>
                </a:tc>
                <a:extLst>
                  <a:ext uri="{0D108BD9-81ED-4DB2-BD59-A6C34878D82A}">
                    <a16:rowId xmlns="" xmlns:a16="http://schemas.microsoft.com/office/drawing/2014/main" val="10004"/>
                  </a:ext>
                </a:extLst>
              </a:tr>
            </a:tbl>
          </a:graphicData>
        </a:graphic>
      </p:graphicFrame>
      <p:graphicFrame>
        <p:nvGraphicFramePr>
          <p:cNvPr id="5" name="3 İçerik Yer Tutucusu"/>
          <p:cNvGraphicFramePr>
            <a:graphicFrameLocks/>
          </p:cNvGraphicFramePr>
          <p:nvPr>
            <p:extLst>
              <p:ext uri="{D42A27DB-BD31-4B8C-83A1-F6EECF244321}">
                <p14:modId xmlns:p14="http://schemas.microsoft.com/office/powerpoint/2010/main" val="1484856017"/>
              </p:ext>
            </p:extLst>
          </p:nvPr>
        </p:nvGraphicFramePr>
        <p:xfrm>
          <a:off x="292835" y="258873"/>
          <a:ext cx="8527637" cy="2788920"/>
        </p:xfrm>
        <a:graphic>
          <a:graphicData uri="http://schemas.openxmlformats.org/drawingml/2006/table">
            <a:tbl>
              <a:tblPr firstRow="1" bandRow="1">
                <a:tableStyleId>{5DA37D80-6434-44D0-A028-1B22A696006F}</a:tableStyleId>
              </a:tblPr>
              <a:tblGrid>
                <a:gridCol w="955516">
                  <a:extLst>
                    <a:ext uri="{9D8B030D-6E8A-4147-A177-3AD203B41FA5}">
                      <a16:colId xmlns="" xmlns:a16="http://schemas.microsoft.com/office/drawing/2014/main" val="20000"/>
                    </a:ext>
                  </a:extLst>
                </a:gridCol>
                <a:gridCol w="834144">
                  <a:extLst>
                    <a:ext uri="{9D8B030D-6E8A-4147-A177-3AD203B41FA5}">
                      <a16:colId xmlns="" xmlns:a16="http://schemas.microsoft.com/office/drawing/2014/main" val="20001"/>
                    </a:ext>
                  </a:extLst>
                </a:gridCol>
                <a:gridCol w="1076889">
                  <a:extLst>
                    <a:ext uri="{9D8B030D-6E8A-4147-A177-3AD203B41FA5}">
                      <a16:colId xmlns="" xmlns:a16="http://schemas.microsoft.com/office/drawing/2014/main" val="20002"/>
                    </a:ext>
                  </a:extLst>
                </a:gridCol>
                <a:gridCol w="955516">
                  <a:extLst>
                    <a:ext uri="{9D8B030D-6E8A-4147-A177-3AD203B41FA5}">
                      <a16:colId xmlns="" xmlns:a16="http://schemas.microsoft.com/office/drawing/2014/main" val="20003"/>
                    </a:ext>
                  </a:extLst>
                </a:gridCol>
                <a:gridCol w="955516">
                  <a:extLst>
                    <a:ext uri="{9D8B030D-6E8A-4147-A177-3AD203B41FA5}">
                      <a16:colId xmlns="" xmlns:a16="http://schemas.microsoft.com/office/drawing/2014/main" val="20004"/>
                    </a:ext>
                  </a:extLst>
                </a:gridCol>
                <a:gridCol w="1100719">
                  <a:extLst>
                    <a:ext uri="{9D8B030D-6E8A-4147-A177-3AD203B41FA5}">
                      <a16:colId xmlns="" xmlns:a16="http://schemas.microsoft.com/office/drawing/2014/main" val="20005"/>
                    </a:ext>
                  </a:extLst>
                </a:gridCol>
                <a:gridCol w="810312">
                  <a:extLst>
                    <a:ext uri="{9D8B030D-6E8A-4147-A177-3AD203B41FA5}">
                      <a16:colId xmlns="" xmlns:a16="http://schemas.microsoft.com/office/drawing/2014/main" val="20006"/>
                    </a:ext>
                  </a:extLst>
                </a:gridCol>
                <a:gridCol w="955516">
                  <a:extLst>
                    <a:ext uri="{9D8B030D-6E8A-4147-A177-3AD203B41FA5}">
                      <a16:colId xmlns="" xmlns:a16="http://schemas.microsoft.com/office/drawing/2014/main" val="20007"/>
                    </a:ext>
                  </a:extLst>
                </a:gridCol>
                <a:gridCol w="883509">
                  <a:extLst>
                    <a:ext uri="{9D8B030D-6E8A-4147-A177-3AD203B41FA5}">
                      <a16:colId xmlns="" xmlns:a16="http://schemas.microsoft.com/office/drawing/2014/main" val="20008"/>
                    </a:ext>
                  </a:extLst>
                </a:gridCol>
              </a:tblGrid>
              <a:tr h="370840">
                <a:tc gridSpan="9">
                  <a:txBody>
                    <a:bodyPr/>
                    <a:lstStyle/>
                    <a:p>
                      <a:pPr algn="ctr"/>
                      <a:r>
                        <a:rPr lang="tr-TR" dirty="0" smtClean="0"/>
                        <a:t>EŞİT AĞIRLIK PUANI</a:t>
                      </a:r>
                      <a:endParaRPr lang="tr-TR" dirty="0">
                        <a:solidFill>
                          <a:schemeClr val="accent6">
                            <a:lumMod val="75000"/>
                          </a:schemeClr>
                        </a:solidFill>
                      </a:endParaRPr>
                    </a:p>
                  </a:txBody>
                  <a:tcPr>
                    <a:solidFill>
                      <a:srgbClr val="FFFF00"/>
                    </a:solidFill>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extLst>
                  <a:ext uri="{0D108BD9-81ED-4DB2-BD59-A6C34878D82A}">
                    <a16:rowId xmlns="" xmlns:a16="http://schemas.microsoft.com/office/drawing/2014/main" val="10000"/>
                  </a:ext>
                </a:extLst>
              </a:tr>
              <a:tr h="370840">
                <a:tc gridSpan="9">
                  <a:txBody>
                    <a:bodyPr/>
                    <a:lstStyle/>
                    <a:p>
                      <a:pPr algn="ctr"/>
                      <a:r>
                        <a:rPr lang="tr-TR" sz="2800" b="1" dirty="0" smtClean="0">
                          <a:solidFill>
                            <a:srgbClr val="00B050"/>
                          </a:solidFill>
                        </a:rPr>
                        <a:t>Testlerin Ağırlıkları (%) </a:t>
                      </a:r>
                      <a:endParaRPr lang="tr-TR" sz="2800" b="1" dirty="0">
                        <a:solidFill>
                          <a:srgbClr val="00B050"/>
                        </a:solidFill>
                      </a:endParaRPr>
                    </a:p>
                  </a:txBody>
                  <a:tcPr>
                    <a:solidFill>
                      <a:schemeClr val="accent5">
                        <a:lumMod val="20000"/>
                        <a:lumOff val="80000"/>
                      </a:schemeClr>
                    </a:solidFill>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extLst>
                  <a:ext uri="{0D108BD9-81ED-4DB2-BD59-A6C34878D82A}">
                    <a16:rowId xmlns="" xmlns:a16="http://schemas.microsoft.com/office/drawing/2014/main" val="10001"/>
                  </a:ext>
                </a:extLst>
              </a:tr>
              <a:tr h="370840">
                <a:tc gridSpan="5">
                  <a:txBody>
                    <a:bodyPr/>
                    <a:lstStyle/>
                    <a:p>
                      <a:pPr algn="ctr"/>
                      <a:r>
                        <a:rPr lang="tr-TR" b="1" dirty="0" smtClean="0">
                          <a:solidFill>
                            <a:srgbClr val="FF0000"/>
                          </a:solidFill>
                        </a:rPr>
                        <a:t>TYT (Temel Yeterlilik Testi)</a:t>
                      </a:r>
                      <a:endParaRPr lang="tr-TR" b="1" dirty="0">
                        <a:solidFill>
                          <a:srgbClr val="FF0000"/>
                        </a:solidFill>
                      </a:endParaRPr>
                    </a:p>
                  </a:txBody>
                  <a:tcPr anchor="ctr">
                    <a:solidFill>
                      <a:schemeClr val="accent5">
                        <a:lumMod val="20000"/>
                        <a:lumOff val="80000"/>
                      </a:schemeClr>
                    </a:solidFill>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gridSpan="4">
                  <a:txBody>
                    <a:bodyPr/>
                    <a:lstStyle/>
                    <a:p>
                      <a:pPr algn="ctr"/>
                      <a:r>
                        <a:rPr lang="tr-TR" b="1" dirty="0" smtClean="0">
                          <a:solidFill>
                            <a:srgbClr val="FF0000"/>
                          </a:solidFill>
                        </a:rPr>
                        <a:t>AYT (Alan</a:t>
                      </a:r>
                      <a:r>
                        <a:rPr lang="tr-TR" b="1" baseline="0" dirty="0" smtClean="0">
                          <a:solidFill>
                            <a:srgbClr val="FF0000"/>
                          </a:solidFill>
                        </a:rPr>
                        <a:t> Yeterlilik Testi)</a:t>
                      </a:r>
                      <a:endParaRPr lang="tr-TR" b="1" dirty="0">
                        <a:solidFill>
                          <a:srgbClr val="FF0000"/>
                        </a:solidFill>
                      </a:endParaRPr>
                    </a:p>
                  </a:txBody>
                  <a:tcPr anchor="ctr">
                    <a:solidFill>
                      <a:schemeClr val="accent5">
                        <a:lumMod val="20000"/>
                        <a:lumOff val="80000"/>
                      </a:schemeClr>
                    </a:solidFill>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extLst>
                  <a:ext uri="{0D108BD9-81ED-4DB2-BD59-A6C34878D82A}">
                    <a16:rowId xmlns="" xmlns:a16="http://schemas.microsoft.com/office/drawing/2014/main" val="10002"/>
                  </a:ext>
                </a:extLst>
              </a:tr>
              <a:tr h="370840">
                <a:tc rowSpan="2">
                  <a:txBody>
                    <a:bodyPr/>
                    <a:lstStyle/>
                    <a:p>
                      <a:pPr algn="ctr"/>
                      <a:r>
                        <a:rPr lang="tr-TR" sz="1400" b="1" dirty="0" smtClean="0"/>
                        <a:t>Puan Türü</a:t>
                      </a:r>
                      <a:endParaRPr lang="tr-TR" sz="1400" b="1" dirty="0"/>
                    </a:p>
                  </a:txBody>
                  <a:tcPr anchor="ctr">
                    <a:solidFill>
                      <a:schemeClr val="accent5">
                        <a:lumMod val="20000"/>
                        <a:lumOff val="80000"/>
                      </a:schemeClr>
                    </a:solidFill>
                  </a:tcPr>
                </a:tc>
                <a:tc rowSpan="2">
                  <a:txBody>
                    <a:bodyPr/>
                    <a:lstStyle/>
                    <a:p>
                      <a:pPr algn="ctr"/>
                      <a:r>
                        <a:rPr lang="tr-TR" sz="1200" b="1" dirty="0" smtClean="0"/>
                        <a:t>Türkçe</a:t>
                      </a:r>
                      <a:endParaRPr lang="tr-TR" sz="1200" b="1" dirty="0"/>
                    </a:p>
                  </a:txBody>
                  <a:tcPr anchor="ctr">
                    <a:solidFill>
                      <a:schemeClr val="accent5">
                        <a:lumMod val="20000"/>
                        <a:lumOff val="80000"/>
                      </a:schemeClr>
                    </a:solidFill>
                  </a:tcPr>
                </a:tc>
                <a:tc rowSpan="2">
                  <a:txBody>
                    <a:bodyPr/>
                    <a:lstStyle/>
                    <a:p>
                      <a:pPr algn="ctr"/>
                      <a:r>
                        <a:rPr lang="tr-TR" sz="1200" b="1" dirty="0" smtClean="0"/>
                        <a:t>Temel  Matematik</a:t>
                      </a:r>
                      <a:endParaRPr lang="tr-TR" sz="1200" b="1" dirty="0"/>
                    </a:p>
                  </a:txBody>
                  <a:tcPr anchor="ctr">
                    <a:solidFill>
                      <a:schemeClr val="accent5">
                        <a:lumMod val="20000"/>
                        <a:lumOff val="80000"/>
                      </a:schemeClr>
                    </a:solidFill>
                  </a:tcPr>
                </a:tc>
                <a:tc rowSpan="2">
                  <a:txBody>
                    <a:bodyPr/>
                    <a:lstStyle/>
                    <a:p>
                      <a:pPr algn="ctr"/>
                      <a:r>
                        <a:rPr lang="tr-TR" sz="1200" b="1" dirty="0" smtClean="0"/>
                        <a:t>Fen Bilimleri</a:t>
                      </a:r>
                      <a:endParaRPr lang="tr-TR" sz="1200" b="1" dirty="0"/>
                    </a:p>
                  </a:txBody>
                  <a:tcPr anchor="ctr">
                    <a:solidFill>
                      <a:schemeClr val="accent5">
                        <a:lumMod val="20000"/>
                        <a:lumOff val="80000"/>
                      </a:schemeClr>
                    </a:solidFill>
                  </a:tcPr>
                </a:tc>
                <a:tc rowSpan="2">
                  <a:txBody>
                    <a:bodyPr/>
                    <a:lstStyle/>
                    <a:p>
                      <a:pPr algn="ctr"/>
                      <a:r>
                        <a:rPr lang="tr-TR" sz="1200" b="1" dirty="0" smtClean="0"/>
                        <a:t>Sosyal Bilimler</a:t>
                      </a:r>
                      <a:endParaRPr lang="tr-TR" sz="1200" b="1" dirty="0"/>
                    </a:p>
                  </a:txBody>
                  <a:tcPr anchor="ctr">
                    <a:solidFill>
                      <a:schemeClr val="accent5">
                        <a:lumMod val="20000"/>
                        <a:lumOff val="80000"/>
                      </a:schemeClr>
                    </a:solidFill>
                  </a:tcPr>
                </a:tc>
                <a:tc>
                  <a:txBody>
                    <a:bodyPr/>
                    <a:lstStyle/>
                    <a:p>
                      <a:pPr algn="ctr"/>
                      <a:r>
                        <a:rPr lang="tr-TR" sz="1400" b="1" dirty="0" smtClean="0"/>
                        <a:t>Matematik </a:t>
                      </a:r>
                      <a:endParaRPr lang="tr-TR" sz="1400" b="1" dirty="0"/>
                    </a:p>
                  </a:txBody>
                  <a:tcPr anchor="ctr">
                    <a:solidFill>
                      <a:schemeClr val="accent5">
                        <a:lumMod val="20000"/>
                        <a:lumOff val="80000"/>
                      </a:schemeClr>
                    </a:solidFill>
                  </a:tcPr>
                </a:tc>
                <a:tc gridSpan="3">
                  <a:txBody>
                    <a:bodyPr/>
                    <a:lstStyle/>
                    <a:p>
                      <a:pPr algn="ctr"/>
                      <a:r>
                        <a:rPr lang="tr-TR" sz="1400" b="1" dirty="0" smtClean="0"/>
                        <a:t>Türk Dili ve Edebiyatı-Sosyal Bilimler-1</a:t>
                      </a:r>
                      <a:endParaRPr lang="tr-TR" sz="1400" b="1" dirty="0"/>
                    </a:p>
                  </a:txBody>
                  <a:tcPr anchor="ctr">
                    <a:solidFill>
                      <a:schemeClr val="accent5">
                        <a:lumMod val="20000"/>
                        <a:lumOff val="80000"/>
                      </a:schemeClr>
                    </a:solidFill>
                  </a:tcPr>
                </a:tc>
                <a:tc hMerge="1">
                  <a:txBody>
                    <a:bodyPr/>
                    <a:lstStyle/>
                    <a:p>
                      <a:endParaRPr lang="tr-TR" dirty="0"/>
                    </a:p>
                  </a:txBody>
                  <a:tcPr/>
                </a:tc>
                <a:tc hMerge="1">
                  <a:txBody>
                    <a:bodyPr/>
                    <a:lstStyle/>
                    <a:p>
                      <a:endParaRPr lang="tr-TR" dirty="0"/>
                    </a:p>
                  </a:txBody>
                  <a:tcPr/>
                </a:tc>
                <a:extLst>
                  <a:ext uri="{0D108BD9-81ED-4DB2-BD59-A6C34878D82A}">
                    <a16:rowId xmlns="" xmlns:a16="http://schemas.microsoft.com/office/drawing/2014/main" val="10003"/>
                  </a:ext>
                </a:extLst>
              </a:tr>
              <a:tr h="370840">
                <a:tc vMerge="1">
                  <a:txBody>
                    <a:bodyPr/>
                    <a:lstStyle/>
                    <a:p>
                      <a:endParaRPr lang="tr-TR" dirty="0"/>
                    </a:p>
                  </a:txBody>
                  <a:tcPr/>
                </a:tc>
                <a:tc vMerge="1">
                  <a:txBody>
                    <a:bodyPr/>
                    <a:lstStyle/>
                    <a:p>
                      <a:endParaRPr lang="tr-TR" dirty="0"/>
                    </a:p>
                  </a:txBody>
                  <a:tcPr/>
                </a:tc>
                <a:tc vMerge="1">
                  <a:txBody>
                    <a:bodyPr/>
                    <a:lstStyle/>
                    <a:p>
                      <a:endParaRPr lang="tr-TR" dirty="0"/>
                    </a:p>
                  </a:txBody>
                  <a:tcPr/>
                </a:tc>
                <a:tc vMerge="1">
                  <a:txBody>
                    <a:bodyPr/>
                    <a:lstStyle/>
                    <a:p>
                      <a:endParaRPr lang="tr-TR" dirty="0"/>
                    </a:p>
                  </a:txBody>
                  <a:tcPr/>
                </a:tc>
                <a:tc vMerge="1">
                  <a:txBody>
                    <a:bodyPr/>
                    <a:lstStyle/>
                    <a:p>
                      <a:endParaRPr lang="tr-TR" dirty="0"/>
                    </a:p>
                  </a:txBody>
                  <a:tcPr/>
                </a:tc>
                <a:tc>
                  <a:txBody>
                    <a:bodyPr/>
                    <a:lstStyle/>
                    <a:p>
                      <a:pPr algn="ctr"/>
                      <a:r>
                        <a:rPr lang="tr-TR" sz="1200" b="1" dirty="0" smtClean="0"/>
                        <a:t>Matematik</a:t>
                      </a:r>
                      <a:endParaRPr lang="tr-TR" sz="1200" b="1" dirty="0"/>
                    </a:p>
                  </a:txBody>
                  <a:tcPr anchor="ctr">
                    <a:solidFill>
                      <a:schemeClr val="accent5">
                        <a:lumMod val="20000"/>
                        <a:lumOff val="80000"/>
                      </a:schemeClr>
                    </a:solidFill>
                  </a:tcPr>
                </a:tc>
                <a:tc>
                  <a:txBody>
                    <a:bodyPr/>
                    <a:lstStyle/>
                    <a:p>
                      <a:pPr algn="ctr"/>
                      <a:r>
                        <a:rPr lang="tr-TR" sz="1200" b="1" dirty="0" smtClean="0"/>
                        <a:t>Türk Dili ve Edebiyatı </a:t>
                      </a:r>
                      <a:endParaRPr lang="tr-TR" sz="1200" b="1" dirty="0"/>
                    </a:p>
                  </a:txBody>
                  <a:tcPr anchor="ctr">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200" b="1" dirty="0" smtClean="0"/>
                        <a:t>Tarih-1</a:t>
                      </a:r>
                    </a:p>
                    <a:p>
                      <a:pPr algn="ctr"/>
                      <a:endParaRPr lang="tr-TR" sz="1200" b="1" dirty="0"/>
                    </a:p>
                  </a:txBody>
                  <a:tcPr anchor="ctr">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200" b="1" dirty="0" smtClean="0"/>
                        <a:t>Coğrafya-1 </a:t>
                      </a:r>
                    </a:p>
                    <a:p>
                      <a:pPr algn="ctr"/>
                      <a:endParaRPr lang="tr-TR" sz="1200" b="1" dirty="0"/>
                    </a:p>
                  </a:txBody>
                  <a:tcPr anchor="ctr">
                    <a:solidFill>
                      <a:schemeClr val="accent5">
                        <a:lumMod val="20000"/>
                        <a:lumOff val="80000"/>
                      </a:schemeClr>
                    </a:solidFill>
                  </a:tcPr>
                </a:tc>
                <a:extLst>
                  <a:ext uri="{0D108BD9-81ED-4DB2-BD59-A6C34878D82A}">
                    <a16:rowId xmlns="" xmlns:a16="http://schemas.microsoft.com/office/drawing/2014/main" val="10004"/>
                  </a:ext>
                </a:extLst>
              </a:tr>
              <a:tr h="370840">
                <a:tc>
                  <a:txBody>
                    <a:bodyPr/>
                    <a:lstStyle/>
                    <a:p>
                      <a:r>
                        <a:rPr lang="tr-TR" b="1" dirty="0" smtClean="0"/>
                        <a:t>EA</a:t>
                      </a:r>
                      <a:endParaRPr lang="tr-TR" b="1" dirty="0"/>
                    </a:p>
                  </a:txBody>
                  <a:tcPr>
                    <a:solidFill>
                      <a:schemeClr val="accent5">
                        <a:lumMod val="20000"/>
                        <a:lumOff val="80000"/>
                      </a:schemeClr>
                    </a:solidFill>
                  </a:tcPr>
                </a:tc>
                <a:tc>
                  <a:txBody>
                    <a:bodyPr/>
                    <a:lstStyle/>
                    <a:p>
                      <a:pPr algn="ctr"/>
                      <a:r>
                        <a:rPr lang="tr-TR" b="1" dirty="0" smtClean="0"/>
                        <a:t>13</a:t>
                      </a:r>
                      <a:endParaRPr lang="tr-TR" b="1" dirty="0"/>
                    </a:p>
                  </a:txBody>
                  <a:tcPr>
                    <a:solidFill>
                      <a:schemeClr val="accent5">
                        <a:lumMod val="20000"/>
                        <a:lumOff val="80000"/>
                      </a:schemeClr>
                    </a:solidFill>
                  </a:tcPr>
                </a:tc>
                <a:tc>
                  <a:txBody>
                    <a:bodyPr/>
                    <a:lstStyle/>
                    <a:p>
                      <a:pPr algn="ctr"/>
                      <a:r>
                        <a:rPr lang="tr-TR" b="1" dirty="0" smtClean="0"/>
                        <a:t>13</a:t>
                      </a:r>
                    </a:p>
                  </a:txBody>
                  <a:tcPr>
                    <a:solidFill>
                      <a:schemeClr val="accent5">
                        <a:lumMod val="20000"/>
                        <a:lumOff val="80000"/>
                      </a:schemeClr>
                    </a:solidFill>
                  </a:tcPr>
                </a:tc>
                <a:tc>
                  <a:txBody>
                    <a:bodyPr/>
                    <a:lstStyle/>
                    <a:p>
                      <a:pPr algn="ctr"/>
                      <a:r>
                        <a:rPr lang="tr-TR" b="1" dirty="0" smtClean="0"/>
                        <a:t>7</a:t>
                      </a:r>
                      <a:endParaRPr lang="tr-TR" b="1" dirty="0"/>
                    </a:p>
                  </a:txBody>
                  <a:tcPr>
                    <a:solidFill>
                      <a:schemeClr val="accent5">
                        <a:lumMod val="20000"/>
                        <a:lumOff val="80000"/>
                      </a:schemeClr>
                    </a:solidFill>
                  </a:tcPr>
                </a:tc>
                <a:tc>
                  <a:txBody>
                    <a:bodyPr/>
                    <a:lstStyle/>
                    <a:p>
                      <a:pPr algn="ctr"/>
                      <a:r>
                        <a:rPr lang="tr-TR" b="1" dirty="0" smtClean="0"/>
                        <a:t>7</a:t>
                      </a:r>
                      <a:endParaRPr lang="tr-TR" b="1" dirty="0"/>
                    </a:p>
                  </a:txBody>
                  <a:tcPr>
                    <a:solidFill>
                      <a:schemeClr val="accent5">
                        <a:lumMod val="20000"/>
                        <a:lumOff val="80000"/>
                      </a:schemeClr>
                    </a:solidFill>
                  </a:tcPr>
                </a:tc>
                <a:tc>
                  <a:txBody>
                    <a:bodyPr/>
                    <a:lstStyle/>
                    <a:p>
                      <a:pPr algn="ctr"/>
                      <a:r>
                        <a:rPr lang="tr-TR" b="1" dirty="0" smtClean="0"/>
                        <a:t>30</a:t>
                      </a:r>
                      <a:endParaRPr lang="tr-TR" b="1" dirty="0"/>
                    </a:p>
                  </a:txBody>
                  <a:tcPr>
                    <a:solidFill>
                      <a:schemeClr val="accent5">
                        <a:lumMod val="20000"/>
                        <a:lumOff val="80000"/>
                      </a:schemeClr>
                    </a:solidFill>
                  </a:tcPr>
                </a:tc>
                <a:tc>
                  <a:txBody>
                    <a:bodyPr/>
                    <a:lstStyle/>
                    <a:p>
                      <a:pPr algn="ctr"/>
                      <a:r>
                        <a:rPr lang="tr-TR" b="1" dirty="0" smtClean="0"/>
                        <a:t>18</a:t>
                      </a:r>
                      <a:endParaRPr lang="tr-TR" b="1" dirty="0"/>
                    </a:p>
                  </a:txBody>
                  <a:tcPr>
                    <a:solidFill>
                      <a:schemeClr val="accent5">
                        <a:lumMod val="20000"/>
                        <a:lumOff val="80000"/>
                      </a:schemeClr>
                    </a:solidFill>
                  </a:tcPr>
                </a:tc>
                <a:tc>
                  <a:txBody>
                    <a:bodyPr/>
                    <a:lstStyle/>
                    <a:p>
                      <a:pPr algn="ctr"/>
                      <a:r>
                        <a:rPr lang="tr-TR" b="1" dirty="0" smtClean="0"/>
                        <a:t>7</a:t>
                      </a:r>
                      <a:endParaRPr lang="tr-TR" b="1" dirty="0"/>
                    </a:p>
                  </a:txBody>
                  <a:tcPr>
                    <a:solidFill>
                      <a:schemeClr val="accent5">
                        <a:lumMod val="20000"/>
                        <a:lumOff val="80000"/>
                      </a:schemeClr>
                    </a:solidFill>
                  </a:tcPr>
                </a:tc>
                <a:tc>
                  <a:txBody>
                    <a:bodyPr/>
                    <a:lstStyle/>
                    <a:p>
                      <a:pPr algn="ctr"/>
                      <a:r>
                        <a:rPr lang="tr-TR" b="1" dirty="0" smtClean="0"/>
                        <a:t>5</a:t>
                      </a:r>
                      <a:endParaRPr lang="tr-TR" b="1" dirty="0"/>
                    </a:p>
                  </a:txBody>
                  <a:tcPr>
                    <a:solidFill>
                      <a:schemeClr val="accent5">
                        <a:lumMod val="20000"/>
                        <a:lumOff val="80000"/>
                      </a:schemeClr>
                    </a:solidFill>
                  </a:tcPr>
                </a:tc>
                <a:extLst>
                  <a:ext uri="{0D108BD9-81ED-4DB2-BD59-A6C34878D82A}">
                    <a16:rowId xmlns="" xmlns:a16="http://schemas.microsoft.com/office/drawing/2014/main" val="10005"/>
                  </a:ext>
                </a:extLst>
              </a:tr>
            </a:tbl>
          </a:graphicData>
        </a:graphic>
      </p:graphicFrame>
      <p:sp>
        <p:nvSpPr>
          <p:cNvPr id="7" name="6 Slayt Numarası Yer Tutucusu"/>
          <p:cNvSpPr>
            <a:spLocks noGrp="1"/>
          </p:cNvSpPr>
          <p:nvPr>
            <p:ph type="sldNum" sz="quarter" idx="12"/>
          </p:nvPr>
        </p:nvSpPr>
        <p:spPr/>
        <p:txBody>
          <a:bodyPr/>
          <a:lstStyle/>
          <a:p>
            <a:fld id="{2F0443AE-4F20-4B40-B91B-135E9B6A23DD}" type="slidenum">
              <a:rPr lang="en-US" smtClean="0"/>
              <a:pPr/>
              <a:t>57</a:t>
            </a:fld>
            <a:endParaRPr lang="en-US"/>
          </a:p>
        </p:txBody>
      </p:sp>
    </p:spTree>
    <p:extLst>
      <p:ext uri="{BB962C8B-B14F-4D97-AF65-F5344CB8AC3E}">
        <p14:creationId xmlns:p14="http://schemas.microsoft.com/office/powerpoint/2010/main" val="3024098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980728"/>
          </a:xfrm>
          <a:solidFill>
            <a:srgbClr val="FFFF00"/>
          </a:solidFill>
        </p:spPr>
        <p:txBody>
          <a:bodyPr anchor="t">
            <a:noAutofit/>
          </a:bodyPr>
          <a:lstStyle/>
          <a:p>
            <a:r>
              <a:rPr lang="tr-TR" sz="2400" b="1" dirty="0">
                <a:solidFill>
                  <a:srgbClr val="C00000"/>
                </a:solidFill>
              </a:rPr>
              <a:t> </a:t>
            </a:r>
            <a:r>
              <a:rPr lang="tr-TR" sz="2400" b="1" dirty="0"/>
              <a:t>SÖZEL PUANLA TERCİH YAPACAK ÖĞRENCİLERİN GİRECEKLERİ TESTLER,NET SAYILARI VE </a:t>
            </a:r>
            <a:r>
              <a:rPr lang="tr-TR" sz="2400" b="1" dirty="0" smtClean="0"/>
              <a:t>YAKLAŞIK PUANLARI</a:t>
            </a:r>
            <a:r>
              <a:rPr lang="tr-TR" sz="2400" b="1" dirty="0"/>
              <a:t/>
            </a:r>
            <a:br>
              <a:rPr lang="tr-TR" sz="2400" b="1" dirty="0"/>
            </a:br>
            <a:endParaRPr lang="tr-TR" sz="2400" b="1" dirty="0"/>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3154552486"/>
              </p:ext>
            </p:extLst>
          </p:nvPr>
        </p:nvGraphicFramePr>
        <p:xfrm>
          <a:off x="0" y="1050332"/>
          <a:ext cx="9144000" cy="4754933"/>
        </p:xfrm>
        <a:graphic>
          <a:graphicData uri="http://schemas.openxmlformats.org/drawingml/2006/table">
            <a:tbl>
              <a:tblPr firstRow="1" bandRow="1">
                <a:tableStyleId>{5C22544A-7EE6-4342-B048-85BDC9FD1C3A}</a:tableStyleId>
              </a:tblPr>
              <a:tblGrid>
                <a:gridCol w="1051609">
                  <a:extLst>
                    <a:ext uri="{9D8B030D-6E8A-4147-A177-3AD203B41FA5}">
                      <a16:colId xmlns="" xmlns:a16="http://schemas.microsoft.com/office/drawing/2014/main" val="20000"/>
                    </a:ext>
                  </a:extLst>
                </a:gridCol>
                <a:gridCol w="777191">
                  <a:extLst>
                    <a:ext uri="{9D8B030D-6E8A-4147-A177-3AD203B41FA5}">
                      <a16:colId xmlns="" xmlns:a16="http://schemas.microsoft.com/office/drawing/2014/main" val="20001"/>
                    </a:ext>
                  </a:extLst>
                </a:gridCol>
                <a:gridCol w="9144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54382">
                  <a:extLst>
                    <a:ext uri="{9D8B030D-6E8A-4147-A177-3AD203B41FA5}">
                      <a16:colId xmlns="" xmlns:a16="http://schemas.microsoft.com/office/drawing/2014/main" val="20004"/>
                    </a:ext>
                  </a:extLst>
                </a:gridCol>
                <a:gridCol w="1074418">
                  <a:extLst>
                    <a:ext uri="{9D8B030D-6E8A-4147-A177-3AD203B41FA5}">
                      <a16:colId xmlns="" xmlns:a16="http://schemas.microsoft.com/office/drawing/2014/main" val="20005"/>
                    </a:ext>
                  </a:extLst>
                </a:gridCol>
                <a:gridCol w="914400">
                  <a:extLst>
                    <a:ext uri="{9D8B030D-6E8A-4147-A177-3AD203B41FA5}">
                      <a16:colId xmlns="" xmlns:a16="http://schemas.microsoft.com/office/drawing/2014/main" val="20006"/>
                    </a:ext>
                  </a:extLst>
                </a:gridCol>
                <a:gridCol w="914400">
                  <a:extLst>
                    <a:ext uri="{9D8B030D-6E8A-4147-A177-3AD203B41FA5}">
                      <a16:colId xmlns="" xmlns:a16="http://schemas.microsoft.com/office/drawing/2014/main" val="20007"/>
                    </a:ext>
                  </a:extLst>
                </a:gridCol>
                <a:gridCol w="914400">
                  <a:extLst>
                    <a:ext uri="{9D8B030D-6E8A-4147-A177-3AD203B41FA5}">
                      <a16:colId xmlns="" xmlns:a16="http://schemas.microsoft.com/office/drawing/2014/main" val="20008"/>
                    </a:ext>
                  </a:extLst>
                </a:gridCol>
                <a:gridCol w="914400">
                  <a:extLst>
                    <a:ext uri="{9D8B030D-6E8A-4147-A177-3AD203B41FA5}">
                      <a16:colId xmlns="" xmlns:a16="http://schemas.microsoft.com/office/drawing/2014/main" val="20009"/>
                    </a:ext>
                  </a:extLst>
                </a:gridCol>
              </a:tblGrid>
              <a:tr h="452500">
                <a:tc gridSpan="5">
                  <a:txBody>
                    <a:bodyPr/>
                    <a:lstStyle/>
                    <a:p>
                      <a:pPr algn="ctr"/>
                      <a:r>
                        <a:rPr lang="tr-TR" sz="1800" b="1" kern="1200" dirty="0" smtClean="0">
                          <a:solidFill>
                            <a:srgbClr val="FF0000"/>
                          </a:solidFill>
                          <a:effectLst/>
                          <a:latin typeface="+mn-lt"/>
                          <a:ea typeface="+mn-ea"/>
                          <a:cs typeface="+mn-cs"/>
                        </a:rPr>
                        <a:t>TEMEL YETERLİLİK  TESTİ -TYT</a:t>
                      </a:r>
                      <a:endParaRPr lang="tr-TR" dirty="0">
                        <a:solidFill>
                          <a:srgbClr val="FF0000"/>
                        </a:solidFill>
                      </a:endParaRPr>
                    </a:p>
                  </a:txBody>
                  <a:tcPr>
                    <a:solidFill>
                      <a:srgbClr val="00B0F0"/>
                    </a:solidFill>
                  </a:tcPr>
                </a:tc>
                <a:tc hMerge="1">
                  <a:txBody>
                    <a:bodyPr/>
                    <a:lstStyle/>
                    <a:p>
                      <a:endParaRPr lang="tr-TR"/>
                    </a:p>
                  </a:txBody>
                  <a:tcPr/>
                </a:tc>
                <a:tc hMerge="1">
                  <a:txBody>
                    <a:bodyPr/>
                    <a:lstStyle/>
                    <a:p>
                      <a:endParaRPr lang="tr-TR" dirty="0"/>
                    </a:p>
                  </a:txBody>
                  <a:tcPr/>
                </a:tc>
                <a:tc hMerge="1">
                  <a:txBody>
                    <a:bodyPr/>
                    <a:lstStyle/>
                    <a:p>
                      <a:endParaRPr lang="tr-TR"/>
                    </a:p>
                  </a:txBody>
                  <a:tcPr/>
                </a:tc>
                <a:tc hMerge="1">
                  <a:txBody>
                    <a:bodyPr/>
                    <a:lstStyle/>
                    <a:p>
                      <a:endParaRPr lang="tr-TR" dirty="0"/>
                    </a:p>
                  </a:txBody>
                  <a:tcPr/>
                </a:tc>
                <a:tc gridSpan="5">
                  <a:txBody>
                    <a:bodyPr/>
                    <a:lstStyle/>
                    <a:p>
                      <a:pPr algn="ctr"/>
                      <a:r>
                        <a:rPr lang="tr-TR" sz="1800" b="1" kern="1200" dirty="0" smtClean="0">
                          <a:solidFill>
                            <a:srgbClr val="FF0000"/>
                          </a:solidFill>
                          <a:effectLst/>
                          <a:latin typeface="+mn-lt"/>
                          <a:ea typeface="+mn-ea"/>
                          <a:cs typeface="+mn-cs"/>
                        </a:rPr>
                        <a:t>ALAN YETERLİLİK TESTİ-AYT</a:t>
                      </a:r>
                      <a:endParaRPr lang="tr-TR" dirty="0">
                        <a:solidFill>
                          <a:srgbClr val="FF0000"/>
                        </a:solidFill>
                      </a:endParaRPr>
                    </a:p>
                  </a:txBody>
                  <a:tcPr>
                    <a:solidFill>
                      <a:srgbClr val="00B0F0"/>
                    </a:solidFill>
                  </a:tcPr>
                </a:tc>
                <a:tc hMerge="1">
                  <a:txBody>
                    <a:bodyPr/>
                    <a:lstStyle/>
                    <a:p>
                      <a:endParaRPr lang="tr-TR" dirty="0"/>
                    </a:p>
                  </a:txBody>
                  <a:tcPr/>
                </a:tc>
                <a:tc hMerge="1">
                  <a:txBody>
                    <a:bodyPr/>
                    <a:lstStyle/>
                    <a:p>
                      <a:endParaRPr lang="tr-TR" dirty="0"/>
                    </a:p>
                  </a:txBody>
                  <a:tcPr/>
                </a:tc>
                <a:tc hMerge="1">
                  <a:txBody>
                    <a:bodyPr/>
                    <a:lstStyle/>
                    <a:p>
                      <a:endParaRPr lang="tr-TR"/>
                    </a:p>
                  </a:txBody>
                  <a:tcPr/>
                </a:tc>
                <a:tc hMerge="1">
                  <a:txBody>
                    <a:bodyPr/>
                    <a:lstStyle/>
                    <a:p>
                      <a:endParaRPr lang="tr-TR" dirty="0"/>
                    </a:p>
                  </a:txBody>
                  <a:tcPr/>
                </a:tc>
                <a:extLst>
                  <a:ext uri="{0D108BD9-81ED-4DB2-BD59-A6C34878D82A}">
                    <a16:rowId xmlns="" xmlns:a16="http://schemas.microsoft.com/office/drawing/2014/main" val="10000"/>
                  </a:ext>
                </a:extLst>
              </a:tr>
              <a:tr h="617177">
                <a:tc>
                  <a:txBody>
                    <a:bodyPr/>
                    <a:lstStyle/>
                    <a:p>
                      <a:r>
                        <a:rPr lang="tr-TR" sz="1200" b="1" kern="1200" dirty="0" smtClean="0">
                          <a:solidFill>
                            <a:schemeClr val="dk1"/>
                          </a:solidFill>
                          <a:effectLst/>
                          <a:latin typeface="+mn-lt"/>
                          <a:ea typeface="+mn-ea"/>
                          <a:cs typeface="+mn-cs"/>
                        </a:rPr>
                        <a:t>DERS ADI</a:t>
                      </a:r>
                      <a:endParaRPr lang="tr-TR" sz="1200" b="1" dirty="0"/>
                    </a:p>
                  </a:txBody>
                  <a:tcPr>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TYT SORU SAYISI</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TYT </a:t>
                      </a:r>
                      <a:r>
                        <a:rPr lang="tr-TR" sz="1800" b="1" dirty="0">
                          <a:effectLst/>
                          <a:latin typeface="Calibri"/>
                          <a:ea typeface="Calibri"/>
                          <a:cs typeface="Times New Roman"/>
                        </a:rPr>
                        <a:t>%</a:t>
                      </a:r>
                      <a:r>
                        <a:rPr lang="tr-TR" sz="1200" b="1" dirty="0">
                          <a:effectLst/>
                          <a:latin typeface="Calibri"/>
                          <a:ea typeface="Calibri"/>
                          <a:cs typeface="Times New Roman"/>
                        </a:rPr>
                        <a:t> </a:t>
                      </a:r>
                      <a:r>
                        <a:rPr lang="tr-TR" sz="1200" b="1" dirty="0" smtClean="0">
                          <a:effectLst/>
                          <a:latin typeface="Calibri"/>
                          <a:ea typeface="Calibri"/>
                          <a:cs typeface="Times New Roman"/>
                        </a:rPr>
                        <a:t>DEĞERİ</a:t>
                      </a:r>
                      <a:endParaRPr lang="tr-TR" sz="12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1 NET </a:t>
                      </a:r>
                      <a:r>
                        <a:rPr lang="tr-TR" sz="1200" b="1" dirty="0" smtClean="0">
                          <a:effectLst/>
                          <a:latin typeface="Calibri"/>
                          <a:ea typeface="Calibri"/>
                          <a:cs typeface="Times New Roman"/>
                        </a:rPr>
                        <a:t>DEĞERİ</a:t>
                      </a:r>
                      <a:endParaRPr lang="tr-TR" sz="12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TOPLAM PUAN</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a:effectLst/>
                          <a:latin typeface="Calibri"/>
                          <a:ea typeface="Calibri"/>
                          <a:cs typeface="Times New Roman"/>
                        </a:rPr>
                        <a:t>DERS ADI</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a:effectLst/>
                          <a:latin typeface="Calibri"/>
                          <a:ea typeface="Calibri"/>
                          <a:cs typeface="Times New Roman"/>
                        </a:rPr>
                        <a:t>AYT SORU SAYISI</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smtClean="0">
                          <a:effectLst/>
                          <a:latin typeface="Calibri"/>
                          <a:ea typeface="Calibri"/>
                          <a:cs typeface="Times New Roman"/>
                        </a:rPr>
                        <a:t>AYT </a:t>
                      </a:r>
                      <a:r>
                        <a:rPr lang="tr-TR" sz="1800" b="1" dirty="0" smtClean="0">
                          <a:effectLst/>
                          <a:latin typeface="Calibri"/>
                          <a:ea typeface="Calibri"/>
                          <a:cs typeface="Times New Roman"/>
                        </a:rPr>
                        <a:t>%</a:t>
                      </a:r>
                      <a:r>
                        <a:rPr lang="tr-TR" sz="1200" b="1" dirty="0" smtClean="0">
                          <a:effectLst/>
                          <a:latin typeface="Calibri"/>
                          <a:ea typeface="Calibri"/>
                          <a:cs typeface="Times New Roman"/>
                        </a:rPr>
                        <a:t> DEĞERİ</a:t>
                      </a:r>
                      <a:endParaRPr lang="tr-TR" sz="12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a:effectLst/>
                          <a:latin typeface="Calibri"/>
                          <a:ea typeface="Calibri"/>
                          <a:cs typeface="Times New Roman"/>
                        </a:rPr>
                        <a:t>1 NET DEĞERİ</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smtClean="0">
                          <a:effectLst/>
                          <a:latin typeface="Calibri"/>
                          <a:ea typeface="Calibri"/>
                          <a:cs typeface="Times New Roman"/>
                        </a:rPr>
                        <a:t>TOPLAM</a:t>
                      </a:r>
                      <a:endParaRPr lang="tr-TR" sz="1200" b="1" dirty="0">
                        <a:effectLst/>
                        <a:latin typeface="Calibri"/>
                        <a:ea typeface="Calibri"/>
                        <a:cs typeface="Times New Roman"/>
                      </a:endParaRPr>
                    </a:p>
                    <a:p>
                      <a:pPr algn="l">
                        <a:lnSpc>
                          <a:spcPct val="115000"/>
                        </a:lnSpc>
                        <a:spcAft>
                          <a:spcPts val="0"/>
                        </a:spcAft>
                      </a:pPr>
                      <a:r>
                        <a:rPr lang="tr-TR" sz="1200" b="1" dirty="0">
                          <a:effectLst/>
                          <a:latin typeface="Calibri"/>
                          <a:ea typeface="Calibri"/>
                          <a:cs typeface="Times New Roman"/>
                        </a:rPr>
                        <a:t>PUAN</a:t>
                      </a:r>
                    </a:p>
                  </a:txBody>
                  <a:tcPr marL="68580" marR="68580" marT="0" marB="0">
                    <a:solidFill>
                      <a:schemeClr val="accent5">
                        <a:lumMod val="20000"/>
                        <a:lumOff val="80000"/>
                      </a:schemeClr>
                    </a:solidFill>
                  </a:tcPr>
                </a:tc>
                <a:extLst>
                  <a:ext uri="{0D108BD9-81ED-4DB2-BD59-A6C34878D82A}">
                    <a16:rowId xmlns="" xmlns:a16="http://schemas.microsoft.com/office/drawing/2014/main" val="10001"/>
                  </a:ext>
                </a:extLst>
              </a:tr>
              <a:tr h="309230">
                <a:tc>
                  <a:txBody>
                    <a:bodyPr/>
                    <a:lstStyle/>
                    <a:p>
                      <a:pPr algn="l">
                        <a:lnSpc>
                          <a:spcPct val="115000"/>
                        </a:lnSpc>
                        <a:spcAft>
                          <a:spcPts val="0"/>
                        </a:spcAft>
                      </a:pPr>
                      <a:r>
                        <a:rPr lang="tr-TR" sz="1200" b="1" dirty="0">
                          <a:effectLst/>
                          <a:latin typeface="Calibri"/>
                          <a:ea typeface="Calibri"/>
                          <a:cs typeface="Times New Roman"/>
                        </a:rPr>
                        <a:t>TÜRKÇE</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40</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3</a:t>
                      </a:r>
                      <a:r>
                        <a:rPr lang="tr-TR" sz="1200" b="1" dirty="0" smtClean="0">
                          <a:effectLst/>
                          <a:latin typeface="Calibri"/>
                          <a:ea typeface="Calibri"/>
                          <a:cs typeface="Times New Roman"/>
                        </a:rPr>
                        <a:t>3</a:t>
                      </a:r>
                      <a:endParaRPr lang="tr-TR" sz="12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3,3</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a:effectLst/>
                          <a:latin typeface="Calibri"/>
                          <a:ea typeface="Calibri"/>
                          <a:cs typeface="Times New Roman"/>
                        </a:rPr>
                        <a:t>52</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EDEBİYAT</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a:effectLst/>
                          <a:latin typeface="Calibri"/>
                          <a:ea typeface="Calibri"/>
                          <a:cs typeface="Times New Roman"/>
                        </a:rPr>
                        <a:t>24</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a:effectLst/>
                          <a:latin typeface="Calibri"/>
                          <a:ea typeface="Calibri"/>
                          <a:cs typeface="Times New Roman"/>
                        </a:rPr>
                        <a:t>18</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a:effectLst/>
                          <a:latin typeface="Calibri"/>
                          <a:ea typeface="Calibri"/>
                          <a:cs typeface="Times New Roman"/>
                        </a:rPr>
                        <a:t>3</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a:effectLst/>
                          <a:latin typeface="Calibri"/>
                          <a:ea typeface="Calibri"/>
                          <a:cs typeface="Times New Roman"/>
                        </a:rPr>
                        <a:t>72</a:t>
                      </a:r>
                    </a:p>
                  </a:txBody>
                  <a:tcPr marL="68580" marR="68580" marT="0" marB="0">
                    <a:solidFill>
                      <a:schemeClr val="accent5">
                        <a:lumMod val="20000"/>
                        <a:lumOff val="80000"/>
                      </a:schemeClr>
                    </a:solidFill>
                  </a:tcPr>
                </a:tc>
                <a:extLst>
                  <a:ext uri="{0D108BD9-81ED-4DB2-BD59-A6C34878D82A}">
                    <a16:rowId xmlns="" xmlns:a16="http://schemas.microsoft.com/office/drawing/2014/main" val="10002"/>
                  </a:ext>
                </a:extLst>
              </a:tr>
              <a:tr h="318149">
                <a:tc>
                  <a:txBody>
                    <a:bodyPr/>
                    <a:lstStyle/>
                    <a:p>
                      <a:pPr algn="l">
                        <a:lnSpc>
                          <a:spcPct val="115000"/>
                        </a:lnSpc>
                        <a:spcAft>
                          <a:spcPts val="0"/>
                        </a:spcAft>
                      </a:pPr>
                      <a:r>
                        <a:rPr lang="tr-TR" sz="1200" b="1">
                          <a:effectLst/>
                          <a:latin typeface="Calibri"/>
                          <a:ea typeface="Calibri"/>
                          <a:cs typeface="Times New Roman"/>
                        </a:rPr>
                        <a:t>MATEMATİK</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40</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3</a:t>
                      </a:r>
                      <a:r>
                        <a:rPr lang="tr-TR" sz="1200" b="1" dirty="0" smtClean="0">
                          <a:effectLst/>
                          <a:latin typeface="Calibri"/>
                          <a:ea typeface="Calibri"/>
                          <a:cs typeface="Times New Roman"/>
                        </a:rPr>
                        <a:t>3</a:t>
                      </a:r>
                      <a:endParaRPr lang="tr-TR" sz="12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3,3</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52</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smtClean="0">
                          <a:effectLst/>
                          <a:latin typeface="Calibri"/>
                          <a:ea typeface="Calibri"/>
                          <a:cs typeface="Times New Roman"/>
                        </a:rPr>
                        <a:t>TARİH-1</a:t>
                      </a:r>
                      <a:endParaRPr lang="tr-TR" sz="12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a:effectLst/>
                          <a:latin typeface="Calibri"/>
                          <a:ea typeface="Calibri"/>
                          <a:cs typeface="Times New Roman"/>
                        </a:rPr>
                        <a:t>10</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a:effectLst/>
                          <a:latin typeface="Calibri"/>
                          <a:ea typeface="Calibri"/>
                          <a:cs typeface="Times New Roman"/>
                        </a:rPr>
                        <a:t>7</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a:effectLst/>
                          <a:latin typeface="Calibri"/>
                          <a:ea typeface="Calibri"/>
                          <a:cs typeface="Times New Roman"/>
                        </a:rPr>
                        <a:t>2.8</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a:effectLst/>
                          <a:latin typeface="Calibri"/>
                          <a:ea typeface="Calibri"/>
                          <a:cs typeface="Times New Roman"/>
                        </a:rPr>
                        <a:t>28</a:t>
                      </a:r>
                    </a:p>
                  </a:txBody>
                  <a:tcPr marL="68580" marR="68580" marT="0" marB="0">
                    <a:solidFill>
                      <a:schemeClr val="accent5">
                        <a:lumMod val="20000"/>
                        <a:lumOff val="80000"/>
                      </a:schemeClr>
                    </a:solidFill>
                  </a:tcPr>
                </a:tc>
                <a:extLst>
                  <a:ext uri="{0D108BD9-81ED-4DB2-BD59-A6C34878D82A}">
                    <a16:rowId xmlns="" xmlns:a16="http://schemas.microsoft.com/office/drawing/2014/main" val="10003"/>
                  </a:ext>
                </a:extLst>
              </a:tr>
              <a:tr h="411451">
                <a:tc>
                  <a:txBody>
                    <a:bodyPr/>
                    <a:lstStyle/>
                    <a:p>
                      <a:pPr algn="l">
                        <a:lnSpc>
                          <a:spcPct val="115000"/>
                        </a:lnSpc>
                        <a:spcAft>
                          <a:spcPts val="0"/>
                        </a:spcAft>
                      </a:pPr>
                      <a:r>
                        <a:rPr lang="tr-TR" sz="1200" b="1">
                          <a:effectLst/>
                          <a:latin typeface="Calibri"/>
                          <a:ea typeface="Calibri"/>
                          <a:cs typeface="Times New Roman"/>
                        </a:rPr>
                        <a:t>SOSYAL BİLİMLER</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a:effectLst/>
                          <a:latin typeface="Calibri"/>
                          <a:ea typeface="Calibri"/>
                          <a:cs typeface="Times New Roman"/>
                        </a:rPr>
                        <a:t>20</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smtClean="0">
                          <a:effectLst/>
                          <a:latin typeface="Calibri"/>
                          <a:ea typeface="Calibri"/>
                          <a:cs typeface="Times New Roman"/>
                        </a:rPr>
                        <a:t>17</a:t>
                      </a:r>
                      <a:endParaRPr lang="tr-TR" sz="12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3,4</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28</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smtClean="0">
                          <a:effectLst/>
                          <a:latin typeface="Calibri"/>
                          <a:ea typeface="Calibri"/>
                          <a:cs typeface="Times New Roman"/>
                        </a:rPr>
                        <a:t>COĞRAFYA-1</a:t>
                      </a:r>
                      <a:endParaRPr lang="tr-TR" sz="12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6</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a:effectLst/>
                          <a:latin typeface="Calibri"/>
                          <a:ea typeface="Calibri"/>
                          <a:cs typeface="Times New Roman"/>
                        </a:rPr>
                        <a:t>5</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a:effectLst/>
                          <a:latin typeface="Calibri"/>
                          <a:ea typeface="Calibri"/>
                          <a:cs typeface="Times New Roman"/>
                        </a:rPr>
                        <a:t>3.33</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a:effectLst/>
                          <a:latin typeface="Calibri"/>
                          <a:ea typeface="Calibri"/>
                          <a:cs typeface="Times New Roman"/>
                        </a:rPr>
                        <a:t>20</a:t>
                      </a:r>
                    </a:p>
                  </a:txBody>
                  <a:tcPr marL="68580" marR="68580" marT="0" marB="0">
                    <a:solidFill>
                      <a:schemeClr val="accent5">
                        <a:lumMod val="20000"/>
                        <a:lumOff val="80000"/>
                      </a:schemeClr>
                    </a:solidFill>
                  </a:tcPr>
                </a:tc>
                <a:extLst>
                  <a:ext uri="{0D108BD9-81ED-4DB2-BD59-A6C34878D82A}">
                    <a16:rowId xmlns="" xmlns:a16="http://schemas.microsoft.com/office/drawing/2014/main" val="10004"/>
                  </a:ext>
                </a:extLst>
              </a:tr>
              <a:tr h="411451">
                <a:tc>
                  <a:txBody>
                    <a:bodyPr/>
                    <a:lstStyle/>
                    <a:p>
                      <a:pPr algn="l">
                        <a:lnSpc>
                          <a:spcPct val="115000"/>
                        </a:lnSpc>
                        <a:spcAft>
                          <a:spcPts val="0"/>
                        </a:spcAft>
                      </a:pPr>
                      <a:r>
                        <a:rPr lang="tr-TR" sz="1200" b="1">
                          <a:effectLst/>
                          <a:latin typeface="Calibri"/>
                          <a:ea typeface="Calibri"/>
                          <a:cs typeface="Times New Roman"/>
                        </a:rPr>
                        <a:t>FEN BİLİMLERİ</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a:effectLst/>
                          <a:latin typeface="Calibri"/>
                          <a:ea typeface="Calibri"/>
                          <a:cs typeface="Times New Roman"/>
                        </a:rPr>
                        <a:t>20</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smtClean="0">
                          <a:effectLst/>
                          <a:latin typeface="Calibri"/>
                          <a:ea typeface="Calibri"/>
                          <a:cs typeface="Times New Roman"/>
                        </a:rPr>
                        <a:t>17</a:t>
                      </a:r>
                      <a:endParaRPr lang="tr-TR" sz="12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a:effectLst/>
                          <a:latin typeface="Calibri"/>
                          <a:ea typeface="Calibri"/>
                          <a:cs typeface="Times New Roman"/>
                        </a:rPr>
                        <a:t>3.4</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28</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smtClean="0">
                          <a:effectLst/>
                          <a:latin typeface="Calibri"/>
                          <a:ea typeface="Calibri"/>
                          <a:cs typeface="Times New Roman"/>
                        </a:rPr>
                        <a:t>TARİH-2</a:t>
                      </a:r>
                      <a:endParaRPr lang="tr-TR" sz="12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11</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8</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2.909</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32</a:t>
                      </a:r>
                    </a:p>
                  </a:txBody>
                  <a:tcPr marL="68580" marR="68580" marT="0" marB="0">
                    <a:solidFill>
                      <a:schemeClr val="accent5">
                        <a:lumMod val="20000"/>
                        <a:lumOff val="80000"/>
                      </a:schemeClr>
                    </a:solidFill>
                  </a:tcPr>
                </a:tc>
                <a:extLst>
                  <a:ext uri="{0D108BD9-81ED-4DB2-BD59-A6C34878D82A}">
                    <a16:rowId xmlns="" xmlns:a16="http://schemas.microsoft.com/office/drawing/2014/main" val="10005"/>
                  </a:ext>
                </a:extLst>
              </a:tr>
              <a:tr h="274301">
                <a:tc gridSpan="4">
                  <a:txBody>
                    <a:bodyPr/>
                    <a:lstStyle/>
                    <a:p>
                      <a:pPr algn="l">
                        <a:lnSpc>
                          <a:spcPct val="115000"/>
                        </a:lnSpc>
                        <a:spcAft>
                          <a:spcPts val="0"/>
                        </a:spcAft>
                      </a:pPr>
                      <a:r>
                        <a:rPr lang="tr-TR" sz="1600" b="1" dirty="0" smtClean="0">
                          <a:solidFill>
                            <a:srgbClr val="FF0000"/>
                          </a:solidFill>
                          <a:effectLst/>
                          <a:latin typeface="Calibri"/>
                          <a:ea typeface="Calibri"/>
                          <a:cs typeface="Times New Roman"/>
                        </a:rPr>
                        <a:t>TYT’</a:t>
                      </a:r>
                      <a:r>
                        <a:rPr lang="tr-TR" sz="1600" b="1" baseline="0" dirty="0" smtClean="0">
                          <a:solidFill>
                            <a:srgbClr val="FF0000"/>
                          </a:solidFill>
                          <a:effectLst/>
                          <a:latin typeface="Calibri"/>
                          <a:ea typeface="Calibri"/>
                          <a:cs typeface="Times New Roman"/>
                        </a:rPr>
                        <a:t> NİN TOPLAM </a:t>
                      </a:r>
                      <a:r>
                        <a:rPr lang="tr-TR" sz="1600" b="1" dirty="0" smtClean="0">
                          <a:solidFill>
                            <a:srgbClr val="FF0000"/>
                          </a:solidFill>
                          <a:effectLst/>
                          <a:latin typeface="Calibri"/>
                          <a:ea typeface="Calibri"/>
                          <a:cs typeface="Times New Roman"/>
                        </a:rPr>
                        <a:t>% 40 NET KATKISI </a:t>
                      </a:r>
                      <a:endParaRPr lang="tr-TR" sz="1600" b="1" dirty="0">
                        <a:solidFill>
                          <a:srgbClr val="FF0000"/>
                        </a:solidFill>
                        <a:effectLst/>
                        <a:latin typeface="Calibri"/>
                        <a:ea typeface="Calibri"/>
                        <a:cs typeface="Times New Roman"/>
                      </a:endParaRPr>
                    </a:p>
                  </a:txBody>
                  <a:tcPr marL="68580" marR="68580" marT="0" marB="0">
                    <a:solidFill>
                      <a:schemeClr val="accent5">
                        <a:lumMod val="20000"/>
                        <a:lumOff val="8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a:lnSpc>
                          <a:spcPct val="115000"/>
                        </a:lnSpc>
                        <a:spcAft>
                          <a:spcPts val="0"/>
                        </a:spcAft>
                      </a:pPr>
                      <a:r>
                        <a:rPr lang="tr-TR" sz="1400" b="1" dirty="0">
                          <a:solidFill>
                            <a:srgbClr val="FF0000"/>
                          </a:solidFill>
                          <a:effectLst/>
                          <a:latin typeface="Calibri"/>
                          <a:ea typeface="Calibri"/>
                          <a:cs typeface="Times New Roman"/>
                        </a:rPr>
                        <a:t>160</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smtClean="0">
                          <a:effectLst/>
                          <a:latin typeface="Calibri"/>
                          <a:ea typeface="Calibri"/>
                          <a:cs typeface="Times New Roman"/>
                        </a:rPr>
                        <a:t>COĞRAFYA-2</a:t>
                      </a:r>
                      <a:endParaRPr lang="tr-TR" sz="12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 </a:t>
                      </a:r>
                      <a:r>
                        <a:rPr lang="tr-TR" sz="1200" b="1" dirty="0" smtClean="0">
                          <a:effectLst/>
                          <a:latin typeface="Calibri"/>
                          <a:ea typeface="Calibri"/>
                          <a:cs typeface="Times New Roman"/>
                        </a:rPr>
                        <a:t>11</a:t>
                      </a:r>
                      <a:endParaRPr lang="tr-TR" sz="12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8</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2.909</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32</a:t>
                      </a:r>
                    </a:p>
                  </a:txBody>
                  <a:tcPr marL="68580" marR="68580" marT="0" marB="0">
                    <a:solidFill>
                      <a:schemeClr val="accent5">
                        <a:lumMod val="20000"/>
                        <a:lumOff val="80000"/>
                      </a:schemeClr>
                    </a:solidFill>
                  </a:tcPr>
                </a:tc>
                <a:extLst>
                  <a:ext uri="{0D108BD9-81ED-4DB2-BD59-A6C34878D82A}">
                    <a16:rowId xmlns="" xmlns:a16="http://schemas.microsoft.com/office/drawing/2014/main" val="10006"/>
                  </a:ext>
                </a:extLst>
              </a:tr>
              <a:tr h="1028628">
                <a:tc rowSpan="3" gridSpan="5">
                  <a:txBody>
                    <a:bodyPr/>
                    <a:lstStyle/>
                    <a:p>
                      <a:endParaRPr lang="tr-TR" dirty="0"/>
                    </a:p>
                  </a:txBody>
                  <a:tcPr>
                    <a:solidFill>
                      <a:schemeClr val="accent5">
                        <a:lumMod val="20000"/>
                        <a:lumOff val="80000"/>
                      </a:schemeClr>
                    </a:solidFill>
                  </a:tcPr>
                </a:tc>
                <a:tc rowSpan="3" hMerge="1">
                  <a:txBody>
                    <a:bodyPr/>
                    <a:lstStyle/>
                    <a:p>
                      <a:endParaRPr lang="tr-TR"/>
                    </a:p>
                  </a:txBody>
                  <a:tcPr/>
                </a:tc>
                <a:tc rowSpan="3" hMerge="1">
                  <a:txBody>
                    <a:bodyPr/>
                    <a:lstStyle/>
                    <a:p>
                      <a:endParaRPr lang="tr-TR" dirty="0"/>
                    </a:p>
                  </a:txBody>
                  <a:tcPr/>
                </a:tc>
                <a:tc rowSpan="3" hMerge="1">
                  <a:txBody>
                    <a:bodyPr/>
                    <a:lstStyle/>
                    <a:p>
                      <a:endParaRPr lang="tr-TR"/>
                    </a:p>
                  </a:txBody>
                  <a:tcPr/>
                </a:tc>
                <a:tc rowSpan="3" hMerge="1">
                  <a:txBody>
                    <a:bodyPr/>
                    <a:lstStyle/>
                    <a:p>
                      <a:endParaRPr lang="tr-TR" dirty="0"/>
                    </a:p>
                  </a:txBody>
                  <a:tcPr/>
                </a:tc>
                <a:tc>
                  <a:txBody>
                    <a:bodyPr/>
                    <a:lstStyle/>
                    <a:p>
                      <a:pPr algn="l">
                        <a:lnSpc>
                          <a:spcPct val="115000"/>
                        </a:lnSpc>
                        <a:spcAft>
                          <a:spcPts val="0"/>
                        </a:spcAft>
                      </a:pPr>
                      <a:r>
                        <a:rPr lang="tr-TR" sz="1200" b="1" dirty="0">
                          <a:effectLst/>
                          <a:latin typeface="Calibri"/>
                          <a:ea typeface="Calibri"/>
                          <a:cs typeface="Times New Roman"/>
                        </a:rPr>
                        <a:t>FELSEFE </a:t>
                      </a:r>
                      <a:r>
                        <a:rPr lang="tr-TR" sz="1200" b="1" dirty="0" smtClean="0">
                          <a:effectLst/>
                          <a:latin typeface="Calibri"/>
                          <a:ea typeface="Calibri"/>
                          <a:cs typeface="Times New Roman"/>
                        </a:rPr>
                        <a:t>GRUBU PSİKOLOJİ</a:t>
                      </a:r>
                    </a:p>
                    <a:p>
                      <a:pPr algn="l">
                        <a:lnSpc>
                          <a:spcPct val="115000"/>
                        </a:lnSpc>
                        <a:spcAft>
                          <a:spcPts val="0"/>
                        </a:spcAft>
                      </a:pPr>
                      <a:r>
                        <a:rPr lang="tr-TR" sz="1200" b="1" dirty="0" smtClean="0">
                          <a:effectLst/>
                          <a:latin typeface="Calibri"/>
                          <a:ea typeface="Calibri"/>
                          <a:cs typeface="Times New Roman"/>
                        </a:rPr>
                        <a:t>SOSYOLOJİ-MANTIK</a:t>
                      </a:r>
                      <a:endParaRPr lang="tr-TR" sz="12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12</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a:effectLst/>
                          <a:latin typeface="Calibri"/>
                          <a:ea typeface="Calibri"/>
                          <a:cs typeface="Times New Roman"/>
                        </a:rPr>
                        <a:t>9</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3</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36</a:t>
                      </a:r>
                    </a:p>
                  </a:txBody>
                  <a:tcPr marL="68580" marR="68580" marT="0" marB="0">
                    <a:solidFill>
                      <a:schemeClr val="accent5">
                        <a:lumMod val="20000"/>
                        <a:lumOff val="80000"/>
                      </a:schemeClr>
                    </a:solidFill>
                  </a:tcPr>
                </a:tc>
                <a:extLst>
                  <a:ext uri="{0D108BD9-81ED-4DB2-BD59-A6C34878D82A}">
                    <a16:rowId xmlns="" xmlns:a16="http://schemas.microsoft.com/office/drawing/2014/main" val="10007"/>
                  </a:ext>
                </a:extLst>
              </a:tr>
              <a:tr h="411451">
                <a:tc gridSpan="5" vMerge="1">
                  <a:txBody>
                    <a:bodyPr/>
                    <a:lstStyle/>
                    <a:p>
                      <a:endParaRPr lang="tr-TR"/>
                    </a:p>
                  </a:txBody>
                  <a:tcPr/>
                </a:tc>
                <a:tc hMerge="1" vMerge="1">
                  <a:txBody>
                    <a:bodyPr/>
                    <a:lstStyle/>
                    <a:p>
                      <a:endParaRPr lang="tr-TR"/>
                    </a:p>
                  </a:txBody>
                  <a:tcPr/>
                </a:tc>
                <a:tc hMerge="1" vMerge="1">
                  <a:txBody>
                    <a:bodyPr/>
                    <a:lstStyle/>
                    <a:p>
                      <a:endParaRPr lang="tr-TR" dirty="0"/>
                    </a:p>
                  </a:txBody>
                  <a:tcPr/>
                </a:tc>
                <a:tc hMerge="1" vMerge="1">
                  <a:txBody>
                    <a:bodyPr/>
                    <a:lstStyle/>
                    <a:p>
                      <a:endParaRPr lang="tr-TR" dirty="0"/>
                    </a:p>
                  </a:txBody>
                  <a:tcPr/>
                </a:tc>
                <a:tc hMerge="1" vMerge="1">
                  <a:txBody>
                    <a:bodyPr/>
                    <a:lstStyle/>
                    <a:p>
                      <a:endParaRPr lang="tr-TR" dirty="0"/>
                    </a:p>
                  </a:txBody>
                  <a:tcPr/>
                </a:tc>
                <a:tc>
                  <a:txBody>
                    <a:bodyPr/>
                    <a:lstStyle/>
                    <a:p>
                      <a:pPr algn="l">
                        <a:lnSpc>
                          <a:spcPct val="115000"/>
                        </a:lnSpc>
                        <a:spcAft>
                          <a:spcPts val="0"/>
                        </a:spcAft>
                      </a:pPr>
                      <a:r>
                        <a:rPr lang="tr-TR" sz="1200" b="1">
                          <a:effectLst/>
                          <a:latin typeface="Calibri"/>
                          <a:ea typeface="Calibri"/>
                          <a:cs typeface="Times New Roman"/>
                        </a:rPr>
                        <a:t>DİN KÜL.VE AHLAK BİL</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6</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5</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3.33</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20</a:t>
                      </a:r>
                    </a:p>
                  </a:txBody>
                  <a:tcPr marL="68580" marR="68580" marT="0" marB="0">
                    <a:solidFill>
                      <a:schemeClr val="accent5">
                        <a:lumMod val="20000"/>
                        <a:lumOff val="80000"/>
                      </a:schemeClr>
                    </a:solidFill>
                  </a:tcPr>
                </a:tc>
                <a:extLst>
                  <a:ext uri="{0D108BD9-81ED-4DB2-BD59-A6C34878D82A}">
                    <a16:rowId xmlns="" xmlns:a16="http://schemas.microsoft.com/office/drawing/2014/main" val="10008"/>
                  </a:ext>
                </a:extLst>
              </a:tr>
              <a:tr h="462882">
                <a:tc gridSpan="5"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dirty="0"/>
                    </a:p>
                  </a:txBody>
                  <a:tcPr/>
                </a:tc>
                <a:tc hMerge="1" vMerge="1">
                  <a:txBody>
                    <a:bodyPr/>
                    <a:lstStyle/>
                    <a:p>
                      <a:endParaRPr lang="tr-TR" dirty="0"/>
                    </a:p>
                  </a:txBody>
                  <a:tcPr/>
                </a:tc>
                <a:tc gridSpan="4">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tr-TR" sz="1600" b="1" dirty="0" smtClean="0">
                          <a:solidFill>
                            <a:srgbClr val="FF0000"/>
                          </a:solidFill>
                          <a:effectLst/>
                          <a:latin typeface="+mn-lt"/>
                          <a:ea typeface="Calibri"/>
                          <a:cs typeface="Times New Roman"/>
                        </a:rPr>
                        <a:t>AYT ‘NİN TOPLAM % 60 NET KATKISI </a:t>
                      </a:r>
                      <a:endParaRPr lang="tr-TR" sz="1600" dirty="0" smtClean="0">
                        <a:solidFill>
                          <a:srgbClr val="FF0000"/>
                        </a:solidFill>
                        <a:effectLst/>
                        <a:latin typeface="+mn-lt"/>
                        <a:ea typeface="Calibri"/>
                        <a:cs typeface="Times New Roman"/>
                      </a:endParaRPr>
                    </a:p>
                    <a:p>
                      <a:pPr algn="l">
                        <a:lnSpc>
                          <a:spcPct val="115000"/>
                        </a:lnSpc>
                        <a:spcAft>
                          <a:spcPts val="0"/>
                        </a:spcAft>
                      </a:pPr>
                      <a:endParaRPr lang="tr-TR" sz="1100" dirty="0">
                        <a:effectLst/>
                        <a:latin typeface="Calibri"/>
                        <a:ea typeface="Calibri"/>
                        <a:cs typeface="Times New Roman"/>
                      </a:endParaRPr>
                    </a:p>
                  </a:txBody>
                  <a:tcPr marL="68580" marR="68580" marT="0" marB="0">
                    <a:solidFill>
                      <a:schemeClr val="accent5">
                        <a:lumMod val="20000"/>
                        <a:lumOff val="80000"/>
                      </a:schemeClr>
                    </a:solidFill>
                  </a:tcPr>
                </a:tc>
                <a:tc hMerge="1">
                  <a:txBody>
                    <a:bodyPr/>
                    <a:lstStyle/>
                    <a:p>
                      <a:pPr algn="l">
                        <a:lnSpc>
                          <a:spcPct val="115000"/>
                        </a:lnSpc>
                        <a:spcAft>
                          <a:spcPts val="0"/>
                        </a:spcAft>
                      </a:pPr>
                      <a:endParaRPr lang="tr-TR" sz="1100" dirty="0">
                        <a:effectLst/>
                        <a:latin typeface="Calibri"/>
                        <a:ea typeface="Calibri"/>
                        <a:cs typeface="Times New Roman"/>
                      </a:endParaRPr>
                    </a:p>
                  </a:txBody>
                  <a:tcPr marL="68580" marR="68580" marT="0" marB="0"/>
                </a:tc>
                <a:tc hMerge="1">
                  <a:txBody>
                    <a:bodyPr/>
                    <a:lstStyle/>
                    <a:p>
                      <a:pPr algn="l">
                        <a:lnSpc>
                          <a:spcPct val="115000"/>
                        </a:lnSpc>
                        <a:spcAft>
                          <a:spcPts val="0"/>
                        </a:spcAft>
                      </a:pPr>
                      <a:endParaRPr lang="tr-TR" sz="1100" dirty="0">
                        <a:effectLst/>
                        <a:latin typeface="Calibri"/>
                        <a:ea typeface="Calibri"/>
                        <a:cs typeface="Times New Roman"/>
                      </a:endParaRPr>
                    </a:p>
                  </a:txBody>
                  <a:tcPr marL="68580" marR="68580" marT="0" marB="0"/>
                </a:tc>
                <a:tc hMerge="1">
                  <a:txBody>
                    <a:bodyPr/>
                    <a:lstStyle/>
                    <a:p>
                      <a:pPr algn="l">
                        <a:lnSpc>
                          <a:spcPct val="115000"/>
                        </a:lnSpc>
                        <a:spcAft>
                          <a:spcPts val="0"/>
                        </a:spcAft>
                      </a:pPr>
                      <a:endParaRPr lang="tr-TR" sz="11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1400" b="1" dirty="0" smtClean="0">
                          <a:solidFill>
                            <a:srgbClr val="FF0000"/>
                          </a:solidFill>
                          <a:effectLst/>
                          <a:latin typeface="Calibri"/>
                          <a:ea typeface="Calibri"/>
                          <a:cs typeface="Times New Roman"/>
                        </a:rPr>
                        <a:t>240</a:t>
                      </a:r>
                      <a:endParaRPr lang="tr-TR" sz="1400" b="1" dirty="0">
                        <a:solidFill>
                          <a:srgbClr val="FF0000"/>
                        </a:solidFill>
                        <a:effectLst/>
                        <a:latin typeface="Calibri"/>
                        <a:ea typeface="Calibri"/>
                        <a:cs typeface="Times New Roman"/>
                      </a:endParaRPr>
                    </a:p>
                  </a:txBody>
                  <a:tcPr marL="68580" marR="68580" marT="0" marB="0">
                    <a:solidFill>
                      <a:schemeClr val="accent5">
                        <a:lumMod val="20000"/>
                        <a:lumOff val="80000"/>
                      </a:schemeClr>
                    </a:solidFill>
                  </a:tcPr>
                </a:tc>
                <a:extLst>
                  <a:ext uri="{0D108BD9-81ED-4DB2-BD59-A6C34878D82A}">
                    <a16:rowId xmlns="" xmlns:a16="http://schemas.microsoft.com/office/drawing/2014/main" val="10009"/>
                  </a:ext>
                </a:extLst>
              </a:tr>
            </a:tbl>
          </a:graphicData>
        </a:graphic>
      </p:graphicFrame>
      <p:sp>
        <p:nvSpPr>
          <p:cNvPr id="4" name="Dikdörtgen 3"/>
          <p:cNvSpPr/>
          <p:nvPr/>
        </p:nvSpPr>
        <p:spPr>
          <a:xfrm>
            <a:off x="0" y="5805264"/>
            <a:ext cx="9144000" cy="1052735"/>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rgbClr val="3333FF"/>
                </a:solidFill>
              </a:rPr>
              <a:t>YKS’de ( TYT-AYT-YDS ) </a:t>
            </a:r>
            <a:r>
              <a:rPr lang="tr-TR" b="1" dirty="0" smtClean="0">
                <a:solidFill>
                  <a:srgbClr val="3333FF"/>
                </a:solidFill>
              </a:rPr>
              <a:t>HER  </a:t>
            </a:r>
            <a:r>
              <a:rPr lang="tr-TR" b="1" dirty="0">
                <a:solidFill>
                  <a:srgbClr val="3333FF"/>
                </a:solidFill>
              </a:rPr>
              <a:t>BİR </a:t>
            </a:r>
            <a:r>
              <a:rPr lang="tr-TR" b="1" dirty="0" smtClean="0">
                <a:solidFill>
                  <a:srgbClr val="3333FF"/>
                </a:solidFill>
              </a:rPr>
              <a:t> NETİN  DEĞERİ  </a:t>
            </a:r>
            <a:r>
              <a:rPr lang="tr-TR" b="1" dirty="0">
                <a:solidFill>
                  <a:srgbClr val="3333FF"/>
                </a:solidFill>
              </a:rPr>
              <a:t>O </a:t>
            </a:r>
            <a:r>
              <a:rPr lang="tr-TR" b="1" dirty="0" smtClean="0">
                <a:solidFill>
                  <a:srgbClr val="3333FF"/>
                </a:solidFill>
              </a:rPr>
              <a:t> YILIN  SINAVINDAKİ </a:t>
            </a:r>
            <a:r>
              <a:rPr lang="tr-TR" sz="1600" b="1" dirty="0" smtClean="0">
                <a:solidFill>
                  <a:srgbClr val="3333FF"/>
                </a:solidFill>
              </a:rPr>
              <a:t> </a:t>
            </a:r>
            <a:r>
              <a:rPr lang="tr-TR" sz="1600" b="1" i="1" u="sng" dirty="0">
                <a:solidFill>
                  <a:srgbClr val="FF0000"/>
                </a:solidFill>
              </a:rPr>
              <a:t>TEST BAŞARI DURUMUNA </a:t>
            </a:r>
            <a:r>
              <a:rPr lang="tr-TR" sz="1600" b="1" i="1" u="sng" dirty="0" smtClean="0">
                <a:solidFill>
                  <a:srgbClr val="FF0000"/>
                </a:solidFill>
              </a:rPr>
              <a:t> GÖRE   </a:t>
            </a:r>
            <a:r>
              <a:rPr lang="tr-TR" b="1" dirty="0" smtClean="0">
                <a:solidFill>
                  <a:srgbClr val="3333FF"/>
                </a:solidFill>
              </a:rPr>
              <a:t>OLUŞAN</a:t>
            </a:r>
            <a:endParaRPr lang="tr-TR" b="1" dirty="0">
              <a:solidFill>
                <a:srgbClr val="3333FF"/>
              </a:solidFill>
            </a:endParaRPr>
          </a:p>
          <a:p>
            <a:pPr algn="ctr"/>
            <a:r>
              <a:rPr lang="tr-TR" sz="1600" b="1" dirty="0">
                <a:solidFill>
                  <a:srgbClr val="3333FF"/>
                </a:solidFill>
              </a:rPr>
              <a:t>‘</a:t>
            </a:r>
            <a:r>
              <a:rPr lang="tr-TR" sz="1600" b="1" dirty="0">
                <a:solidFill>
                  <a:srgbClr val="FF0000"/>
                </a:solidFill>
              </a:rPr>
              <a:t>’STANDART SAPMA</a:t>
            </a:r>
            <a:r>
              <a:rPr lang="tr-TR" sz="1600" b="1" dirty="0">
                <a:solidFill>
                  <a:srgbClr val="3333FF"/>
                </a:solidFill>
              </a:rPr>
              <a:t>’’ </a:t>
            </a:r>
            <a:r>
              <a:rPr lang="tr-TR" b="1" dirty="0">
                <a:solidFill>
                  <a:srgbClr val="3333FF"/>
                </a:solidFill>
              </a:rPr>
              <a:t>İLE </a:t>
            </a:r>
            <a:r>
              <a:rPr lang="tr-TR" b="1" dirty="0" smtClean="0">
                <a:solidFill>
                  <a:srgbClr val="3333FF"/>
                </a:solidFill>
              </a:rPr>
              <a:t> DEĞİŞKENLİK  ARZ  </a:t>
            </a:r>
            <a:r>
              <a:rPr lang="tr-TR" b="1" dirty="0">
                <a:solidFill>
                  <a:srgbClr val="3333FF"/>
                </a:solidFill>
              </a:rPr>
              <a:t>EDEBİLİR</a:t>
            </a:r>
          </a:p>
        </p:txBody>
      </p:sp>
    </p:spTree>
    <p:extLst>
      <p:ext uri="{BB962C8B-B14F-4D97-AF65-F5344CB8AC3E}">
        <p14:creationId xmlns:p14="http://schemas.microsoft.com/office/powerpoint/2010/main" val="198719193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a:spLocks noGrp="1"/>
          </p:cNvSpPr>
          <p:nvPr>
            <p:ph type="title"/>
          </p:nvPr>
        </p:nvSpPr>
        <p:spPr>
          <a:xfrm>
            <a:off x="0" y="0"/>
            <a:ext cx="9144000" cy="1124744"/>
          </a:xfrm>
          <a:solidFill>
            <a:srgbClr val="FFFF00"/>
          </a:solidFill>
        </p:spPr>
        <p:txBody>
          <a:bodyPr anchor="t">
            <a:noAutofit/>
          </a:bodyPr>
          <a:lstStyle/>
          <a:p>
            <a:r>
              <a:rPr lang="tr-TR" sz="2400" b="1" dirty="0">
                <a:solidFill>
                  <a:srgbClr val="C00000"/>
                </a:solidFill>
              </a:rPr>
              <a:t> </a:t>
            </a:r>
            <a:r>
              <a:rPr lang="tr-TR" sz="2400" b="1" dirty="0" smtClean="0"/>
              <a:t>EŞİT AĞIRLIK </a:t>
            </a:r>
            <a:r>
              <a:rPr lang="tr-TR" sz="2400" b="1" dirty="0"/>
              <a:t>PUANLA TERCİH YAPACAK ÖĞRENCİLERİN GİRECEKLERİ TESTLER,NET SAYILARI VE </a:t>
            </a:r>
            <a:r>
              <a:rPr lang="tr-TR" sz="2400" b="1" dirty="0" smtClean="0"/>
              <a:t>YAKLAŞIK PUANLARI</a:t>
            </a:r>
            <a:r>
              <a:rPr lang="tr-TR" sz="2400" b="1" dirty="0"/>
              <a:t/>
            </a:r>
            <a:br>
              <a:rPr lang="tr-TR" sz="2400" b="1" dirty="0"/>
            </a:br>
            <a:endParaRPr lang="tr-TR" sz="2400" b="1" dirty="0"/>
          </a:p>
        </p:txBody>
      </p:sp>
      <p:graphicFrame>
        <p:nvGraphicFramePr>
          <p:cNvPr id="7" name="İçerik Yer Tutucusu 6"/>
          <p:cNvGraphicFramePr>
            <a:graphicFrameLocks noGrp="1"/>
          </p:cNvGraphicFramePr>
          <p:nvPr>
            <p:ph idx="1"/>
            <p:extLst>
              <p:ext uri="{D42A27DB-BD31-4B8C-83A1-F6EECF244321}">
                <p14:modId xmlns:p14="http://schemas.microsoft.com/office/powerpoint/2010/main" val="550514551"/>
              </p:ext>
            </p:extLst>
          </p:nvPr>
        </p:nvGraphicFramePr>
        <p:xfrm>
          <a:off x="-3" y="1052739"/>
          <a:ext cx="9144003" cy="4608510"/>
        </p:xfrm>
        <a:graphic>
          <a:graphicData uri="http://schemas.openxmlformats.org/drawingml/2006/table">
            <a:tbl>
              <a:tblPr firstRow="1" bandRow="1">
                <a:tableStyleId>{5C22544A-7EE6-4342-B048-85BDC9FD1C3A}</a:tableStyleId>
              </a:tblPr>
              <a:tblGrid>
                <a:gridCol w="1062238">
                  <a:extLst>
                    <a:ext uri="{9D8B030D-6E8A-4147-A177-3AD203B41FA5}">
                      <a16:colId xmlns="" xmlns:a16="http://schemas.microsoft.com/office/drawing/2014/main" val="20000"/>
                    </a:ext>
                  </a:extLst>
                </a:gridCol>
                <a:gridCol w="752961">
                  <a:extLst>
                    <a:ext uri="{9D8B030D-6E8A-4147-A177-3AD203B41FA5}">
                      <a16:colId xmlns="" xmlns:a16="http://schemas.microsoft.com/office/drawing/2014/main" val="20001"/>
                    </a:ext>
                  </a:extLst>
                </a:gridCol>
                <a:gridCol w="907600">
                  <a:extLst>
                    <a:ext uri="{9D8B030D-6E8A-4147-A177-3AD203B41FA5}">
                      <a16:colId xmlns="" xmlns:a16="http://schemas.microsoft.com/office/drawing/2014/main" val="20002"/>
                    </a:ext>
                  </a:extLst>
                </a:gridCol>
                <a:gridCol w="907600">
                  <a:extLst>
                    <a:ext uri="{9D8B030D-6E8A-4147-A177-3AD203B41FA5}">
                      <a16:colId xmlns="" xmlns:a16="http://schemas.microsoft.com/office/drawing/2014/main" val="20003"/>
                    </a:ext>
                  </a:extLst>
                </a:gridCol>
                <a:gridCol w="745361">
                  <a:extLst>
                    <a:ext uri="{9D8B030D-6E8A-4147-A177-3AD203B41FA5}">
                      <a16:colId xmlns="" xmlns:a16="http://schemas.microsoft.com/office/drawing/2014/main" val="20004"/>
                    </a:ext>
                  </a:extLst>
                </a:gridCol>
                <a:gridCol w="1069839">
                  <a:extLst>
                    <a:ext uri="{9D8B030D-6E8A-4147-A177-3AD203B41FA5}">
                      <a16:colId xmlns="" xmlns:a16="http://schemas.microsoft.com/office/drawing/2014/main" val="20005"/>
                    </a:ext>
                  </a:extLst>
                </a:gridCol>
                <a:gridCol w="907600">
                  <a:extLst>
                    <a:ext uri="{9D8B030D-6E8A-4147-A177-3AD203B41FA5}">
                      <a16:colId xmlns="" xmlns:a16="http://schemas.microsoft.com/office/drawing/2014/main" val="20006"/>
                    </a:ext>
                  </a:extLst>
                </a:gridCol>
                <a:gridCol w="907600">
                  <a:extLst>
                    <a:ext uri="{9D8B030D-6E8A-4147-A177-3AD203B41FA5}">
                      <a16:colId xmlns="" xmlns:a16="http://schemas.microsoft.com/office/drawing/2014/main" val="20007"/>
                    </a:ext>
                  </a:extLst>
                </a:gridCol>
                <a:gridCol w="907600">
                  <a:extLst>
                    <a:ext uri="{9D8B030D-6E8A-4147-A177-3AD203B41FA5}">
                      <a16:colId xmlns="" xmlns:a16="http://schemas.microsoft.com/office/drawing/2014/main" val="20008"/>
                    </a:ext>
                  </a:extLst>
                </a:gridCol>
                <a:gridCol w="975604">
                  <a:extLst>
                    <a:ext uri="{9D8B030D-6E8A-4147-A177-3AD203B41FA5}">
                      <a16:colId xmlns="" xmlns:a16="http://schemas.microsoft.com/office/drawing/2014/main" val="20009"/>
                    </a:ext>
                  </a:extLst>
                </a:gridCol>
              </a:tblGrid>
              <a:tr h="619847">
                <a:tc gridSpan="5">
                  <a:txBody>
                    <a:bodyPr/>
                    <a:lstStyle/>
                    <a:p>
                      <a:pPr algn="ctr"/>
                      <a:r>
                        <a:rPr lang="tr-TR" sz="1800" b="1" kern="1200" dirty="0" smtClean="0">
                          <a:solidFill>
                            <a:srgbClr val="FF0000"/>
                          </a:solidFill>
                          <a:effectLst/>
                          <a:latin typeface="+mn-lt"/>
                          <a:ea typeface="+mn-ea"/>
                          <a:cs typeface="+mn-cs"/>
                        </a:rPr>
                        <a:t>TEMEL YETERLİLİK TESTİ-TYT</a:t>
                      </a:r>
                      <a:endParaRPr lang="tr-TR" dirty="0">
                        <a:solidFill>
                          <a:srgbClr val="FF0000"/>
                        </a:solidFill>
                      </a:endParaRPr>
                    </a:p>
                  </a:txBody>
                  <a:tcPr>
                    <a:solidFill>
                      <a:srgbClr val="00B0F0"/>
                    </a:solidFill>
                  </a:tcPr>
                </a:tc>
                <a:tc hMerge="1">
                  <a:txBody>
                    <a:bodyPr/>
                    <a:lstStyle/>
                    <a:p>
                      <a:endParaRPr lang="tr-TR"/>
                    </a:p>
                  </a:txBody>
                  <a:tcPr/>
                </a:tc>
                <a:tc hMerge="1">
                  <a:txBody>
                    <a:bodyPr/>
                    <a:lstStyle/>
                    <a:p>
                      <a:endParaRPr lang="tr-TR" dirty="0"/>
                    </a:p>
                  </a:txBody>
                  <a:tcPr/>
                </a:tc>
                <a:tc hMerge="1">
                  <a:txBody>
                    <a:bodyPr/>
                    <a:lstStyle/>
                    <a:p>
                      <a:endParaRPr lang="tr-TR"/>
                    </a:p>
                  </a:txBody>
                  <a:tcPr/>
                </a:tc>
                <a:tc hMerge="1">
                  <a:txBody>
                    <a:bodyPr/>
                    <a:lstStyle/>
                    <a:p>
                      <a:endParaRPr lang="tr-TR" dirty="0"/>
                    </a:p>
                  </a:txBody>
                  <a:tcPr/>
                </a:tc>
                <a:tc gridSpan="5">
                  <a:txBody>
                    <a:bodyPr/>
                    <a:lstStyle/>
                    <a:p>
                      <a:pPr algn="ctr"/>
                      <a:r>
                        <a:rPr lang="tr-TR" sz="1800" b="1" kern="1200" dirty="0" smtClean="0">
                          <a:solidFill>
                            <a:srgbClr val="FF0000"/>
                          </a:solidFill>
                          <a:effectLst/>
                          <a:latin typeface="+mn-lt"/>
                          <a:ea typeface="+mn-ea"/>
                          <a:cs typeface="+mn-cs"/>
                        </a:rPr>
                        <a:t>ALAN YETERLİLİK TESTİ-AYT</a:t>
                      </a:r>
                      <a:endParaRPr lang="tr-TR" dirty="0">
                        <a:solidFill>
                          <a:srgbClr val="FF0000"/>
                        </a:solidFill>
                      </a:endParaRPr>
                    </a:p>
                  </a:txBody>
                  <a:tcPr>
                    <a:solidFill>
                      <a:srgbClr val="00B0F0"/>
                    </a:solidFill>
                  </a:tcPr>
                </a:tc>
                <a:tc hMerge="1">
                  <a:txBody>
                    <a:bodyPr/>
                    <a:lstStyle/>
                    <a:p>
                      <a:endParaRPr lang="tr-TR" dirty="0"/>
                    </a:p>
                  </a:txBody>
                  <a:tcPr/>
                </a:tc>
                <a:tc hMerge="1">
                  <a:txBody>
                    <a:bodyPr/>
                    <a:lstStyle/>
                    <a:p>
                      <a:endParaRPr lang="tr-TR" dirty="0"/>
                    </a:p>
                  </a:txBody>
                  <a:tcPr/>
                </a:tc>
                <a:tc hMerge="1">
                  <a:txBody>
                    <a:bodyPr/>
                    <a:lstStyle/>
                    <a:p>
                      <a:endParaRPr lang="tr-TR"/>
                    </a:p>
                  </a:txBody>
                  <a:tcPr/>
                </a:tc>
                <a:tc hMerge="1">
                  <a:txBody>
                    <a:bodyPr/>
                    <a:lstStyle/>
                    <a:p>
                      <a:endParaRPr lang="tr-TR" dirty="0"/>
                    </a:p>
                  </a:txBody>
                  <a:tcPr/>
                </a:tc>
                <a:extLst>
                  <a:ext uri="{0D108BD9-81ED-4DB2-BD59-A6C34878D82A}">
                    <a16:rowId xmlns="" xmlns:a16="http://schemas.microsoft.com/office/drawing/2014/main" val="10000"/>
                  </a:ext>
                </a:extLst>
              </a:tr>
              <a:tr h="790940">
                <a:tc>
                  <a:txBody>
                    <a:bodyPr/>
                    <a:lstStyle/>
                    <a:p>
                      <a:r>
                        <a:rPr lang="tr-TR" sz="1100" b="1" kern="1200" dirty="0" smtClean="0">
                          <a:solidFill>
                            <a:schemeClr val="dk1"/>
                          </a:solidFill>
                          <a:effectLst/>
                          <a:latin typeface="+mn-lt"/>
                          <a:ea typeface="+mn-ea"/>
                          <a:cs typeface="+mn-cs"/>
                        </a:rPr>
                        <a:t>DERS ADI</a:t>
                      </a:r>
                      <a:endParaRPr lang="tr-TR" sz="1100" b="1" dirty="0"/>
                    </a:p>
                  </a:txBody>
                  <a:tcPr>
                    <a:solidFill>
                      <a:schemeClr val="accent5">
                        <a:lumMod val="20000"/>
                        <a:lumOff val="80000"/>
                      </a:schemeClr>
                    </a:solidFill>
                  </a:tcPr>
                </a:tc>
                <a:tc>
                  <a:txBody>
                    <a:bodyPr/>
                    <a:lstStyle/>
                    <a:p>
                      <a:pPr algn="l">
                        <a:lnSpc>
                          <a:spcPct val="115000"/>
                        </a:lnSpc>
                        <a:spcAft>
                          <a:spcPts val="0"/>
                        </a:spcAft>
                      </a:pPr>
                      <a:r>
                        <a:rPr lang="tr-TR" sz="1100" b="1" dirty="0">
                          <a:effectLst/>
                          <a:latin typeface="Calibri"/>
                          <a:ea typeface="Calibri"/>
                          <a:cs typeface="Times New Roman"/>
                        </a:rPr>
                        <a:t>TYT SORU SAYISI</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100" b="1" dirty="0">
                          <a:effectLst/>
                          <a:latin typeface="Calibri"/>
                          <a:ea typeface="Calibri"/>
                          <a:cs typeface="Times New Roman"/>
                        </a:rPr>
                        <a:t>TYT </a:t>
                      </a:r>
                      <a:r>
                        <a:rPr lang="tr-TR" sz="1600" b="1" dirty="0">
                          <a:effectLst/>
                          <a:latin typeface="Calibri"/>
                          <a:ea typeface="Calibri"/>
                          <a:cs typeface="Times New Roman"/>
                        </a:rPr>
                        <a:t>%</a:t>
                      </a:r>
                      <a:r>
                        <a:rPr lang="tr-TR" sz="1100" b="1" dirty="0">
                          <a:effectLst/>
                          <a:latin typeface="Calibri"/>
                          <a:ea typeface="Calibri"/>
                          <a:cs typeface="Times New Roman"/>
                        </a:rPr>
                        <a:t> </a:t>
                      </a:r>
                      <a:r>
                        <a:rPr lang="tr-TR" sz="1100" b="1" dirty="0" smtClean="0">
                          <a:effectLst/>
                          <a:latin typeface="Calibri"/>
                          <a:ea typeface="Calibri"/>
                          <a:cs typeface="Times New Roman"/>
                        </a:rPr>
                        <a:t>DEĞERİ</a:t>
                      </a:r>
                      <a:endParaRPr lang="tr-TR" sz="11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100" b="1" dirty="0">
                          <a:effectLst/>
                          <a:latin typeface="Calibri"/>
                          <a:ea typeface="Calibri"/>
                          <a:cs typeface="Times New Roman"/>
                        </a:rPr>
                        <a:t>1 NET </a:t>
                      </a:r>
                      <a:r>
                        <a:rPr lang="tr-TR" sz="1100" b="1" dirty="0" smtClean="0">
                          <a:effectLst/>
                          <a:latin typeface="Calibri"/>
                          <a:ea typeface="Calibri"/>
                          <a:cs typeface="Times New Roman"/>
                        </a:rPr>
                        <a:t>DEĞERİ</a:t>
                      </a:r>
                      <a:endParaRPr lang="tr-TR" sz="11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100" b="1" dirty="0">
                          <a:effectLst/>
                          <a:latin typeface="Calibri"/>
                          <a:ea typeface="Calibri"/>
                          <a:cs typeface="Times New Roman"/>
                        </a:rPr>
                        <a:t>TOPLAM PUAN</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100" b="1">
                          <a:effectLst/>
                          <a:latin typeface="Calibri"/>
                          <a:ea typeface="Calibri"/>
                          <a:cs typeface="Times New Roman"/>
                        </a:rPr>
                        <a:t>DERS ADI</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100" b="1">
                          <a:effectLst/>
                          <a:latin typeface="Calibri"/>
                          <a:ea typeface="Calibri"/>
                          <a:cs typeface="Times New Roman"/>
                        </a:rPr>
                        <a:t>AYT SORU SAYISI</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100" b="1" dirty="0" smtClean="0">
                          <a:effectLst/>
                          <a:latin typeface="Calibri"/>
                          <a:ea typeface="Calibri"/>
                          <a:cs typeface="Times New Roman"/>
                        </a:rPr>
                        <a:t>AYT </a:t>
                      </a:r>
                      <a:r>
                        <a:rPr lang="tr-TR" sz="1600" b="1" dirty="0" smtClean="0">
                          <a:effectLst/>
                          <a:latin typeface="Calibri"/>
                          <a:ea typeface="Calibri"/>
                          <a:cs typeface="Times New Roman"/>
                        </a:rPr>
                        <a:t>%</a:t>
                      </a:r>
                      <a:r>
                        <a:rPr lang="tr-TR" sz="1100" b="1" dirty="0" smtClean="0">
                          <a:effectLst/>
                          <a:latin typeface="Calibri"/>
                          <a:ea typeface="Calibri"/>
                          <a:cs typeface="Times New Roman"/>
                        </a:rPr>
                        <a:t> DEĞERİ</a:t>
                      </a:r>
                      <a:endParaRPr lang="tr-TR" sz="11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100" b="1">
                          <a:effectLst/>
                          <a:latin typeface="Calibri"/>
                          <a:ea typeface="Calibri"/>
                          <a:cs typeface="Times New Roman"/>
                        </a:rPr>
                        <a:t>1 NET DEĞERİ</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100" b="1" dirty="0" smtClean="0">
                          <a:effectLst/>
                          <a:latin typeface="Calibri"/>
                          <a:ea typeface="Calibri"/>
                          <a:cs typeface="Times New Roman"/>
                        </a:rPr>
                        <a:t>TOPLAM</a:t>
                      </a:r>
                      <a:endParaRPr lang="tr-TR" sz="1100" b="1" dirty="0">
                        <a:effectLst/>
                        <a:latin typeface="Calibri"/>
                        <a:ea typeface="Calibri"/>
                        <a:cs typeface="Times New Roman"/>
                      </a:endParaRPr>
                    </a:p>
                    <a:p>
                      <a:pPr algn="l">
                        <a:lnSpc>
                          <a:spcPct val="115000"/>
                        </a:lnSpc>
                        <a:spcAft>
                          <a:spcPts val="0"/>
                        </a:spcAft>
                      </a:pPr>
                      <a:r>
                        <a:rPr lang="tr-TR" sz="1100" b="1" dirty="0">
                          <a:effectLst/>
                          <a:latin typeface="Calibri"/>
                          <a:ea typeface="Calibri"/>
                          <a:cs typeface="Times New Roman"/>
                        </a:rPr>
                        <a:t>PUAN</a:t>
                      </a:r>
                    </a:p>
                  </a:txBody>
                  <a:tcPr marL="68580" marR="68580" marT="0" marB="0">
                    <a:solidFill>
                      <a:schemeClr val="accent5">
                        <a:lumMod val="20000"/>
                        <a:lumOff val="80000"/>
                      </a:schemeClr>
                    </a:solidFill>
                  </a:tcPr>
                </a:tc>
                <a:extLst>
                  <a:ext uri="{0D108BD9-81ED-4DB2-BD59-A6C34878D82A}">
                    <a16:rowId xmlns="" xmlns:a16="http://schemas.microsoft.com/office/drawing/2014/main" val="10001"/>
                  </a:ext>
                </a:extLst>
              </a:tr>
              <a:tr h="619847">
                <a:tc>
                  <a:txBody>
                    <a:bodyPr/>
                    <a:lstStyle/>
                    <a:p>
                      <a:pPr algn="l">
                        <a:lnSpc>
                          <a:spcPct val="115000"/>
                        </a:lnSpc>
                        <a:spcAft>
                          <a:spcPts val="0"/>
                        </a:spcAft>
                      </a:pPr>
                      <a:r>
                        <a:rPr lang="tr-TR" sz="1100" b="1" dirty="0">
                          <a:effectLst/>
                          <a:latin typeface="Calibri"/>
                          <a:ea typeface="Calibri"/>
                          <a:cs typeface="Times New Roman"/>
                        </a:rPr>
                        <a:t>TÜRKÇE</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40</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3</a:t>
                      </a:r>
                      <a:r>
                        <a:rPr lang="tr-TR" sz="1400" b="1" dirty="0" smtClean="0">
                          <a:effectLst/>
                          <a:latin typeface="Calibri"/>
                          <a:ea typeface="Calibri"/>
                          <a:cs typeface="Times New Roman"/>
                        </a:rPr>
                        <a:t>3</a:t>
                      </a:r>
                      <a:endParaRPr lang="tr-TR" sz="14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3,3</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52</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EDEBİYAT</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600" b="1" dirty="0">
                          <a:effectLst/>
                          <a:latin typeface="Calibri"/>
                          <a:ea typeface="Calibri"/>
                          <a:cs typeface="Times New Roman"/>
                        </a:rPr>
                        <a:t>24</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18</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3</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72</a:t>
                      </a:r>
                    </a:p>
                  </a:txBody>
                  <a:tcPr marL="68580" marR="68580" marT="0" marB="0">
                    <a:solidFill>
                      <a:schemeClr val="accent5">
                        <a:lumMod val="20000"/>
                        <a:lumOff val="80000"/>
                      </a:schemeClr>
                    </a:solidFill>
                  </a:tcPr>
                </a:tc>
                <a:extLst>
                  <a:ext uri="{0D108BD9-81ED-4DB2-BD59-A6C34878D82A}">
                    <a16:rowId xmlns="" xmlns:a16="http://schemas.microsoft.com/office/drawing/2014/main" val="10002"/>
                  </a:ext>
                </a:extLst>
              </a:tr>
              <a:tr h="644469">
                <a:tc>
                  <a:txBody>
                    <a:bodyPr/>
                    <a:lstStyle/>
                    <a:p>
                      <a:pPr algn="l">
                        <a:lnSpc>
                          <a:spcPct val="115000"/>
                        </a:lnSpc>
                        <a:spcAft>
                          <a:spcPts val="0"/>
                        </a:spcAft>
                      </a:pPr>
                      <a:r>
                        <a:rPr lang="tr-TR" sz="1100" b="1">
                          <a:effectLst/>
                          <a:latin typeface="Calibri"/>
                          <a:ea typeface="Calibri"/>
                          <a:cs typeface="Times New Roman"/>
                        </a:rPr>
                        <a:t>MATEMATİK</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40</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3</a:t>
                      </a:r>
                      <a:r>
                        <a:rPr lang="tr-TR" sz="1400" b="1" dirty="0" smtClean="0">
                          <a:effectLst/>
                          <a:latin typeface="Calibri"/>
                          <a:ea typeface="Calibri"/>
                          <a:cs typeface="Times New Roman"/>
                        </a:rPr>
                        <a:t>3</a:t>
                      </a:r>
                      <a:endParaRPr lang="tr-TR" sz="14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3,3</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52</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smtClean="0">
                          <a:effectLst/>
                          <a:latin typeface="Calibri"/>
                          <a:ea typeface="Calibri"/>
                          <a:cs typeface="Times New Roman"/>
                        </a:rPr>
                        <a:t>TARİH-1</a:t>
                      </a:r>
                      <a:endParaRPr lang="tr-TR" sz="12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10</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7</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2.8</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28</a:t>
                      </a:r>
                    </a:p>
                  </a:txBody>
                  <a:tcPr marL="68580" marR="68580" marT="0" marB="0">
                    <a:solidFill>
                      <a:schemeClr val="accent5">
                        <a:lumMod val="20000"/>
                        <a:lumOff val="80000"/>
                      </a:schemeClr>
                    </a:solidFill>
                  </a:tcPr>
                </a:tc>
                <a:extLst>
                  <a:ext uri="{0D108BD9-81ED-4DB2-BD59-A6C34878D82A}">
                    <a16:rowId xmlns="" xmlns:a16="http://schemas.microsoft.com/office/drawing/2014/main" val="10003"/>
                  </a:ext>
                </a:extLst>
              </a:tr>
              <a:tr h="644469">
                <a:tc>
                  <a:txBody>
                    <a:bodyPr/>
                    <a:lstStyle/>
                    <a:p>
                      <a:pPr algn="l">
                        <a:lnSpc>
                          <a:spcPct val="115000"/>
                        </a:lnSpc>
                        <a:spcAft>
                          <a:spcPts val="0"/>
                        </a:spcAft>
                      </a:pPr>
                      <a:r>
                        <a:rPr lang="tr-TR" sz="1100" b="1">
                          <a:effectLst/>
                          <a:latin typeface="Calibri"/>
                          <a:ea typeface="Calibri"/>
                          <a:cs typeface="Times New Roman"/>
                        </a:rPr>
                        <a:t>SOSYAL BİLİMLER</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a:effectLst/>
                          <a:latin typeface="Calibri"/>
                          <a:ea typeface="Calibri"/>
                          <a:cs typeface="Times New Roman"/>
                        </a:rPr>
                        <a:t>20</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17</a:t>
                      </a:r>
                      <a:endParaRPr lang="tr-TR" sz="14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3,4</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28</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smtClean="0">
                          <a:effectLst/>
                          <a:latin typeface="Calibri"/>
                          <a:ea typeface="Calibri"/>
                          <a:cs typeface="Times New Roman"/>
                        </a:rPr>
                        <a:t>COĞRAFYA-1</a:t>
                      </a:r>
                      <a:endParaRPr lang="tr-TR" sz="12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6</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5</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3.33</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20</a:t>
                      </a:r>
                    </a:p>
                  </a:txBody>
                  <a:tcPr marL="68580" marR="68580" marT="0" marB="0">
                    <a:solidFill>
                      <a:schemeClr val="accent5">
                        <a:lumMod val="20000"/>
                        <a:lumOff val="80000"/>
                      </a:schemeClr>
                    </a:solidFill>
                  </a:tcPr>
                </a:tc>
                <a:extLst>
                  <a:ext uri="{0D108BD9-81ED-4DB2-BD59-A6C34878D82A}">
                    <a16:rowId xmlns="" xmlns:a16="http://schemas.microsoft.com/office/drawing/2014/main" val="10004"/>
                  </a:ext>
                </a:extLst>
              </a:tr>
              <a:tr h="644469">
                <a:tc>
                  <a:txBody>
                    <a:bodyPr/>
                    <a:lstStyle/>
                    <a:p>
                      <a:pPr algn="l">
                        <a:lnSpc>
                          <a:spcPct val="115000"/>
                        </a:lnSpc>
                        <a:spcAft>
                          <a:spcPts val="0"/>
                        </a:spcAft>
                      </a:pPr>
                      <a:r>
                        <a:rPr lang="tr-TR" sz="1100" b="1">
                          <a:effectLst/>
                          <a:latin typeface="Calibri"/>
                          <a:ea typeface="Calibri"/>
                          <a:cs typeface="Times New Roman"/>
                        </a:rPr>
                        <a:t>FEN BİLİMLERİ</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a:effectLst/>
                          <a:latin typeface="Calibri"/>
                          <a:ea typeface="Calibri"/>
                          <a:cs typeface="Times New Roman"/>
                        </a:rPr>
                        <a:t>20</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17</a:t>
                      </a:r>
                      <a:endParaRPr lang="tr-TR" sz="14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3.4</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28</a:t>
                      </a: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smtClean="0">
                          <a:effectLst/>
                          <a:latin typeface="Calibri"/>
                          <a:ea typeface="Calibri"/>
                          <a:cs typeface="Times New Roman"/>
                        </a:rPr>
                        <a:t>MATEMATİK</a:t>
                      </a:r>
                      <a:endParaRPr lang="tr-TR" sz="12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40</a:t>
                      </a:r>
                      <a:endParaRPr lang="tr-TR" sz="14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30</a:t>
                      </a:r>
                      <a:endParaRPr lang="tr-TR" sz="14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3</a:t>
                      </a:r>
                      <a:endParaRPr lang="tr-TR" sz="1400" b="1"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120</a:t>
                      </a:r>
                      <a:endParaRPr lang="tr-TR" sz="1400" b="1" dirty="0">
                        <a:effectLst/>
                        <a:latin typeface="Calibri"/>
                        <a:ea typeface="Calibri"/>
                        <a:cs typeface="Times New Roman"/>
                      </a:endParaRPr>
                    </a:p>
                  </a:txBody>
                  <a:tcPr marL="68580" marR="68580" marT="0" marB="0">
                    <a:solidFill>
                      <a:schemeClr val="accent5">
                        <a:lumMod val="20000"/>
                        <a:lumOff val="80000"/>
                      </a:schemeClr>
                    </a:solidFill>
                  </a:tcPr>
                </a:tc>
                <a:extLst>
                  <a:ext uri="{0D108BD9-81ED-4DB2-BD59-A6C34878D82A}">
                    <a16:rowId xmlns="" xmlns:a16="http://schemas.microsoft.com/office/drawing/2014/main" val="10005"/>
                  </a:ext>
                </a:extLst>
              </a:tr>
              <a:tr h="644469">
                <a:tc gridSpan="4">
                  <a:txBody>
                    <a:bodyPr/>
                    <a:lstStyle/>
                    <a:p>
                      <a:pPr algn="l">
                        <a:lnSpc>
                          <a:spcPct val="115000"/>
                        </a:lnSpc>
                        <a:spcAft>
                          <a:spcPts val="0"/>
                        </a:spcAft>
                      </a:pPr>
                      <a:r>
                        <a:rPr lang="tr-TR" sz="1200" b="1" dirty="0" smtClean="0">
                          <a:solidFill>
                            <a:srgbClr val="FF0000"/>
                          </a:solidFill>
                          <a:effectLst/>
                          <a:latin typeface="Calibri"/>
                          <a:ea typeface="Calibri"/>
                          <a:cs typeface="Times New Roman"/>
                        </a:rPr>
                        <a:t>TYT’</a:t>
                      </a:r>
                      <a:r>
                        <a:rPr lang="tr-TR" sz="1200" b="1" baseline="0" dirty="0" smtClean="0">
                          <a:solidFill>
                            <a:srgbClr val="FF0000"/>
                          </a:solidFill>
                          <a:effectLst/>
                          <a:latin typeface="Calibri"/>
                          <a:ea typeface="Calibri"/>
                          <a:cs typeface="Times New Roman"/>
                        </a:rPr>
                        <a:t> NİN TOPLAM </a:t>
                      </a:r>
                      <a:r>
                        <a:rPr lang="tr-TR" sz="1200" b="1" dirty="0" smtClean="0">
                          <a:solidFill>
                            <a:srgbClr val="FF0000"/>
                          </a:solidFill>
                          <a:effectLst/>
                          <a:latin typeface="Calibri"/>
                          <a:ea typeface="Calibri"/>
                          <a:cs typeface="Times New Roman"/>
                        </a:rPr>
                        <a:t>% 40 NET KATKISI </a:t>
                      </a:r>
                      <a:endParaRPr lang="tr-TR" sz="1200" b="1" dirty="0">
                        <a:solidFill>
                          <a:srgbClr val="FF0000"/>
                        </a:solidFill>
                        <a:effectLst/>
                        <a:latin typeface="Calibri"/>
                        <a:ea typeface="Calibri"/>
                        <a:cs typeface="Times New Roman"/>
                      </a:endParaRPr>
                    </a:p>
                  </a:txBody>
                  <a:tcPr marL="68580" marR="68580" marT="0" marB="0">
                    <a:solidFill>
                      <a:schemeClr val="accent5">
                        <a:lumMod val="20000"/>
                        <a:lumOff val="8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a:lnSpc>
                          <a:spcPct val="115000"/>
                        </a:lnSpc>
                        <a:spcAft>
                          <a:spcPts val="0"/>
                        </a:spcAft>
                      </a:pPr>
                      <a:r>
                        <a:rPr lang="tr-TR" sz="1400" b="1" dirty="0">
                          <a:solidFill>
                            <a:srgbClr val="FF0000"/>
                          </a:solidFill>
                          <a:effectLst/>
                          <a:latin typeface="Calibri"/>
                          <a:ea typeface="Calibri"/>
                          <a:cs typeface="Times New Roman"/>
                        </a:rPr>
                        <a:t>160</a:t>
                      </a:r>
                      <a:endParaRPr lang="tr-TR" sz="1400" dirty="0">
                        <a:solidFill>
                          <a:srgbClr val="FF0000"/>
                        </a:solidFill>
                        <a:effectLst/>
                        <a:latin typeface="Calibri"/>
                        <a:ea typeface="Calibri"/>
                        <a:cs typeface="Times New Roman"/>
                      </a:endParaRPr>
                    </a:p>
                  </a:txBody>
                  <a:tcPr marL="68580" marR="68580" marT="0" marB="0">
                    <a:solidFill>
                      <a:schemeClr val="accent5">
                        <a:lumMod val="20000"/>
                        <a:lumOff val="80000"/>
                      </a:schemeClr>
                    </a:solidFill>
                  </a:tcPr>
                </a:tc>
                <a:tc gridSpan="4">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tr-TR" sz="1100" b="1" dirty="0">
                          <a:effectLst/>
                          <a:latin typeface="Calibri"/>
                          <a:ea typeface="Calibri"/>
                          <a:cs typeface="Times New Roman"/>
                        </a:rPr>
                        <a:t> </a:t>
                      </a:r>
                      <a:r>
                        <a:rPr lang="tr-TR" sz="1200" b="1" dirty="0" smtClean="0">
                          <a:solidFill>
                            <a:srgbClr val="FF0000"/>
                          </a:solidFill>
                          <a:effectLst/>
                          <a:latin typeface="+mn-lt"/>
                          <a:ea typeface="Calibri"/>
                          <a:cs typeface="Times New Roman"/>
                        </a:rPr>
                        <a:t>AYT’</a:t>
                      </a:r>
                      <a:r>
                        <a:rPr lang="tr-TR" sz="1200" b="1" baseline="0" dirty="0" smtClean="0">
                          <a:solidFill>
                            <a:srgbClr val="FF0000"/>
                          </a:solidFill>
                          <a:effectLst/>
                          <a:latin typeface="+mn-lt"/>
                          <a:ea typeface="Calibri"/>
                          <a:cs typeface="Times New Roman"/>
                        </a:rPr>
                        <a:t> NİN TOPLAM </a:t>
                      </a:r>
                      <a:r>
                        <a:rPr lang="tr-TR" sz="1200" b="1" dirty="0" smtClean="0">
                          <a:solidFill>
                            <a:srgbClr val="FF0000"/>
                          </a:solidFill>
                          <a:effectLst/>
                          <a:latin typeface="+mn-lt"/>
                          <a:ea typeface="Calibri"/>
                          <a:cs typeface="Times New Roman"/>
                        </a:rPr>
                        <a:t>% 60 NET KATKISI </a:t>
                      </a:r>
                    </a:p>
                    <a:p>
                      <a:pPr algn="l">
                        <a:lnSpc>
                          <a:spcPct val="115000"/>
                        </a:lnSpc>
                        <a:spcAft>
                          <a:spcPts val="0"/>
                        </a:spcAft>
                      </a:pPr>
                      <a:endParaRPr lang="tr-TR" sz="1200" b="1" dirty="0">
                        <a:effectLst/>
                        <a:latin typeface="Calibri"/>
                        <a:ea typeface="Calibri"/>
                        <a:cs typeface="Times New Roman"/>
                      </a:endParaRPr>
                    </a:p>
                  </a:txBody>
                  <a:tcPr marL="68580" marR="68580" marT="0" marB="0">
                    <a:solidFill>
                      <a:schemeClr val="accent5">
                        <a:lumMod val="20000"/>
                        <a:lumOff val="80000"/>
                      </a:schemeClr>
                    </a:solidFill>
                  </a:tcPr>
                </a:tc>
                <a:tc hMerge="1">
                  <a:txBody>
                    <a:bodyPr/>
                    <a:lstStyle/>
                    <a:p>
                      <a:pPr algn="l">
                        <a:lnSpc>
                          <a:spcPct val="115000"/>
                        </a:lnSpc>
                        <a:spcAft>
                          <a:spcPts val="0"/>
                        </a:spcAft>
                      </a:pPr>
                      <a:endParaRPr lang="tr-TR" sz="1100" dirty="0">
                        <a:effectLst/>
                        <a:latin typeface="Calibri"/>
                        <a:ea typeface="Calibri"/>
                        <a:cs typeface="Times New Roman"/>
                      </a:endParaRPr>
                    </a:p>
                  </a:txBody>
                  <a:tcPr marL="68580" marR="68580" marT="0" marB="0"/>
                </a:tc>
                <a:tc hMerge="1">
                  <a:txBody>
                    <a:bodyPr/>
                    <a:lstStyle/>
                    <a:p>
                      <a:pPr algn="l">
                        <a:lnSpc>
                          <a:spcPct val="115000"/>
                        </a:lnSpc>
                        <a:spcAft>
                          <a:spcPts val="0"/>
                        </a:spcAft>
                      </a:pPr>
                      <a:endParaRPr lang="tr-TR" sz="1100" dirty="0">
                        <a:effectLst/>
                        <a:latin typeface="Calibri"/>
                        <a:ea typeface="Calibri"/>
                        <a:cs typeface="Times New Roman"/>
                      </a:endParaRPr>
                    </a:p>
                  </a:txBody>
                  <a:tcPr marL="68580" marR="68580" marT="0" marB="0"/>
                </a:tc>
                <a:tc hMerge="1">
                  <a:txBody>
                    <a:bodyPr/>
                    <a:lstStyle/>
                    <a:p>
                      <a:pPr algn="l">
                        <a:lnSpc>
                          <a:spcPct val="115000"/>
                        </a:lnSpc>
                        <a:spcAft>
                          <a:spcPts val="0"/>
                        </a:spcAft>
                      </a:pPr>
                      <a:endParaRPr lang="tr-TR" sz="11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1400" b="1" dirty="0" smtClean="0">
                          <a:solidFill>
                            <a:srgbClr val="FF0000"/>
                          </a:solidFill>
                          <a:effectLst/>
                          <a:latin typeface="Calibri"/>
                          <a:ea typeface="Calibri"/>
                          <a:cs typeface="Times New Roman"/>
                        </a:rPr>
                        <a:t>240</a:t>
                      </a:r>
                      <a:endParaRPr lang="tr-TR" sz="1400" dirty="0">
                        <a:solidFill>
                          <a:srgbClr val="FF0000"/>
                        </a:solidFill>
                        <a:effectLst/>
                        <a:latin typeface="Calibri"/>
                        <a:ea typeface="Calibri"/>
                        <a:cs typeface="Times New Roman"/>
                      </a:endParaRPr>
                    </a:p>
                  </a:txBody>
                  <a:tcPr marL="68580" marR="68580" marT="0" marB="0">
                    <a:solidFill>
                      <a:schemeClr val="accent5">
                        <a:lumMod val="20000"/>
                        <a:lumOff val="80000"/>
                      </a:schemeClr>
                    </a:solidFill>
                  </a:tcPr>
                </a:tc>
                <a:extLst>
                  <a:ext uri="{0D108BD9-81ED-4DB2-BD59-A6C34878D82A}">
                    <a16:rowId xmlns="" xmlns:a16="http://schemas.microsoft.com/office/drawing/2014/main" val="10006"/>
                  </a:ext>
                </a:extLst>
              </a:tr>
            </a:tbl>
          </a:graphicData>
        </a:graphic>
      </p:graphicFrame>
      <p:sp>
        <p:nvSpPr>
          <p:cNvPr id="5" name="Dikdörtgen 4"/>
          <p:cNvSpPr/>
          <p:nvPr/>
        </p:nvSpPr>
        <p:spPr>
          <a:xfrm>
            <a:off x="0" y="5661248"/>
            <a:ext cx="9144000" cy="1196752"/>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rgbClr val="3333FF"/>
                </a:solidFill>
              </a:rPr>
              <a:t>YKS’de ( TYT-AYT-YDS ) </a:t>
            </a:r>
            <a:r>
              <a:rPr lang="tr-TR" b="1" dirty="0" smtClean="0">
                <a:solidFill>
                  <a:srgbClr val="3333FF"/>
                </a:solidFill>
              </a:rPr>
              <a:t>HER  </a:t>
            </a:r>
            <a:r>
              <a:rPr lang="tr-TR" b="1" dirty="0">
                <a:solidFill>
                  <a:srgbClr val="3333FF"/>
                </a:solidFill>
              </a:rPr>
              <a:t>BİR </a:t>
            </a:r>
            <a:r>
              <a:rPr lang="tr-TR" b="1" dirty="0" smtClean="0">
                <a:solidFill>
                  <a:srgbClr val="3333FF"/>
                </a:solidFill>
              </a:rPr>
              <a:t> NETİN  DEĞERİ  </a:t>
            </a:r>
            <a:r>
              <a:rPr lang="tr-TR" b="1" dirty="0">
                <a:solidFill>
                  <a:srgbClr val="3333FF"/>
                </a:solidFill>
              </a:rPr>
              <a:t>O </a:t>
            </a:r>
            <a:r>
              <a:rPr lang="tr-TR" b="1" dirty="0" smtClean="0">
                <a:solidFill>
                  <a:srgbClr val="3333FF"/>
                </a:solidFill>
              </a:rPr>
              <a:t> YILIN  SINAVINDAKİ </a:t>
            </a:r>
            <a:r>
              <a:rPr lang="tr-TR" sz="1600" b="1" dirty="0" smtClean="0">
                <a:solidFill>
                  <a:srgbClr val="3333FF"/>
                </a:solidFill>
              </a:rPr>
              <a:t> </a:t>
            </a:r>
            <a:r>
              <a:rPr lang="tr-TR" sz="1600" b="1" i="1" u="sng" dirty="0">
                <a:solidFill>
                  <a:srgbClr val="FF0000"/>
                </a:solidFill>
              </a:rPr>
              <a:t>TEST BAŞARI DURUMUNA </a:t>
            </a:r>
            <a:r>
              <a:rPr lang="tr-TR" sz="1600" b="1" i="1" u="sng" dirty="0" smtClean="0">
                <a:solidFill>
                  <a:srgbClr val="FF0000"/>
                </a:solidFill>
              </a:rPr>
              <a:t> GÖRE   </a:t>
            </a:r>
            <a:r>
              <a:rPr lang="tr-TR" b="1" dirty="0" smtClean="0">
                <a:solidFill>
                  <a:srgbClr val="3333FF"/>
                </a:solidFill>
              </a:rPr>
              <a:t>OLUŞAN</a:t>
            </a:r>
            <a:endParaRPr lang="tr-TR" b="1" dirty="0">
              <a:solidFill>
                <a:srgbClr val="3333FF"/>
              </a:solidFill>
            </a:endParaRPr>
          </a:p>
          <a:p>
            <a:pPr algn="ctr"/>
            <a:r>
              <a:rPr lang="tr-TR" sz="1600" b="1" dirty="0">
                <a:solidFill>
                  <a:srgbClr val="3333FF"/>
                </a:solidFill>
              </a:rPr>
              <a:t>‘</a:t>
            </a:r>
            <a:r>
              <a:rPr lang="tr-TR" sz="1600" b="1" dirty="0">
                <a:solidFill>
                  <a:srgbClr val="FF0000"/>
                </a:solidFill>
              </a:rPr>
              <a:t>’STANDART SAPMA</a:t>
            </a:r>
            <a:r>
              <a:rPr lang="tr-TR" sz="1600" b="1" dirty="0">
                <a:solidFill>
                  <a:srgbClr val="3333FF"/>
                </a:solidFill>
              </a:rPr>
              <a:t>’’ </a:t>
            </a:r>
            <a:r>
              <a:rPr lang="tr-TR" b="1" dirty="0">
                <a:solidFill>
                  <a:srgbClr val="3333FF"/>
                </a:solidFill>
              </a:rPr>
              <a:t>İLE </a:t>
            </a:r>
            <a:r>
              <a:rPr lang="tr-TR" b="1" dirty="0" smtClean="0">
                <a:solidFill>
                  <a:srgbClr val="3333FF"/>
                </a:solidFill>
              </a:rPr>
              <a:t> DEĞİŞKENLİK  ARZ  </a:t>
            </a:r>
            <a:r>
              <a:rPr lang="tr-TR" b="1" dirty="0">
                <a:solidFill>
                  <a:srgbClr val="3333FF"/>
                </a:solidFill>
              </a:rPr>
              <a:t>EDEBİLİR</a:t>
            </a:r>
          </a:p>
        </p:txBody>
      </p:sp>
    </p:spTree>
    <p:extLst>
      <p:ext uri="{BB962C8B-B14F-4D97-AF65-F5344CB8AC3E}">
        <p14:creationId xmlns:p14="http://schemas.microsoft.com/office/powerpoint/2010/main" val="8209854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931759553"/>
              </p:ext>
            </p:extLst>
          </p:nvPr>
        </p:nvGraphicFramePr>
        <p:xfrm>
          <a:off x="35496" y="376404"/>
          <a:ext cx="9108504" cy="5741295"/>
        </p:xfrm>
        <a:graphic>
          <a:graphicData uri="http://schemas.openxmlformats.org/drawingml/2006/table">
            <a:tbl>
              <a:tblPr firstRow="1" bandRow="1">
                <a:tableStyleId>{5C22544A-7EE6-4342-B048-85BDC9FD1C3A}</a:tableStyleId>
              </a:tblPr>
              <a:tblGrid>
                <a:gridCol w="868638">
                  <a:extLst>
                    <a:ext uri="{9D8B030D-6E8A-4147-A177-3AD203B41FA5}">
                      <a16:colId xmlns="" xmlns:a16="http://schemas.microsoft.com/office/drawing/2014/main" val="20000"/>
                    </a:ext>
                  </a:extLst>
                </a:gridCol>
                <a:gridCol w="1997440">
                  <a:extLst>
                    <a:ext uri="{9D8B030D-6E8A-4147-A177-3AD203B41FA5}">
                      <a16:colId xmlns="" xmlns:a16="http://schemas.microsoft.com/office/drawing/2014/main" val="20001"/>
                    </a:ext>
                  </a:extLst>
                </a:gridCol>
                <a:gridCol w="935193">
                  <a:extLst>
                    <a:ext uri="{9D8B030D-6E8A-4147-A177-3AD203B41FA5}">
                      <a16:colId xmlns="" xmlns:a16="http://schemas.microsoft.com/office/drawing/2014/main" val="20002"/>
                    </a:ext>
                  </a:extLst>
                </a:gridCol>
                <a:gridCol w="1046497">
                  <a:extLst>
                    <a:ext uri="{9D8B030D-6E8A-4147-A177-3AD203B41FA5}">
                      <a16:colId xmlns="" xmlns:a16="http://schemas.microsoft.com/office/drawing/2014/main" val="20003"/>
                    </a:ext>
                  </a:extLst>
                </a:gridCol>
                <a:gridCol w="1195996">
                  <a:extLst>
                    <a:ext uri="{9D8B030D-6E8A-4147-A177-3AD203B41FA5}">
                      <a16:colId xmlns="" xmlns:a16="http://schemas.microsoft.com/office/drawing/2014/main" val="20004"/>
                    </a:ext>
                  </a:extLst>
                </a:gridCol>
                <a:gridCol w="1046497">
                  <a:extLst>
                    <a:ext uri="{9D8B030D-6E8A-4147-A177-3AD203B41FA5}">
                      <a16:colId xmlns="" xmlns:a16="http://schemas.microsoft.com/office/drawing/2014/main" val="20005"/>
                    </a:ext>
                  </a:extLst>
                </a:gridCol>
                <a:gridCol w="718785">
                  <a:extLst>
                    <a:ext uri="{9D8B030D-6E8A-4147-A177-3AD203B41FA5}">
                      <a16:colId xmlns="" xmlns:a16="http://schemas.microsoft.com/office/drawing/2014/main" val="20006"/>
                    </a:ext>
                  </a:extLst>
                </a:gridCol>
                <a:gridCol w="794037">
                  <a:extLst>
                    <a:ext uri="{9D8B030D-6E8A-4147-A177-3AD203B41FA5}">
                      <a16:colId xmlns="" xmlns:a16="http://schemas.microsoft.com/office/drawing/2014/main" val="20007"/>
                    </a:ext>
                  </a:extLst>
                </a:gridCol>
                <a:gridCol w="505421">
                  <a:extLst>
                    <a:ext uri="{9D8B030D-6E8A-4147-A177-3AD203B41FA5}">
                      <a16:colId xmlns="" xmlns:a16="http://schemas.microsoft.com/office/drawing/2014/main" val="20008"/>
                    </a:ext>
                  </a:extLst>
                </a:gridCol>
              </a:tblGrid>
              <a:tr h="924103">
                <a:tc gridSpan="2">
                  <a:txBody>
                    <a:bodyPr/>
                    <a:lstStyle/>
                    <a:p>
                      <a:pPr algn="ctr"/>
                      <a:r>
                        <a:rPr lang="tr-TR" sz="1600" dirty="0" smtClean="0">
                          <a:solidFill>
                            <a:schemeClr val="tx1"/>
                          </a:solidFill>
                        </a:rPr>
                        <a:t>TYT TESTLER</a:t>
                      </a:r>
                      <a:endParaRPr lang="tr-TR" sz="1600" dirty="0">
                        <a:solidFill>
                          <a:schemeClr val="tx1"/>
                        </a:solidFill>
                      </a:endParaRPr>
                    </a:p>
                  </a:txBody>
                  <a:tcPr>
                    <a:solidFill>
                      <a:srgbClr val="FFFF00"/>
                    </a:solidFill>
                  </a:tcPr>
                </a:tc>
                <a:tc hMerge="1">
                  <a:txBody>
                    <a:bodyPr/>
                    <a:lstStyle/>
                    <a:p>
                      <a:endParaRPr lang="tr-TR"/>
                    </a:p>
                  </a:txBody>
                  <a:tcPr/>
                </a:tc>
                <a:tc>
                  <a:txBody>
                    <a:bodyPr/>
                    <a:lstStyle/>
                    <a:p>
                      <a:pPr algn="ctr"/>
                      <a:r>
                        <a:rPr lang="tr-TR" sz="1600" dirty="0" smtClean="0">
                          <a:solidFill>
                            <a:schemeClr val="tx1"/>
                          </a:solidFill>
                        </a:rPr>
                        <a:t>TYT Test</a:t>
                      </a:r>
                      <a:br>
                        <a:rPr lang="tr-TR" sz="1600" dirty="0" smtClean="0">
                          <a:solidFill>
                            <a:schemeClr val="tx1"/>
                          </a:solidFill>
                        </a:rPr>
                      </a:br>
                      <a:r>
                        <a:rPr lang="tr-TR" sz="1600" dirty="0" smtClean="0">
                          <a:solidFill>
                            <a:schemeClr val="tx1"/>
                          </a:solidFill>
                        </a:rPr>
                        <a:t>Ağırlığı</a:t>
                      </a:r>
                      <a:endParaRPr lang="tr-TR" sz="1600" dirty="0">
                        <a:solidFill>
                          <a:schemeClr val="tx1"/>
                        </a:solidFill>
                      </a:endParaRPr>
                    </a:p>
                  </a:txBody>
                  <a:tcPr>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600" dirty="0" smtClean="0">
                          <a:solidFill>
                            <a:schemeClr val="tx1"/>
                          </a:solidFill>
                        </a:rPr>
                        <a:t>Soru Sayısı</a:t>
                      </a:r>
                    </a:p>
                    <a:p>
                      <a:pPr algn="ctr"/>
                      <a:endParaRPr lang="tr-TR" sz="1600" dirty="0">
                        <a:solidFill>
                          <a:schemeClr val="tx1"/>
                        </a:solidFill>
                      </a:endParaRPr>
                    </a:p>
                  </a:txBody>
                  <a:tcPr>
                    <a:solidFill>
                      <a:srgbClr val="FFFF00"/>
                    </a:solidFill>
                  </a:tcPr>
                </a:tc>
                <a:tc>
                  <a:txBody>
                    <a:bodyPr/>
                    <a:lstStyle/>
                    <a:p>
                      <a:pPr algn="ctr"/>
                      <a:r>
                        <a:rPr lang="tr-TR" sz="1600" dirty="0" smtClean="0">
                          <a:solidFill>
                            <a:schemeClr val="tx1"/>
                          </a:solidFill>
                        </a:rPr>
                        <a:t>Bir net değeri</a:t>
                      </a:r>
                      <a:endParaRPr lang="tr-TR" sz="1600" dirty="0">
                        <a:solidFill>
                          <a:schemeClr val="tx1"/>
                        </a:solidFill>
                      </a:endParaRPr>
                    </a:p>
                  </a:txBody>
                  <a:tcPr>
                    <a:solidFill>
                      <a:srgbClr val="FFFF00"/>
                    </a:solidFill>
                  </a:tcPr>
                </a:tc>
                <a:tc gridSpan="2">
                  <a:txBody>
                    <a:bodyPr/>
                    <a:lstStyle/>
                    <a:p>
                      <a:pPr algn="ctr"/>
                      <a:r>
                        <a:rPr lang="tr-TR" sz="1600" dirty="0" smtClean="0">
                          <a:solidFill>
                            <a:schemeClr val="tx1"/>
                          </a:solidFill>
                        </a:rPr>
                        <a:t>Toplam Puan Katkısı</a:t>
                      </a:r>
                      <a:endParaRPr lang="tr-TR" sz="1600" dirty="0">
                        <a:solidFill>
                          <a:schemeClr val="tx1"/>
                        </a:solidFill>
                      </a:endParaRPr>
                    </a:p>
                  </a:txBody>
                  <a:tcPr>
                    <a:solidFill>
                      <a:srgbClr val="FFFF00"/>
                    </a:solidFill>
                  </a:tcPr>
                </a:tc>
                <a:tc hMerge="1">
                  <a:txBody>
                    <a:bodyPr/>
                    <a:lstStyle/>
                    <a:p>
                      <a:endParaRPr lang="tr-TR"/>
                    </a:p>
                  </a:txBody>
                  <a:tcPr/>
                </a:tc>
                <a:tc gridSpan="2">
                  <a:txBody>
                    <a:bodyPr/>
                    <a:lstStyle/>
                    <a:p>
                      <a:pPr algn="ctr"/>
                      <a:r>
                        <a:rPr lang="tr-TR" sz="1600" dirty="0" smtClean="0">
                          <a:solidFill>
                            <a:schemeClr val="tx1"/>
                          </a:solidFill>
                        </a:rPr>
                        <a:t>Testlerin AYT ve YDT % 40 Karşılıkları</a:t>
                      </a:r>
                      <a:endParaRPr lang="tr-TR" sz="1600" dirty="0">
                        <a:solidFill>
                          <a:schemeClr val="tx1"/>
                        </a:solidFill>
                      </a:endParaRPr>
                    </a:p>
                  </a:txBody>
                  <a:tcPr>
                    <a:solidFill>
                      <a:srgbClr val="FFFF00"/>
                    </a:solidFill>
                  </a:tcPr>
                </a:tc>
                <a:tc hMerge="1">
                  <a:txBody>
                    <a:bodyPr/>
                    <a:lstStyle/>
                    <a:p>
                      <a:endParaRPr lang="tr-TR"/>
                    </a:p>
                  </a:txBody>
                  <a:tcPr/>
                </a:tc>
                <a:extLst>
                  <a:ext uri="{0D108BD9-81ED-4DB2-BD59-A6C34878D82A}">
                    <a16:rowId xmlns="" xmlns:a16="http://schemas.microsoft.com/office/drawing/2014/main" val="10000"/>
                  </a:ext>
                </a:extLst>
              </a:tr>
              <a:tr h="406812">
                <a:tc gridSpan="2">
                  <a:txBody>
                    <a:bodyPr/>
                    <a:lstStyle/>
                    <a:p>
                      <a:pPr algn="ctr"/>
                      <a:r>
                        <a:rPr lang="tr-TR" dirty="0" smtClean="0">
                          <a:solidFill>
                            <a:srgbClr val="FF0000"/>
                          </a:solidFill>
                        </a:rPr>
                        <a:t>TÜRKÇE</a:t>
                      </a:r>
                      <a:endParaRPr lang="tr-TR" dirty="0">
                        <a:solidFill>
                          <a:srgbClr val="FF0000"/>
                        </a:solidFill>
                      </a:endParaRPr>
                    </a:p>
                  </a:txBody>
                  <a:tcPr>
                    <a:solidFill>
                      <a:srgbClr val="66FFFF"/>
                    </a:solidFill>
                  </a:tcPr>
                </a:tc>
                <a:tc hMerge="1">
                  <a:txBody>
                    <a:bodyPr/>
                    <a:lstStyle/>
                    <a:p>
                      <a:endParaRPr lang="tr-TR"/>
                    </a:p>
                  </a:txBody>
                  <a:tcPr/>
                </a:tc>
                <a:tc>
                  <a:txBody>
                    <a:bodyPr/>
                    <a:lstStyle/>
                    <a:p>
                      <a:pPr algn="ctr"/>
                      <a:r>
                        <a:rPr lang="tr-TR" sz="2000" b="1" dirty="0" smtClean="0">
                          <a:solidFill>
                            <a:srgbClr val="3333FF"/>
                          </a:solidFill>
                        </a:rPr>
                        <a:t>%33</a:t>
                      </a:r>
                      <a:endParaRPr lang="tr-TR" sz="2000" b="1" dirty="0">
                        <a:solidFill>
                          <a:srgbClr val="3333FF"/>
                        </a:solidFill>
                      </a:endParaRPr>
                    </a:p>
                  </a:txBody>
                  <a:tcPr>
                    <a:solidFill>
                      <a:schemeClr val="accent5">
                        <a:lumMod val="20000"/>
                        <a:lumOff val="80000"/>
                      </a:schemeClr>
                    </a:solidFill>
                  </a:tcPr>
                </a:tc>
                <a:tc>
                  <a:txBody>
                    <a:bodyPr/>
                    <a:lstStyle/>
                    <a:p>
                      <a:pPr algn="ctr"/>
                      <a:r>
                        <a:rPr lang="tr-TR" b="1" dirty="0" smtClean="0"/>
                        <a:t>40</a:t>
                      </a:r>
                      <a:endParaRPr lang="tr-TR" b="1" dirty="0"/>
                    </a:p>
                  </a:txBody>
                  <a:tcPr>
                    <a:solidFill>
                      <a:schemeClr val="accent5">
                        <a:lumMod val="20000"/>
                        <a:lumOff val="80000"/>
                      </a:schemeClr>
                    </a:solidFill>
                  </a:tcPr>
                </a:tc>
                <a:tc>
                  <a:txBody>
                    <a:bodyPr/>
                    <a:lstStyle/>
                    <a:p>
                      <a:pPr algn="ctr"/>
                      <a:r>
                        <a:rPr lang="tr-TR" b="1" dirty="0" smtClean="0"/>
                        <a:t>3,3</a:t>
                      </a:r>
                      <a:endParaRPr lang="tr-TR" b="1" dirty="0"/>
                    </a:p>
                  </a:txBody>
                  <a:tcPr>
                    <a:solidFill>
                      <a:schemeClr val="accent5">
                        <a:lumMod val="20000"/>
                        <a:lumOff val="80000"/>
                      </a:schemeClr>
                    </a:solidFill>
                  </a:tcPr>
                </a:tc>
                <a:tc gridSpan="2">
                  <a:txBody>
                    <a:bodyPr/>
                    <a:lstStyle/>
                    <a:p>
                      <a:pPr algn="ctr"/>
                      <a:r>
                        <a:rPr lang="tr-TR" b="1" dirty="0" smtClean="0"/>
                        <a:t>               132</a:t>
                      </a:r>
                      <a:endParaRPr lang="tr-TR" b="1" dirty="0"/>
                    </a:p>
                  </a:txBody>
                  <a:tcPr>
                    <a:solidFill>
                      <a:schemeClr val="accent5">
                        <a:lumMod val="20000"/>
                        <a:lumOff val="80000"/>
                      </a:schemeClr>
                    </a:solidFill>
                  </a:tcPr>
                </a:tc>
                <a:tc hMerge="1">
                  <a:txBody>
                    <a:bodyPr/>
                    <a:lstStyle/>
                    <a:p>
                      <a:endParaRPr lang="tr-TR"/>
                    </a:p>
                  </a:txBody>
                  <a:tcPr/>
                </a:tc>
                <a:tc gridSpan="2">
                  <a:txBody>
                    <a:bodyPr/>
                    <a:lstStyle/>
                    <a:p>
                      <a:pPr algn="ctr"/>
                      <a:r>
                        <a:rPr lang="tr-TR" sz="2000" b="1" dirty="0" smtClean="0">
                          <a:solidFill>
                            <a:srgbClr val="FF0000"/>
                          </a:solidFill>
                        </a:rPr>
                        <a:t>              52</a:t>
                      </a:r>
                      <a:endParaRPr lang="tr-TR" sz="2000" b="1" dirty="0">
                        <a:solidFill>
                          <a:srgbClr val="FF0000"/>
                        </a:solidFill>
                      </a:endParaRPr>
                    </a:p>
                  </a:txBody>
                  <a:tcPr>
                    <a:solidFill>
                      <a:schemeClr val="accent5">
                        <a:lumMod val="20000"/>
                        <a:lumOff val="80000"/>
                      </a:schemeClr>
                    </a:solidFill>
                  </a:tcPr>
                </a:tc>
                <a:tc hMerge="1">
                  <a:txBody>
                    <a:bodyPr/>
                    <a:lstStyle/>
                    <a:p>
                      <a:endParaRPr lang="tr-TR"/>
                    </a:p>
                  </a:txBody>
                  <a:tcPr/>
                </a:tc>
                <a:extLst>
                  <a:ext uri="{0D108BD9-81ED-4DB2-BD59-A6C34878D82A}">
                    <a16:rowId xmlns="" xmlns:a16="http://schemas.microsoft.com/office/drawing/2014/main" val="10001"/>
                  </a:ext>
                </a:extLst>
              </a:tr>
              <a:tr h="406812">
                <a:tc gridSpan="2">
                  <a:txBody>
                    <a:bodyPr/>
                    <a:lstStyle/>
                    <a:p>
                      <a:pPr algn="ctr"/>
                      <a:r>
                        <a:rPr lang="tr-TR" dirty="0" smtClean="0">
                          <a:solidFill>
                            <a:srgbClr val="FF0000"/>
                          </a:solidFill>
                        </a:rPr>
                        <a:t>MATEMATİK</a:t>
                      </a:r>
                      <a:endParaRPr lang="tr-TR" dirty="0">
                        <a:solidFill>
                          <a:srgbClr val="FF0000"/>
                        </a:solidFill>
                      </a:endParaRPr>
                    </a:p>
                  </a:txBody>
                  <a:tcPr>
                    <a:solidFill>
                      <a:srgbClr val="66FFFF"/>
                    </a:solidFill>
                  </a:tcPr>
                </a:tc>
                <a:tc hMerge="1">
                  <a:txBody>
                    <a:bodyPr/>
                    <a:lstStyle/>
                    <a:p>
                      <a:endParaRPr lang="tr-TR"/>
                    </a:p>
                  </a:txBody>
                  <a:tcPr/>
                </a:tc>
                <a:tc>
                  <a:txBody>
                    <a:bodyPr/>
                    <a:lstStyle/>
                    <a:p>
                      <a:pPr algn="ctr"/>
                      <a:r>
                        <a:rPr lang="tr-TR" sz="2000" b="1" dirty="0" smtClean="0">
                          <a:solidFill>
                            <a:srgbClr val="3333FF"/>
                          </a:solidFill>
                        </a:rPr>
                        <a:t>%33</a:t>
                      </a:r>
                      <a:endParaRPr lang="tr-TR" sz="2000" b="1" dirty="0">
                        <a:solidFill>
                          <a:srgbClr val="3333FF"/>
                        </a:solidFill>
                      </a:endParaRPr>
                    </a:p>
                  </a:txBody>
                  <a:tcPr>
                    <a:solidFill>
                      <a:schemeClr val="accent5">
                        <a:lumMod val="20000"/>
                        <a:lumOff val="80000"/>
                      </a:schemeClr>
                    </a:solidFill>
                  </a:tcPr>
                </a:tc>
                <a:tc>
                  <a:txBody>
                    <a:bodyPr/>
                    <a:lstStyle/>
                    <a:p>
                      <a:pPr algn="ctr"/>
                      <a:r>
                        <a:rPr lang="tr-TR" b="1" dirty="0" smtClean="0"/>
                        <a:t>40</a:t>
                      </a:r>
                      <a:endParaRPr lang="tr-TR" b="1" dirty="0"/>
                    </a:p>
                  </a:txBody>
                  <a:tcPr>
                    <a:solidFill>
                      <a:schemeClr val="accent5">
                        <a:lumMod val="20000"/>
                        <a:lumOff val="80000"/>
                      </a:schemeClr>
                    </a:solidFill>
                  </a:tcPr>
                </a:tc>
                <a:tc>
                  <a:txBody>
                    <a:bodyPr/>
                    <a:lstStyle/>
                    <a:p>
                      <a:pPr algn="ctr"/>
                      <a:r>
                        <a:rPr lang="tr-TR" b="1" dirty="0" smtClean="0"/>
                        <a:t>3,3</a:t>
                      </a:r>
                      <a:endParaRPr lang="tr-TR" b="1" dirty="0"/>
                    </a:p>
                  </a:txBody>
                  <a:tcPr>
                    <a:solidFill>
                      <a:schemeClr val="accent5">
                        <a:lumMod val="20000"/>
                        <a:lumOff val="80000"/>
                      </a:schemeClr>
                    </a:solidFill>
                  </a:tcPr>
                </a:tc>
                <a:tc gridSpan="2">
                  <a:txBody>
                    <a:bodyPr/>
                    <a:lstStyle/>
                    <a:p>
                      <a:pPr algn="ctr"/>
                      <a:r>
                        <a:rPr lang="tr-TR" b="1" dirty="0" smtClean="0"/>
                        <a:t>               132</a:t>
                      </a:r>
                      <a:endParaRPr lang="tr-TR" b="1" dirty="0"/>
                    </a:p>
                  </a:txBody>
                  <a:tcPr>
                    <a:solidFill>
                      <a:schemeClr val="accent5">
                        <a:lumMod val="20000"/>
                        <a:lumOff val="80000"/>
                      </a:schemeClr>
                    </a:solidFill>
                  </a:tcPr>
                </a:tc>
                <a:tc hMerge="1">
                  <a:txBody>
                    <a:bodyPr/>
                    <a:lstStyle/>
                    <a:p>
                      <a:endParaRPr lang="tr-TR"/>
                    </a:p>
                  </a:txBody>
                  <a:tcPr/>
                </a:tc>
                <a:tc gridSpan="2">
                  <a:txBody>
                    <a:bodyPr/>
                    <a:lstStyle/>
                    <a:p>
                      <a:pPr algn="ctr"/>
                      <a:r>
                        <a:rPr lang="tr-TR" sz="2000" b="1" dirty="0" smtClean="0">
                          <a:solidFill>
                            <a:srgbClr val="FF0000"/>
                          </a:solidFill>
                        </a:rPr>
                        <a:t>              52</a:t>
                      </a:r>
                      <a:endParaRPr lang="tr-TR" sz="2000" b="1" dirty="0">
                        <a:solidFill>
                          <a:srgbClr val="FF0000"/>
                        </a:solidFill>
                      </a:endParaRPr>
                    </a:p>
                  </a:txBody>
                  <a:tcPr>
                    <a:solidFill>
                      <a:schemeClr val="accent5">
                        <a:lumMod val="20000"/>
                        <a:lumOff val="80000"/>
                      </a:schemeClr>
                    </a:solidFill>
                  </a:tcPr>
                </a:tc>
                <a:tc hMerge="1">
                  <a:txBody>
                    <a:bodyPr/>
                    <a:lstStyle/>
                    <a:p>
                      <a:endParaRPr lang="tr-TR"/>
                    </a:p>
                  </a:txBody>
                  <a:tcPr/>
                </a:tc>
                <a:extLst>
                  <a:ext uri="{0D108BD9-81ED-4DB2-BD59-A6C34878D82A}">
                    <a16:rowId xmlns="" xmlns:a16="http://schemas.microsoft.com/office/drawing/2014/main" val="10002"/>
                  </a:ext>
                </a:extLst>
              </a:tr>
              <a:tr h="401555">
                <a:tc rowSpan="4">
                  <a:txBody>
                    <a:bodyPr/>
                    <a:lstStyle/>
                    <a:p>
                      <a:pPr algn="ctr"/>
                      <a:r>
                        <a:rPr lang="tr-TR" dirty="0" smtClean="0">
                          <a:solidFill>
                            <a:srgbClr val="FF0000"/>
                          </a:solidFill>
                        </a:rPr>
                        <a:t>Sosyal Bilimler</a:t>
                      </a:r>
                      <a:endParaRPr lang="tr-TR" dirty="0">
                        <a:solidFill>
                          <a:srgbClr val="FF0000"/>
                        </a:solidFill>
                      </a:endParaRPr>
                    </a:p>
                  </a:txBody>
                  <a:tcPr vert="vert270">
                    <a:solidFill>
                      <a:srgbClr val="66FFFF"/>
                    </a:solidFill>
                  </a:tcPr>
                </a:tc>
                <a:tc>
                  <a:txBody>
                    <a:bodyPr/>
                    <a:lstStyle/>
                    <a:p>
                      <a:pPr algn="ctr"/>
                      <a:r>
                        <a:rPr lang="tr-TR" dirty="0" smtClean="0">
                          <a:solidFill>
                            <a:srgbClr val="3333FF"/>
                          </a:solidFill>
                        </a:rPr>
                        <a:t>TARİH</a:t>
                      </a:r>
                      <a:endParaRPr lang="tr-TR" dirty="0">
                        <a:solidFill>
                          <a:srgbClr val="3333FF"/>
                        </a:solidFill>
                      </a:endParaRPr>
                    </a:p>
                  </a:txBody>
                  <a:tcPr>
                    <a:solidFill>
                      <a:srgbClr val="FFC000"/>
                    </a:solidFill>
                  </a:tcPr>
                </a:tc>
                <a:tc rowSpan="4">
                  <a:txBody>
                    <a:bodyPr/>
                    <a:lstStyle/>
                    <a:p>
                      <a:pPr algn="ctr"/>
                      <a:endParaRPr lang="tr-TR" sz="2000" b="1" dirty="0" smtClean="0">
                        <a:solidFill>
                          <a:srgbClr val="FF0000"/>
                        </a:solidFill>
                      </a:endParaRPr>
                    </a:p>
                    <a:p>
                      <a:pPr algn="ctr"/>
                      <a:endParaRPr lang="tr-TR" sz="2000" b="1" dirty="0" smtClean="0">
                        <a:solidFill>
                          <a:srgbClr val="FF0000"/>
                        </a:solidFill>
                      </a:endParaRPr>
                    </a:p>
                    <a:p>
                      <a:pPr algn="ctr"/>
                      <a:r>
                        <a:rPr lang="tr-TR" sz="2000" b="1" dirty="0" smtClean="0">
                          <a:solidFill>
                            <a:srgbClr val="3333FF"/>
                          </a:solidFill>
                        </a:rPr>
                        <a:t>%17</a:t>
                      </a:r>
                      <a:endParaRPr lang="tr-TR" sz="2000" b="1" dirty="0">
                        <a:solidFill>
                          <a:srgbClr val="3333FF"/>
                        </a:solidFill>
                      </a:endParaRPr>
                    </a:p>
                  </a:txBody>
                  <a:tcPr>
                    <a:solidFill>
                      <a:schemeClr val="accent5">
                        <a:lumMod val="20000"/>
                        <a:lumOff val="80000"/>
                      </a:schemeClr>
                    </a:solidFill>
                  </a:tcPr>
                </a:tc>
                <a:tc>
                  <a:txBody>
                    <a:bodyPr/>
                    <a:lstStyle/>
                    <a:p>
                      <a:pPr algn="ctr"/>
                      <a:r>
                        <a:rPr lang="tr-TR" b="1" dirty="0" smtClean="0"/>
                        <a:t>5</a:t>
                      </a:r>
                      <a:endParaRPr lang="tr-TR" b="1" dirty="0"/>
                    </a:p>
                  </a:txBody>
                  <a:tcPr>
                    <a:solidFill>
                      <a:schemeClr val="accent5">
                        <a:lumMod val="20000"/>
                        <a:lumOff val="80000"/>
                      </a:schemeClr>
                    </a:solidFill>
                  </a:tcPr>
                </a:tc>
                <a:tc>
                  <a:txBody>
                    <a:bodyPr/>
                    <a:lstStyle/>
                    <a:p>
                      <a:pPr algn="ctr"/>
                      <a:r>
                        <a:rPr lang="tr-TR" b="1" dirty="0" smtClean="0"/>
                        <a:t>3,4</a:t>
                      </a:r>
                      <a:endParaRPr lang="tr-TR" b="1" dirty="0"/>
                    </a:p>
                  </a:txBody>
                  <a:tcPr>
                    <a:solidFill>
                      <a:schemeClr val="accent5">
                        <a:lumMod val="20000"/>
                        <a:lumOff val="80000"/>
                      </a:schemeClr>
                    </a:solidFill>
                  </a:tcPr>
                </a:tc>
                <a:tc>
                  <a:txBody>
                    <a:bodyPr/>
                    <a:lstStyle/>
                    <a:p>
                      <a:pPr algn="ctr"/>
                      <a:r>
                        <a:rPr lang="tr-TR" b="1" dirty="0" smtClean="0"/>
                        <a:t>17</a:t>
                      </a:r>
                      <a:endParaRPr lang="tr-TR" b="1" dirty="0"/>
                    </a:p>
                  </a:txBody>
                  <a:tcPr>
                    <a:solidFill>
                      <a:schemeClr val="accent5">
                        <a:lumMod val="20000"/>
                        <a:lumOff val="80000"/>
                      </a:schemeClr>
                    </a:solidFill>
                  </a:tcPr>
                </a:tc>
                <a:tc rowSpan="4">
                  <a:txBody>
                    <a:bodyPr/>
                    <a:lstStyle/>
                    <a:p>
                      <a:pPr algn="ctr"/>
                      <a:endParaRPr lang="tr-TR" b="0" dirty="0" smtClean="0"/>
                    </a:p>
                    <a:p>
                      <a:pPr algn="ctr"/>
                      <a:endParaRPr lang="tr-TR" b="0" dirty="0" smtClean="0"/>
                    </a:p>
                    <a:p>
                      <a:pPr algn="ctr"/>
                      <a:r>
                        <a:rPr lang="tr-TR" b="0" dirty="0" smtClean="0"/>
                        <a:t>68</a:t>
                      </a:r>
                      <a:endParaRPr lang="tr-TR" b="0" dirty="0"/>
                    </a:p>
                  </a:txBody>
                  <a:tcPr>
                    <a:solidFill>
                      <a:schemeClr val="accent5">
                        <a:lumMod val="20000"/>
                        <a:lumOff val="80000"/>
                      </a:schemeClr>
                    </a:solidFill>
                  </a:tcPr>
                </a:tc>
                <a:tc>
                  <a:txBody>
                    <a:bodyPr/>
                    <a:lstStyle/>
                    <a:p>
                      <a:pPr algn="ctr"/>
                      <a:r>
                        <a:rPr lang="tr-TR" dirty="0" smtClean="0"/>
                        <a:t>%6,8</a:t>
                      </a:r>
                    </a:p>
                  </a:txBody>
                  <a:tcPr>
                    <a:solidFill>
                      <a:schemeClr val="accent5">
                        <a:lumMod val="20000"/>
                        <a:lumOff val="80000"/>
                      </a:schemeClr>
                    </a:solidFill>
                  </a:tcPr>
                </a:tc>
                <a:tc rowSpan="4">
                  <a:txBody>
                    <a:bodyPr/>
                    <a:lstStyle/>
                    <a:p>
                      <a:endParaRPr lang="tr-TR" sz="2000" b="1" dirty="0" smtClean="0">
                        <a:solidFill>
                          <a:srgbClr val="FF0000"/>
                        </a:solidFill>
                      </a:endParaRPr>
                    </a:p>
                    <a:p>
                      <a:endParaRPr lang="tr-TR" sz="2000" b="1" dirty="0" smtClean="0">
                        <a:solidFill>
                          <a:srgbClr val="FF0000"/>
                        </a:solidFill>
                      </a:endParaRPr>
                    </a:p>
                    <a:p>
                      <a:pPr algn="ctr"/>
                      <a:r>
                        <a:rPr lang="tr-TR" sz="2000" b="1" dirty="0" smtClean="0">
                          <a:solidFill>
                            <a:srgbClr val="FF0000"/>
                          </a:solidFill>
                        </a:rPr>
                        <a:t>28</a:t>
                      </a:r>
                      <a:endParaRPr lang="tr-TR" sz="2000" b="1" dirty="0">
                        <a:solidFill>
                          <a:srgbClr val="FF0000"/>
                        </a:solidFill>
                      </a:endParaRPr>
                    </a:p>
                  </a:txBody>
                  <a:tcPr>
                    <a:solidFill>
                      <a:schemeClr val="accent5">
                        <a:lumMod val="20000"/>
                        <a:lumOff val="80000"/>
                      </a:schemeClr>
                    </a:solidFill>
                  </a:tcPr>
                </a:tc>
                <a:extLst>
                  <a:ext uri="{0D108BD9-81ED-4DB2-BD59-A6C34878D82A}">
                    <a16:rowId xmlns="" xmlns:a16="http://schemas.microsoft.com/office/drawing/2014/main" val="10003"/>
                  </a:ext>
                </a:extLst>
              </a:tr>
              <a:tr h="401555">
                <a:tc vMerge="1">
                  <a:txBody>
                    <a:bodyPr/>
                    <a:lstStyle/>
                    <a:p>
                      <a:endParaRPr lang="tr-TR"/>
                    </a:p>
                  </a:txBody>
                  <a:tcPr/>
                </a:tc>
                <a:tc>
                  <a:txBody>
                    <a:bodyPr/>
                    <a:lstStyle/>
                    <a:p>
                      <a:pPr algn="ctr"/>
                      <a:r>
                        <a:rPr lang="tr-TR" dirty="0" smtClean="0">
                          <a:solidFill>
                            <a:srgbClr val="3333FF"/>
                          </a:solidFill>
                        </a:rPr>
                        <a:t>COĞRAFYA</a:t>
                      </a:r>
                      <a:endParaRPr lang="tr-TR" dirty="0">
                        <a:solidFill>
                          <a:srgbClr val="3333FF"/>
                        </a:solidFill>
                      </a:endParaRPr>
                    </a:p>
                  </a:txBody>
                  <a:tcPr>
                    <a:solidFill>
                      <a:srgbClr val="FFC000"/>
                    </a:solidFill>
                  </a:tcPr>
                </a:tc>
                <a:tc vMerge="1">
                  <a:txBody>
                    <a:bodyPr/>
                    <a:lstStyle/>
                    <a:p>
                      <a:pPr algn="ctr"/>
                      <a:endParaRPr lang="tr-TR" dirty="0"/>
                    </a:p>
                  </a:txBody>
                  <a:tcPr/>
                </a:tc>
                <a:tc>
                  <a:txBody>
                    <a:bodyPr/>
                    <a:lstStyle/>
                    <a:p>
                      <a:pPr algn="ctr"/>
                      <a:r>
                        <a:rPr lang="tr-TR" b="1" dirty="0" smtClean="0"/>
                        <a:t>5</a:t>
                      </a:r>
                      <a:endParaRPr lang="tr-TR" b="1" dirty="0"/>
                    </a:p>
                  </a:txBody>
                  <a:tcPr>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b="1" dirty="0" smtClean="0"/>
                        <a:t>3,4</a:t>
                      </a:r>
                    </a:p>
                  </a:txBody>
                  <a:tcPr>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b="1" dirty="0" smtClean="0"/>
                        <a:t>17</a:t>
                      </a:r>
                    </a:p>
                  </a:txBody>
                  <a:tcPr>
                    <a:solidFill>
                      <a:schemeClr val="accent5">
                        <a:lumMod val="20000"/>
                        <a:lumOff val="80000"/>
                      </a:schemeClr>
                    </a:solidFill>
                  </a:tcPr>
                </a:tc>
                <a:tc vMerge="1">
                  <a:txBody>
                    <a:bodyPr/>
                    <a:lstStyle/>
                    <a:p>
                      <a:pPr algn="ct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b="0" dirty="0" smtClean="0"/>
                        <a:t>%6,8</a:t>
                      </a:r>
                    </a:p>
                  </a:txBody>
                  <a:tcPr>
                    <a:solidFill>
                      <a:schemeClr val="accent5">
                        <a:lumMod val="20000"/>
                        <a:lumOff val="80000"/>
                      </a:schemeClr>
                    </a:solidFill>
                  </a:tcPr>
                </a:tc>
                <a:tc vMerge="1">
                  <a:txBody>
                    <a:bodyPr/>
                    <a:lstStyle/>
                    <a:p>
                      <a:endParaRPr lang="tr-TR"/>
                    </a:p>
                  </a:txBody>
                  <a:tcPr/>
                </a:tc>
                <a:extLst>
                  <a:ext uri="{0D108BD9-81ED-4DB2-BD59-A6C34878D82A}">
                    <a16:rowId xmlns="" xmlns:a16="http://schemas.microsoft.com/office/drawing/2014/main" val="10004"/>
                  </a:ext>
                </a:extLst>
              </a:tr>
              <a:tr h="401555">
                <a:tc vMerge="1">
                  <a:txBody>
                    <a:bodyPr/>
                    <a:lstStyle/>
                    <a:p>
                      <a:endParaRPr lang="tr-TR"/>
                    </a:p>
                  </a:txBody>
                  <a:tcPr/>
                </a:tc>
                <a:tc>
                  <a:txBody>
                    <a:bodyPr/>
                    <a:lstStyle/>
                    <a:p>
                      <a:pPr algn="ctr"/>
                      <a:r>
                        <a:rPr lang="tr-TR" dirty="0" smtClean="0">
                          <a:solidFill>
                            <a:srgbClr val="3333FF"/>
                          </a:solidFill>
                        </a:rPr>
                        <a:t>FELSEFE</a:t>
                      </a:r>
                      <a:endParaRPr lang="tr-TR" dirty="0">
                        <a:solidFill>
                          <a:srgbClr val="3333FF"/>
                        </a:solidFill>
                      </a:endParaRPr>
                    </a:p>
                  </a:txBody>
                  <a:tcPr>
                    <a:solidFill>
                      <a:srgbClr val="FFC000"/>
                    </a:solidFill>
                  </a:tcPr>
                </a:tc>
                <a:tc vMerge="1">
                  <a:txBody>
                    <a:bodyPr/>
                    <a:lstStyle/>
                    <a:p>
                      <a:pPr algn="ctr"/>
                      <a:endParaRPr lang="tr-TR" dirty="0"/>
                    </a:p>
                  </a:txBody>
                  <a:tcPr/>
                </a:tc>
                <a:tc>
                  <a:txBody>
                    <a:bodyPr/>
                    <a:lstStyle/>
                    <a:p>
                      <a:pPr algn="ctr"/>
                      <a:r>
                        <a:rPr lang="tr-TR" b="1" dirty="0" smtClean="0"/>
                        <a:t>5</a:t>
                      </a:r>
                      <a:endParaRPr lang="tr-TR" b="1" dirty="0"/>
                    </a:p>
                  </a:txBody>
                  <a:tcPr>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b="1" dirty="0" smtClean="0"/>
                        <a:t>3,4</a:t>
                      </a:r>
                    </a:p>
                  </a:txBody>
                  <a:tcPr>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b="1" dirty="0" smtClean="0"/>
                        <a:t>17</a:t>
                      </a:r>
                    </a:p>
                  </a:txBody>
                  <a:tcPr>
                    <a:solidFill>
                      <a:schemeClr val="accent5">
                        <a:lumMod val="20000"/>
                        <a:lumOff val="80000"/>
                      </a:schemeClr>
                    </a:solidFill>
                  </a:tcPr>
                </a:tc>
                <a:tc vMerge="1">
                  <a:txBody>
                    <a:bodyPr/>
                    <a:lstStyle/>
                    <a:p>
                      <a:pPr algn="ct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b="0" dirty="0" smtClean="0"/>
                        <a:t>%6,8</a:t>
                      </a:r>
                    </a:p>
                  </a:txBody>
                  <a:tcPr>
                    <a:solidFill>
                      <a:schemeClr val="accent5">
                        <a:lumMod val="20000"/>
                        <a:lumOff val="80000"/>
                      </a:schemeClr>
                    </a:solidFill>
                  </a:tcPr>
                </a:tc>
                <a:tc vMerge="1">
                  <a:txBody>
                    <a:bodyPr/>
                    <a:lstStyle/>
                    <a:p>
                      <a:endParaRPr lang="tr-TR"/>
                    </a:p>
                  </a:txBody>
                  <a:tcPr/>
                </a:tc>
                <a:extLst>
                  <a:ext uri="{0D108BD9-81ED-4DB2-BD59-A6C34878D82A}">
                    <a16:rowId xmlns="" xmlns:a16="http://schemas.microsoft.com/office/drawing/2014/main" val="10005"/>
                  </a:ext>
                </a:extLst>
              </a:tr>
              <a:tr h="401555">
                <a:tc vMerge="1">
                  <a:txBody>
                    <a:bodyPr/>
                    <a:lstStyle/>
                    <a:p>
                      <a:endParaRPr lang="tr-TR"/>
                    </a:p>
                  </a:txBody>
                  <a:tcPr/>
                </a:tc>
                <a:tc>
                  <a:txBody>
                    <a:bodyPr/>
                    <a:lstStyle/>
                    <a:p>
                      <a:pPr algn="ctr"/>
                      <a:r>
                        <a:rPr lang="tr-TR" dirty="0" smtClean="0">
                          <a:solidFill>
                            <a:srgbClr val="3333FF"/>
                          </a:solidFill>
                        </a:rPr>
                        <a:t>DİKAB</a:t>
                      </a:r>
                      <a:endParaRPr lang="tr-TR" dirty="0">
                        <a:solidFill>
                          <a:srgbClr val="3333FF"/>
                        </a:solidFill>
                      </a:endParaRPr>
                    </a:p>
                  </a:txBody>
                  <a:tcPr>
                    <a:solidFill>
                      <a:srgbClr val="FFC000"/>
                    </a:solidFill>
                  </a:tcPr>
                </a:tc>
                <a:tc vMerge="1">
                  <a:txBody>
                    <a:bodyPr/>
                    <a:lstStyle/>
                    <a:p>
                      <a:pPr algn="ctr"/>
                      <a:endParaRPr lang="tr-TR" dirty="0"/>
                    </a:p>
                  </a:txBody>
                  <a:tcPr/>
                </a:tc>
                <a:tc>
                  <a:txBody>
                    <a:bodyPr/>
                    <a:lstStyle/>
                    <a:p>
                      <a:pPr algn="ctr"/>
                      <a:r>
                        <a:rPr lang="tr-TR" b="1" dirty="0" smtClean="0"/>
                        <a:t>5</a:t>
                      </a:r>
                      <a:endParaRPr lang="tr-TR" b="1" dirty="0"/>
                    </a:p>
                  </a:txBody>
                  <a:tcPr>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b="1" dirty="0" smtClean="0"/>
                        <a:t>3,4</a:t>
                      </a:r>
                    </a:p>
                  </a:txBody>
                  <a:tcPr>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b="1" dirty="0" smtClean="0"/>
                        <a:t>17</a:t>
                      </a:r>
                    </a:p>
                  </a:txBody>
                  <a:tcPr>
                    <a:solidFill>
                      <a:schemeClr val="accent5">
                        <a:lumMod val="20000"/>
                        <a:lumOff val="80000"/>
                      </a:schemeClr>
                    </a:solidFill>
                  </a:tcPr>
                </a:tc>
                <a:tc vMerge="1">
                  <a:txBody>
                    <a:bodyPr/>
                    <a:lstStyle/>
                    <a:p>
                      <a:pPr algn="ct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b="0" dirty="0" smtClean="0"/>
                        <a:t>%6,8</a:t>
                      </a:r>
                    </a:p>
                  </a:txBody>
                  <a:tcPr>
                    <a:solidFill>
                      <a:schemeClr val="accent5">
                        <a:lumMod val="20000"/>
                        <a:lumOff val="80000"/>
                      </a:schemeClr>
                    </a:solidFill>
                  </a:tcPr>
                </a:tc>
                <a:tc vMerge="1">
                  <a:txBody>
                    <a:bodyPr/>
                    <a:lstStyle/>
                    <a:p>
                      <a:endParaRPr lang="tr-TR"/>
                    </a:p>
                  </a:txBody>
                  <a:tcPr/>
                </a:tc>
                <a:extLst>
                  <a:ext uri="{0D108BD9-81ED-4DB2-BD59-A6C34878D82A}">
                    <a16:rowId xmlns="" xmlns:a16="http://schemas.microsoft.com/office/drawing/2014/main" val="10006"/>
                  </a:ext>
                </a:extLst>
              </a:tr>
              <a:tr h="536208">
                <a:tc rowSpan="5">
                  <a:txBody>
                    <a:bodyPr/>
                    <a:lstStyle/>
                    <a:p>
                      <a:pPr algn="ctr"/>
                      <a:r>
                        <a:rPr lang="tr-TR" dirty="0" smtClean="0">
                          <a:solidFill>
                            <a:srgbClr val="FF0000"/>
                          </a:solidFill>
                        </a:rPr>
                        <a:t>Fen</a:t>
                      </a:r>
                      <a:r>
                        <a:rPr lang="tr-TR" baseline="0" dirty="0" smtClean="0">
                          <a:solidFill>
                            <a:srgbClr val="FF0000"/>
                          </a:solidFill>
                        </a:rPr>
                        <a:t> </a:t>
                      </a:r>
                      <a:r>
                        <a:rPr lang="tr-TR" dirty="0" smtClean="0">
                          <a:solidFill>
                            <a:srgbClr val="FF0000"/>
                          </a:solidFill>
                        </a:rPr>
                        <a:t>Bilimleri</a:t>
                      </a:r>
                      <a:endParaRPr lang="tr-TR" dirty="0">
                        <a:solidFill>
                          <a:srgbClr val="FF0000"/>
                        </a:solidFill>
                      </a:endParaRPr>
                    </a:p>
                  </a:txBody>
                  <a:tcPr vert="vert270">
                    <a:solidFill>
                      <a:srgbClr val="66FFFF"/>
                    </a:solidFill>
                  </a:tcPr>
                </a:tc>
                <a:tc rowSpan="2">
                  <a:txBody>
                    <a:bodyPr/>
                    <a:lstStyle/>
                    <a:p>
                      <a:pPr algn="ctr"/>
                      <a:r>
                        <a:rPr lang="tr-TR" dirty="0" smtClean="0">
                          <a:solidFill>
                            <a:srgbClr val="3333FF"/>
                          </a:solidFill>
                        </a:rPr>
                        <a:t>FİZİK</a:t>
                      </a:r>
                      <a:endParaRPr lang="tr-TR" dirty="0">
                        <a:solidFill>
                          <a:srgbClr val="3333FF"/>
                        </a:solidFill>
                      </a:endParaRPr>
                    </a:p>
                  </a:txBody>
                  <a:tcPr>
                    <a:solidFill>
                      <a:srgbClr val="FFC000"/>
                    </a:solidFill>
                  </a:tcPr>
                </a:tc>
                <a:tc rowSpan="5">
                  <a:txBody>
                    <a:bodyPr/>
                    <a:lstStyle/>
                    <a:p>
                      <a:pPr algn="ctr"/>
                      <a:r>
                        <a:rPr lang="tr-TR" sz="2000" b="1" dirty="0" smtClean="0">
                          <a:solidFill>
                            <a:srgbClr val="FF0000"/>
                          </a:solidFill>
                        </a:rPr>
                        <a:t> </a:t>
                      </a:r>
                    </a:p>
                    <a:p>
                      <a:pPr algn="ctr"/>
                      <a:endParaRPr lang="tr-TR" sz="2000" b="1" dirty="0" smtClean="0">
                        <a:solidFill>
                          <a:srgbClr val="FF0000"/>
                        </a:solidFill>
                      </a:endParaRPr>
                    </a:p>
                    <a:p>
                      <a:pPr algn="ctr"/>
                      <a:r>
                        <a:rPr lang="tr-TR" sz="2000" b="1" dirty="0" smtClean="0">
                          <a:solidFill>
                            <a:srgbClr val="3333FF"/>
                          </a:solidFill>
                        </a:rPr>
                        <a:t>% 17</a:t>
                      </a:r>
                      <a:endParaRPr lang="tr-TR" sz="2000" b="1" dirty="0">
                        <a:solidFill>
                          <a:srgbClr val="3333FF"/>
                        </a:solidFill>
                      </a:endParaRPr>
                    </a:p>
                  </a:txBody>
                  <a:tcPr>
                    <a:solidFill>
                      <a:schemeClr val="accent5">
                        <a:lumMod val="20000"/>
                        <a:lumOff val="80000"/>
                      </a:schemeClr>
                    </a:solidFill>
                  </a:tcPr>
                </a:tc>
                <a:tc rowSpan="2">
                  <a:txBody>
                    <a:bodyPr/>
                    <a:lstStyle/>
                    <a:p>
                      <a:pPr algn="ctr"/>
                      <a:r>
                        <a:rPr lang="tr-TR" b="1" dirty="0" smtClean="0"/>
                        <a:t>7</a:t>
                      </a:r>
                      <a:endParaRPr lang="tr-TR" b="1" dirty="0"/>
                    </a:p>
                  </a:txBody>
                  <a:tcPr>
                    <a:solidFill>
                      <a:schemeClr val="accent5">
                        <a:lumMod val="20000"/>
                        <a:lumOff val="80000"/>
                      </a:schemeClr>
                    </a:solidFill>
                  </a:tcPr>
                </a:tc>
                <a:tc rowSpan="2">
                  <a:txBody>
                    <a:bodyPr/>
                    <a:lstStyle/>
                    <a:p>
                      <a:pPr algn="ctr"/>
                      <a:r>
                        <a:rPr lang="tr-TR" b="1" dirty="0" smtClean="0"/>
                        <a:t>3,4</a:t>
                      </a:r>
                      <a:endParaRPr lang="tr-TR" b="1" dirty="0"/>
                    </a:p>
                  </a:txBody>
                  <a:tcPr>
                    <a:solidFill>
                      <a:schemeClr val="accent5">
                        <a:lumMod val="20000"/>
                        <a:lumOff val="80000"/>
                      </a:schemeClr>
                    </a:solidFill>
                  </a:tcPr>
                </a:tc>
                <a:tc>
                  <a:txBody>
                    <a:bodyPr/>
                    <a:lstStyle/>
                    <a:p>
                      <a:pPr algn="ctr"/>
                      <a:r>
                        <a:rPr lang="tr-TR" sz="1600" b="1" dirty="0" smtClean="0"/>
                        <a:t>23.8</a:t>
                      </a:r>
                      <a:endParaRPr lang="tr-TR" sz="1600" b="1" dirty="0"/>
                    </a:p>
                  </a:txBody>
                  <a:tcPr>
                    <a:solidFill>
                      <a:schemeClr val="accent5">
                        <a:lumMod val="20000"/>
                        <a:lumOff val="80000"/>
                      </a:schemeClr>
                    </a:solidFill>
                  </a:tcPr>
                </a:tc>
                <a:tc rowSpan="5">
                  <a:txBody>
                    <a:bodyPr/>
                    <a:lstStyle/>
                    <a:p>
                      <a:pPr algn="ctr"/>
                      <a:endParaRPr lang="tr-TR" b="0" dirty="0" smtClean="0"/>
                    </a:p>
                    <a:p>
                      <a:pPr algn="ctr"/>
                      <a:endParaRPr lang="tr-TR" b="0" dirty="0" smtClean="0"/>
                    </a:p>
                    <a:p>
                      <a:pPr algn="ctr"/>
                      <a:r>
                        <a:rPr lang="tr-TR" b="0" dirty="0" smtClean="0"/>
                        <a:t>68</a:t>
                      </a:r>
                      <a:endParaRPr lang="tr-TR" b="0" dirty="0"/>
                    </a:p>
                  </a:txBody>
                  <a:tcPr>
                    <a:solidFill>
                      <a:schemeClr val="accent5">
                        <a:lumMod val="20000"/>
                        <a:lumOff val="8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400" b="0" dirty="0" smtClean="0"/>
                        <a:t>9,52</a:t>
                      </a:r>
                    </a:p>
                    <a:p>
                      <a:pPr algn="ctr"/>
                      <a:endParaRPr lang="tr-TR" b="0" dirty="0"/>
                    </a:p>
                  </a:txBody>
                  <a:tcPr>
                    <a:solidFill>
                      <a:schemeClr val="accent5">
                        <a:lumMod val="20000"/>
                        <a:lumOff val="80000"/>
                      </a:schemeClr>
                    </a:solidFill>
                  </a:tcPr>
                </a:tc>
                <a:tc rowSpan="5">
                  <a:txBody>
                    <a:bodyPr/>
                    <a:lstStyle/>
                    <a:p>
                      <a:pPr algn="ctr"/>
                      <a:endParaRPr lang="tr-TR" sz="2000" b="1" dirty="0" smtClean="0">
                        <a:solidFill>
                          <a:srgbClr val="FF0000"/>
                        </a:solidFill>
                      </a:endParaRPr>
                    </a:p>
                    <a:p>
                      <a:pPr algn="ctr"/>
                      <a:endParaRPr lang="tr-TR" sz="2000" b="1" dirty="0" smtClean="0">
                        <a:solidFill>
                          <a:srgbClr val="FF0000"/>
                        </a:solidFill>
                      </a:endParaRPr>
                    </a:p>
                    <a:p>
                      <a:pPr algn="ctr"/>
                      <a:r>
                        <a:rPr lang="tr-TR" sz="2000" b="1" dirty="0" smtClean="0">
                          <a:solidFill>
                            <a:srgbClr val="FF0000"/>
                          </a:solidFill>
                        </a:rPr>
                        <a:t>28</a:t>
                      </a:r>
                      <a:endParaRPr lang="tr-TR" sz="2000" b="1" dirty="0">
                        <a:solidFill>
                          <a:srgbClr val="FF0000"/>
                        </a:solidFill>
                      </a:endParaRPr>
                    </a:p>
                  </a:txBody>
                  <a:tcPr>
                    <a:solidFill>
                      <a:schemeClr val="accent5">
                        <a:lumMod val="20000"/>
                        <a:lumOff val="80000"/>
                      </a:schemeClr>
                    </a:solidFill>
                  </a:tcPr>
                </a:tc>
                <a:extLst>
                  <a:ext uri="{0D108BD9-81ED-4DB2-BD59-A6C34878D82A}">
                    <a16:rowId xmlns="" xmlns:a16="http://schemas.microsoft.com/office/drawing/2014/main" val="10007"/>
                  </a:ext>
                </a:extLst>
              </a:tr>
              <a:tr h="9958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rowSpan="3">
                  <a:txBody>
                    <a:bodyPr/>
                    <a:lstStyle/>
                    <a:p>
                      <a:pPr algn="ctr"/>
                      <a:r>
                        <a:rPr lang="tr-TR" sz="1600" b="1" dirty="0" smtClean="0"/>
                        <a:t>23.8</a:t>
                      </a:r>
                      <a:endParaRPr lang="tr-TR" sz="1600" b="1" dirty="0"/>
                    </a:p>
                  </a:txBody>
                  <a:tcPr>
                    <a:solidFill>
                      <a:schemeClr val="accent5">
                        <a:lumMod val="20000"/>
                        <a:lumOff val="80000"/>
                      </a:schemeClr>
                    </a:solidFill>
                  </a:tcPr>
                </a:tc>
                <a:tc vMerge="1">
                  <a:txBody>
                    <a:bodyPr/>
                    <a:lstStyle/>
                    <a:p>
                      <a:pPr algn="ctr"/>
                      <a:endParaRPr lang="tr-TR" dirty="0"/>
                    </a:p>
                  </a:txBody>
                  <a:tcPr/>
                </a:tc>
                <a:tc vMerge="1">
                  <a:txBody>
                    <a:bodyPr/>
                    <a:lstStyle/>
                    <a:p>
                      <a:endParaRPr lang="tr-TR"/>
                    </a:p>
                  </a:txBody>
                  <a:tcPr/>
                </a:tc>
                <a:tc vMerge="1">
                  <a:txBody>
                    <a:bodyPr/>
                    <a:lstStyle/>
                    <a:p>
                      <a:endParaRPr lang="tr-TR"/>
                    </a:p>
                  </a:txBody>
                  <a:tcPr/>
                </a:tc>
                <a:extLst>
                  <a:ext uri="{0D108BD9-81ED-4DB2-BD59-A6C34878D82A}">
                    <a16:rowId xmlns="" xmlns:a16="http://schemas.microsoft.com/office/drawing/2014/main" val="10008"/>
                  </a:ext>
                </a:extLst>
              </a:tr>
              <a:tr h="446224">
                <a:tc vMerge="1">
                  <a:txBody>
                    <a:bodyPr/>
                    <a:lstStyle/>
                    <a:p>
                      <a:endParaRPr lang="tr-TR"/>
                    </a:p>
                  </a:txBody>
                  <a:tcPr/>
                </a:tc>
                <a:tc>
                  <a:txBody>
                    <a:bodyPr/>
                    <a:lstStyle/>
                    <a:p>
                      <a:pPr algn="ctr"/>
                      <a:r>
                        <a:rPr lang="tr-TR" dirty="0" smtClean="0">
                          <a:solidFill>
                            <a:srgbClr val="3333FF"/>
                          </a:solidFill>
                        </a:rPr>
                        <a:t>KİMYA</a:t>
                      </a:r>
                      <a:endParaRPr lang="tr-TR" dirty="0">
                        <a:solidFill>
                          <a:srgbClr val="3333FF"/>
                        </a:solidFill>
                      </a:endParaRPr>
                    </a:p>
                  </a:txBody>
                  <a:tcPr>
                    <a:solidFill>
                      <a:srgbClr val="FFC000"/>
                    </a:solidFill>
                  </a:tcPr>
                </a:tc>
                <a:tc vMerge="1">
                  <a:txBody>
                    <a:bodyPr/>
                    <a:lstStyle/>
                    <a:p>
                      <a:pPr algn="ctr"/>
                      <a:endParaRPr lang="tr-TR" dirty="0"/>
                    </a:p>
                  </a:txBody>
                  <a:tcPr/>
                </a:tc>
                <a:tc>
                  <a:txBody>
                    <a:bodyPr/>
                    <a:lstStyle/>
                    <a:p>
                      <a:pPr algn="ctr"/>
                      <a:r>
                        <a:rPr lang="tr-TR" b="1" dirty="0" smtClean="0"/>
                        <a:t>7</a:t>
                      </a:r>
                      <a:endParaRPr lang="tr-TR" b="1" dirty="0"/>
                    </a:p>
                  </a:txBody>
                  <a:tcPr>
                    <a:solidFill>
                      <a:schemeClr val="accent5">
                        <a:lumMod val="20000"/>
                        <a:lumOff val="80000"/>
                      </a:schemeClr>
                    </a:solidFill>
                  </a:tcPr>
                </a:tc>
                <a:tc>
                  <a:txBody>
                    <a:bodyPr/>
                    <a:lstStyle/>
                    <a:p>
                      <a:pPr algn="ctr"/>
                      <a:r>
                        <a:rPr lang="tr-TR" b="1" dirty="0" smtClean="0"/>
                        <a:t>3,4</a:t>
                      </a:r>
                      <a:endParaRPr lang="tr-TR" b="1" dirty="0"/>
                    </a:p>
                  </a:txBody>
                  <a:tcPr>
                    <a:solidFill>
                      <a:schemeClr val="accent5">
                        <a:lumMod val="20000"/>
                        <a:lumOff val="80000"/>
                      </a:schemeClr>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tr-TR" dirty="0" smtClean="0"/>
                    </a:p>
                  </a:txBody>
                  <a:tcPr/>
                </a:tc>
                <a:tc vMerge="1">
                  <a:txBody>
                    <a:bodyPr/>
                    <a:lstStyle/>
                    <a:p>
                      <a:endParaRPr lang="tr-T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400" b="0" dirty="0" smtClean="0"/>
                        <a:t>9,52</a:t>
                      </a:r>
                    </a:p>
                  </a:txBody>
                  <a:tcPr>
                    <a:solidFill>
                      <a:schemeClr val="accent5">
                        <a:lumMod val="20000"/>
                        <a:lumOff val="80000"/>
                      </a:schemeClr>
                    </a:solidFill>
                  </a:tcPr>
                </a:tc>
                <a:tc vMerge="1">
                  <a:txBody>
                    <a:bodyPr/>
                    <a:lstStyle/>
                    <a:p>
                      <a:endParaRPr lang="tr-TR"/>
                    </a:p>
                  </a:txBody>
                  <a:tcPr/>
                </a:tc>
                <a:extLst>
                  <a:ext uri="{0D108BD9-81ED-4DB2-BD59-A6C34878D82A}">
                    <a16:rowId xmlns="" xmlns:a16="http://schemas.microsoft.com/office/drawing/2014/main" val="10009"/>
                  </a:ext>
                </a:extLst>
              </a:tr>
              <a:tr h="78080">
                <a:tc vMerge="1">
                  <a:txBody>
                    <a:bodyPr/>
                    <a:lstStyle/>
                    <a:p>
                      <a:endParaRPr lang="tr-TR"/>
                    </a:p>
                  </a:txBody>
                  <a:tcPr/>
                </a:tc>
                <a:tc rowSpan="2">
                  <a:txBody>
                    <a:bodyPr/>
                    <a:lstStyle/>
                    <a:p>
                      <a:pPr algn="ctr"/>
                      <a:r>
                        <a:rPr lang="tr-TR" dirty="0" smtClean="0">
                          <a:solidFill>
                            <a:srgbClr val="3333FF"/>
                          </a:solidFill>
                        </a:rPr>
                        <a:t>BİYOLOJİ</a:t>
                      </a:r>
                      <a:endParaRPr lang="tr-TR" dirty="0">
                        <a:solidFill>
                          <a:srgbClr val="3333FF"/>
                        </a:solidFill>
                      </a:endParaRPr>
                    </a:p>
                  </a:txBody>
                  <a:tcPr>
                    <a:solidFill>
                      <a:srgbClr val="FFC000"/>
                    </a:solidFill>
                  </a:tcPr>
                </a:tc>
                <a:tc vMerge="1">
                  <a:txBody>
                    <a:bodyPr/>
                    <a:lstStyle/>
                    <a:p>
                      <a:pPr algn="ctr"/>
                      <a:endParaRPr lang="tr-TR" dirty="0"/>
                    </a:p>
                  </a:txBody>
                  <a:tcPr/>
                </a:tc>
                <a:tc rowSpan="2">
                  <a:txBody>
                    <a:bodyPr/>
                    <a:lstStyle/>
                    <a:p>
                      <a:pPr algn="ctr"/>
                      <a:r>
                        <a:rPr lang="tr-TR" b="1" dirty="0" smtClean="0"/>
                        <a:t>6</a:t>
                      </a:r>
                      <a:endParaRPr lang="tr-TR" b="1" dirty="0"/>
                    </a:p>
                  </a:txBody>
                  <a:tcPr>
                    <a:solidFill>
                      <a:schemeClr val="accent5">
                        <a:lumMod val="20000"/>
                        <a:lumOff val="80000"/>
                      </a:schemeClr>
                    </a:solidFill>
                  </a:tcPr>
                </a:tc>
                <a:tc rowSpan="2">
                  <a:txBody>
                    <a:bodyPr/>
                    <a:lstStyle/>
                    <a:p>
                      <a:pPr algn="ctr"/>
                      <a:r>
                        <a:rPr lang="tr-TR" b="1" dirty="0" smtClean="0"/>
                        <a:t>3,4</a:t>
                      </a:r>
                      <a:endParaRPr lang="tr-TR" b="1" dirty="0"/>
                    </a:p>
                  </a:txBody>
                  <a:tcPr>
                    <a:solidFill>
                      <a:schemeClr val="accent5">
                        <a:lumMod val="20000"/>
                        <a:lumOff val="80000"/>
                      </a:schemeClr>
                    </a:solidFill>
                  </a:tcPr>
                </a:tc>
                <a:tc vMerge="1">
                  <a:txBody>
                    <a:bodyPr/>
                    <a:lstStyle/>
                    <a:p>
                      <a:pPr algn="ctr"/>
                      <a:endParaRPr lang="tr-TR" dirty="0"/>
                    </a:p>
                  </a:txBody>
                  <a:tcPr/>
                </a:tc>
                <a:tc vMerge="1">
                  <a:txBody>
                    <a:bodyPr/>
                    <a:lstStyle/>
                    <a:p>
                      <a:endParaRPr lang="tr-TR"/>
                    </a:p>
                  </a:txBody>
                  <a:tcPr/>
                </a:tc>
                <a:tc rowSpan="2">
                  <a:txBody>
                    <a:bodyPr/>
                    <a:lstStyle/>
                    <a:p>
                      <a:pPr algn="ctr"/>
                      <a:r>
                        <a:rPr lang="tr-TR" sz="1400" b="0" dirty="0" smtClean="0"/>
                        <a:t>8,16</a:t>
                      </a:r>
                      <a:endParaRPr lang="tr-TR" sz="1400" b="0" dirty="0"/>
                    </a:p>
                  </a:txBody>
                  <a:tcPr>
                    <a:solidFill>
                      <a:schemeClr val="accent5">
                        <a:lumMod val="20000"/>
                        <a:lumOff val="80000"/>
                      </a:schemeClr>
                    </a:solidFill>
                  </a:tcPr>
                </a:tc>
                <a:tc vMerge="1">
                  <a:txBody>
                    <a:bodyPr/>
                    <a:lstStyle/>
                    <a:p>
                      <a:endParaRPr lang="tr-TR"/>
                    </a:p>
                  </a:txBody>
                  <a:tcPr/>
                </a:tc>
                <a:extLst>
                  <a:ext uri="{0D108BD9-81ED-4DB2-BD59-A6C34878D82A}">
                    <a16:rowId xmlns="" xmlns:a16="http://schemas.microsoft.com/office/drawing/2014/main" val="10010"/>
                  </a:ext>
                </a:extLst>
              </a:tr>
              <a:tr h="53620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a:r>
                        <a:rPr lang="tr-TR" sz="1600" b="1" dirty="0" smtClean="0"/>
                        <a:t>20.4</a:t>
                      </a:r>
                      <a:endParaRPr lang="tr-TR" sz="1600" b="1" dirty="0"/>
                    </a:p>
                  </a:txBody>
                  <a:tcPr>
                    <a:solidFill>
                      <a:schemeClr val="accent5">
                        <a:lumMod val="20000"/>
                        <a:lumOff val="80000"/>
                      </a:schemeClr>
                    </a:solidFill>
                  </a:tcPr>
                </a:tc>
                <a:tc vMerge="1">
                  <a:txBody>
                    <a:bodyPr/>
                    <a:lstStyle/>
                    <a:p>
                      <a:pPr algn="ctr"/>
                      <a:endParaRPr lang="tr-TR" dirty="0"/>
                    </a:p>
                  </a:txBody>
                  <a:tcPr/>
                </a:tc>
                <a:tc vMerge="1">
                  <a:txBody>
                    <a:bodyPr/>
                    <a:lstStyle/>
                    <a:p>
                      <a:endParaRPr lang="tr-TR"/>
                    </a:p>
                  </a:txBody>
                  <a:tcPr/>
                </a:tc>
                <a:tc vMerge="1">
                  <a:txBody>
                    <a:bodyPr/>
                    <a:lstStyle/>
                    <a:p>
                      <a:endParaRPr lang="tr-TR"/>
                    </a:p>
                  </a:txBody>
                  <a:tcPr/>
                </a:tc>
                <a:extLst>
                  <a:ext uri="{0D108BD9-81ED-4DB2-BD59-A6C34878D82A}">
                    <a16:rowId xmlns="" xmlns:a16="http://schemas.microsoft.com/office/drawing/2014/main" val="10011"/>
                  </a:ext>
                </a:extLst>
              </a:tr>
              <a:tr h="406812">
                <a:tc gridSpan="2">
                  <a:txBody>
                    <a:bodyPr/>
                    <a:lstStyle/>
                    <a:p>
                      <a:pPr algn="ctr"/>
                      <a:r>
                        <a:rPr lang="tr-TR" b="1" dirty="0" smtClean="0">
                          <a:solidFill>
                            <a:srgbClr val="FF0000"/>
                          </a:solidFill>
                        </a:rPr>
                        <a:t>TOPLAM</a:t>
                      </a:r>
                      <a:endParaRPr lang="tr-TR" b="1" dirty="0">
                        <a:solidFill>
                          <a:srgbClr val="FF0000"/>
                        </a:solidFill>
                      </a:endParaRPr>
                    </a:p>
                  </a:txBody>
                  <a:tcPr/>
                </a:tc>
                <a:tc hMerge="1">
                  <a:txBody>
                    <a:bodyPr/>
                    <a:lstStyle/>
                    <a:p>
                      <a:endParaRPr lang="tr-TR"/>
                    </a:p>
                  </a:txBody>
                  <a:tcPr/>
                </a:tc>
                <a:tc>
                  <a:txBody>
                    <a:bodyPr/>
                    <a:lstStyle/>
                    <a:p>
                      <a:pPr algn="ctr"/>
                      <a:r>
                        <a:rPr lang="tr-TR" b="1" dirty="0" smtClean="0">
                          <a:solidFill>
                            <a:srgbClr val="FF0000"/>
                          </a:solidFill>
                        </a:rPr>
                        <a:t>% 100</a:t>
                      </a:r>
                      <a:endParaRPr lang="tr-TR" b="1" dirty="0">
                        <a:solidFill>
                          <a:srgbClr val="FF0000"/>
                        </a:solidFill>
                      </a:endParaRPr>
                    </a:p>
                  </a:txBody>
                  <a:tcPr/>
                </a:tc>
                <a:tc>
                  <a:txBody>
                    <a:bodyPr/>
                    <a:lstStyle/>
                    <a:p>
                      <a:pPr algn="ctr"/>
                      <a:r>
                        <a:rPr lang="tr-TR" b="1" dirty="0" smtClean="0">
                          <a:solidFill>
                            <a:srgbClr val="FF0000"/>
                          </a:solidFill>
                        </a:rPr>
                        <a:t>120</a:t>
                      </a:r>
                      <a:endParaRPr lang="tr-TR" b="1" dirty="0">
                        <a:solidFill>
                          <a:srgbClr val="FF0000"/>
                        </a:solidFill>
                      </a:endParaRPr>
                    </a:p>
                  </a:txBody>
                  <a:tcPr/>
                </a:tc>
                <a:tc>
                  <a:txBody>
                    <a:bodyPr/>
                    <a:lstStyle/>
                    <a:p>
                      <a:pPr algn="ctr"/>
                      <a:endParaRPr lang="tr-TR" dirty="0"/>
                    </a:p>
                  </a:txBody>
                  <a:tcPr>
                    <a:solidFill>
                      <a:schemeClr val="accent5">
                        <a:lumMod val="20000"/>
                        <a:lumOff val="80000"/>
                      </a:schemeClr>
                    </a:solidFill>
                  </a:tcPr>
                </a:tc>
                <a:tc gridSpan="2">
                  <a:txBody>
                    <a:bodyPr/>
                    <a:lstStyle/>
                    <a:p>
                      <a:pPr algn="ctr"/>
                      <a:r>
                        <a:rPr lang="tr-TR" dirty="0" smtClean="0">
                          <a:solidFill>
                            <a:srgbClr val="FF0000"/>
                          </a:solidFill>
                        </a:rPr>
                        <a:t>                  </a:t>
                      </a:r>
                      <a:r>
                        <a:rPr lang="tr-TR" b="1" dirty="0" smtClean="0">
                          <a:solidFill>
                            <a:srgbClr val="FF0000"/>
                          </a:solidFill>
                        </a:rPr>
                        <a:t>400</a:t>
                      </a:r>
                      <a:endParaRPr lang="tr-TR" b="1" dirty="0">
                        <a:solidFill>
                          <a:srgbClr val="FF0000"/>
                        </a:solidFill>
                      </a:endParaRPr>
                    </a:p>
                  </a:txBody>
                  <a:tcPr/>
                </a:tc>
                <a:tc hMerge="1">
                  <a:txBody>
                    <a:bodyPr/>
                    <a:lstStyle/>
                    <a:p>
                      <a:endParaRPr lang="tr-TR"/>
                    </a:p>
                  </a:txBody>
                  <a:tcPr/>
                </a:tc>
                <a:tc gridSpan="2">
                  <a:txBody>
                    <a:bodyPr/>
                    <a:lstStyle/>
                    <a:p>
                      <a:pPr algn="ctr"/>
                      <a:r>
                        <a:rPr lang="tr-TR" sz="2000" b="1" dirty="0" smtClean="0">
                          <a:solidFill>
                            <a:srgbClr val="FF0000"/>
                          </a:solidFill>
                        </a:rPr>
                        <a:t>             160</a:t>
                      </a:r>
                      <a:endParaRPr lang="tr-TR" sz="2000" b="1" dirty="0">
                        <a:solidFill>
                          <a:srgbClr val="FF0000"/>
                        </a:solidFill>
                      </a:endParaRPr>
                    </a:p>
                  </a:txBody>
                  <a:tcPr/>
                </a:tc>
                <a:tc hMerge="1">
                  <a:txBody>
                    <a:bodyPr/>
                    <a:lstStyle/>
                    <a:p>
                      <a:endParaRPr lang="tr-TR"/>
                    </a:p>
                  </a:txBody>
                  <a:tcPr/>
                </a:tc>
                <a:extLst>
                  <a:ext uri="{0D108BD9-81ED-4DB2-BD59-A6C34878D82A}">
                    <a16:rowId xmlns="" xmlns:a16="http://schemas.microsoft.com/office/drawing/2014/main" val="10012"/>
                  </a:ext>
                </a:extLst>
              </a:tr>
            </a:tbl>
          </a:graphicData>
        </a:graphic>
      </p:graphicFrame>
      <p:sp>
        <p:nvSpPr>
          <p:cNvPr id="5" name="Metin kutusu 4"/>
          <p:cNvSpPr txBox="1"/>
          <p:nvPr/>
        </p:nvSpPr>
        <p:spPr>
          <a:xfrm>
            <a:off x="0" y="7072"/>
            <a:ext cx="9144000" cy="369332"/>
          </a:xfrm>
          <a:prstGeom prst="rect">
            <a:avLst/>
          </a:prstGeom>
          <a:solidFill>
            <a:srgbClr val="FFFF00"/>
          </a:solidFill>
        </p:spPr>
        <p:txBody>
          <a:bodyPr wrap="square" rtlCol="0">
            <a:spAutoFit/>
          </a:bodyPr>
          <a:lstStyle/>
          <a:p>
            <a:pPr algn="ctr"/>
            <a:r>
              <a:rPr lang="tr-TR" b="1" dirty="0" smtClean="0"/>
              <a:t>TEMEL YETERLİLİK TESTİNİNİN YAKLAŞIK PUAN KARŞILIKLARI</a:t>
            </a:r>
            <a:endParaRPr lang="tr-TR" b="1" dirty="0"/>
          </a:p>
        </p:txBody>
      </p:sp>
      <p:sp>
        <p:nvSpPr>
          <p:cNvPr id="3" name="Dikdörtgen 2"/>
          <p:cNvSpPr/>
          <p:nvPr/>
        </p:nvSpPr>
        <p:spPr>
          <a:xfrm>
            <a:off x="0" y="5805264"/>
            <a:ext cx="9144000" cy="1052735"/>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rgbClr val="3333FF"/>
                </a:solidFill>
              </a:rPr>
              <a:t>YKS’de ( TYT-AYT-YDS ) </a:t>
            </a:r>
            <a:r>
              <a:rPr lang="tr-TR" b="1" dirty="0" smtClean="0">
                <a:solidFill>
                  <a:srgbClr val="3333FF"/>
                </a:solidFill>
              </a:rPr>
              <a:t>HER  </a:t>
            </a:r>
            <a:r>
              <a:rPr lang="tr-TR" b="1" dirty="0">
                <a:solidFill>
                  <a:srgbClr val="3333FF"/>
                </a:solidFill>
              </a:rPr>
              <a:t>BİR </a:t>
            </a:r>
            <a:r>
              <a:rPr lang="tr-TR" b="1" dirty="0" smtClean="0">
                <a:solidFill>
                  <a:srgbClr val="3333FF"/>
                </a:solidFill>
              </a:rPr>
              <a:t> NETİN  DEĞERİ  </a:t>
            </a:r>
            <a:r>
              <a:rPr lang="tr-TR" b="1" dirty="0">
                <a:solidFill>
                  <a:srgbClr val="3333FF"/>
                </a:solidFill>
              </a:rPr>
              <a:t>O </a:t>
            </a:r>
            <a:r>
              <a:rPr lang="tr-TR" b="1" dirty="0" smtClean="0">
                <a:solidFill>
                  <a:srgbClr val="3333FF"/>
                </a:solidFill>
              </a:rPr>
              <a:t> YILIN  SINAVINDAKİ </a:t>
            </a:r>
            <a:r>
              <a:rPr lang="tr-TR" sz="1600" b="1" dirty="0" smtClean="0">
                <a:solidFill>
                  <a:srgbClr val="3333FF"/>
                </a:solidFill>
              </a:rPr>
              <a:t> </a:t>
            </a:r>
            <a:r>
              <a:rPr lang="tr-TR" sz="1600" b="1" i="1" u="sng" dirty="0">
                <a:solidFill>
                  <a:srgbClr val="FF0000"/>
                </a:solidFill>
              </a:rPr>
              <a:t>TEST BAŞARI DURUMUNA </a:t>
            </a:r>
            <a:r>
              <a:rPr lang="tr-TR" sz="1600" b="1" i="1" u="sng" dirty="0" smtClean="0">
                <a:solidFill>
                  <a:srgbClr val="FF0000"/>
                </a:solidFill>
              </a:rPr>
              <a:t> GÖRE   </a:t>
            </a:r>
            <a:r>
              <a:rPr lang="tr-TR" b="1" dirty="0" smtClean="0">
                <a:solidFill>
                  <a:srgbClr val="3333FF"/>
                </a:solidFill>
              </a:rPr>
              <a:t>OLUŞAN</a:t>
            </a:r>
            <a:endParaRPr lang="tr-TR" b="1" dirty="0">
              <a:solidFill>
                <a:srgbClr val="3333FF"/>
              </a:solidFill>
            </a:endParaRPr>
          </a:p>
          <a:p>
            <a:pPr algn="ctr"/>
            <a:r>
              <a:rPr lang="tr-TR" sz="1600" b="1" dirty="0">
                <a:solidFill>
                  <a:srgbClr val="3333FF"/>
                </a:solidFill>
              </a:rPr>
              <a:t>‘</a:t>
            </a:r>
            <a:r>
              <a:rPr lang="tr-TR" sz="1600" b="1" dirty="0">
                <a:solidFill>
                  <a:srgbClr val="FF0000"/>
                </a:solidFill>
              </a:rPr>
              <a:t>’STANDART SAPMA</a:t>
            </a:r>
            <a:r>
              <a:rPr lang="tr-TR" sz="1600" b="1" dirty="0">
                <a:solidFill>
                  <a:srgbClr val="3333FF"/>
                </a:solidFill>
              </a:rPr>
              <a:t>’’ </a:t>
            </a:r>
            <a:r>
              <a:rPr lang="tr-TR" b="1" dirty="0">
                <a:solidFill>
                  <a:srgbClr val="3333FF"/>
                </a:solidFill>
              </a:rPr>
              <a:t>İLE </a:t>
            </a:r>
            <a:r>
              <a:rPr lang="tr-TR" b="1" dirty="0" smtClean="0">
                <a:solidFill>
                  <a:srgbClr val="3333FF"/>
                </a:solidFill>
              </a:rPr>
              <a:t> DEĞİŞKENLİK  ARZ  </a:t>
            </a:r>
            <a:r>
              <a:rPr lang="tr-TR" b="1" dirty="0">
                <a:solidFill>
                  <a:srgbClr val="3333FF"/>
                </a:solidFill>
              </a:rPr>
              <a:t>EDEBİLİR</a:t>
            </a:r>
          </a:p>
        </p:txBody>
      </p:sp>
      <p:sp>
        <p:nvSpPr>
          <p:cNvPr id="6" name="Sağ Ok 5"/>
          <p:cNvSpPr/>
          <p:nvPr/>
        </p:nvSpPr>
        <p:spPr>
          <a:xfrm>
            <a:off x="4927268" y="5445225"/>
            <a:ext cx="1804971"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21902594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a:spLocks noGrp="1"/>
          </p:cNvSpPr>
          <p:nvPr>
            <p:ph type="title"/>
          </p:nvPr>
        </p:nvSpPr>
        <p:spPr>
          <a:xfrm>
            <a:off x="0" y="0"/>
            <a:ext cx="9144000" cy="1124744"/>
          </a:xfrm>
          <a:solidFill>
            <a:srgbClr val="FFFF00"/>
          </a:solidFill>
        </p:spPr>
        <p:txBody>
          <a:bodyPr anchor="t">
            <a:noAutofit/>
          </a:bodyPr>
          <a:lstStyle/>
          <a:p>
            <a:r>
              <a:rPr lang="tr-TR" sz="2400" b="1" dirty="0">
                <a:solidFill>
                  <a:srgbClr val="C00000"/>
                </a:solidFill>
              </a:rPr>
              <a:t> </a:t>
            </a:r>
            <a:r>
              <a:rPr lang="tr-TR" sz="2400" b="1" dirty="0" smtClean="0"/>
              <a:t>SAYISAL PUANLA </a:t>
            </a:r>
            <a:r>
              <a:rPr lang="tr-TR" sz="2400" b="1" dirty="0"/>
              <a:t>TERCİH YAPACAK ÖĞRENCİLERİN GİRECEKLERİ TESTLER,NET SAYILARI VE </a:t>
            </a:r>
            <a:r>
              <a:rPr lang="tr-TR" sz="2400" b="1" dirty="0" smtClean="0"/>
              <a:t>YAKLAŞIK PUANLARI</a:t>
            </a:r>
            <a:r>
              <a:rPr lang="tr-TR" sz="2400" b="1" dirty="0">
                <a:solidFill>
                  <a:srgbClr val="C00000"/>
                </a:solidFill>
              </a:rPr>
              <a:t/>
            </a:r>
            <a:br>
              <a:rPr lang="tr-TR" sz="2400" b="1" dirty="0">
                <a:solidFill>
                  <a:srgbClr val="C00000"/>
                </a:solidFill>
              </a:rPr>
            </a:br>
            <a:endParaRPr lang="tr-TR" sz="2400" b="1" dirty="0">
              <a:solidFill>
                <a:srgbClr val="C00000"/>
              </a:solidFill>
            </a:endParaRPr>
          </a:p>
        </p:txBody>
      </p:sp>
      <p:graphicFrame>
        <p:nvGraphicFramePr>
          <p:cNvPr id="7" name="İçerik Yer Tutucusu 6"/>
          <p:cNvGraphicFramePr>
            <a:graphicFrameLocks noGrp="1"/>
          </p:cNvGraphicFramePr>
          <p:nvPr>
            <p:ph idx="1"/>
            <p:extLst>
              <p:ext uri="{D42A27DB-BD31-4B8C-83A1-F6EECF244321}">
                <p14:modId xmlns:p14="http://schemas.microsoft.com/office/powerpoint/2010/main" val="8837796"/>
              </p:ext>
            </p:extLst>
          </p:nvPr>
        </p:nvGraphicFramePr>
        <p:xfrm>
          <a:off x="0" y="1124744"/>
          <a:ext cx="9144002" cy="4680521"/>
        </p:xfrm>
        <a:graphic>
          <a:graphicData uri="http://schemas.openxmlformats.org/drawingml/2006/table">
            <a:tbl>
              <a:tblPr firstRow="1" bandRow="1">
                <a:tableStyleId>{5C22544A-7EE6-4342-B048-85BDC9FD1C3A}</a:tableStyleId>
              </a:tblPr>
              <a:tblGrid>
                <a:gridCol w="1062238">
                  <a:extLst>
                    <a:ext uri="{9D8B030D-6E8A-4147-A177-3AD203B41FA5}">
                      <a16:colId xmlns="" xmlns:a16="http://schemas.microsoft.com/office/drawing/2014/main" val="20000"/>
                    </a:ext>
                  </a:extLst>
                </a:gridCol>
                <a:gridCol w="752961">
                  <a:extLst>
                    <a:ext uri="{9D8B030D-6E8A-4147-A177-3AD203B41FA5}">
                      <a16:colId xmlns="" xmlns:a16="http://schemas.microsoft.com/office/drawing/2014/main" val="20001"/>
                    </a:ext>
                  </a:extLst>
                </a:gridCol>
                <a:gridCol w="907600">
                  <a:extLst>
                    <a:ext uri="{9D8B030D-6E8A-4147-A177-3AD203B41FA5}">
                      <a16:colId xmlns="" xmlns:a16="http://schemas.microsoft.com/office/drawing/2014/main" val="20002"/>
                    </a:ext>
                  </a:extLst>
                </a:gridCol>
                <a:gridCol w="907600">
                  <a:extLst>
                    <a:ext uri="{9D8B030D-6E8A-4147-A177-3AD203B41FA5}">
                      <a16:colId xmlns="" xmlns:a16="http://schemas.microsoft.com/office/drawing/2014/main" val="20003"/>
                    </a:ext>
                  </a:extLst>
                </a:gridCol>
                <a:gridCol w="745361">
                  <a:extLst>
                    <a:ext uri="{9D8B030D-6E8A-4147-A177-3AD203B41FA5}">
                      <a16:colId xmlns="" xmlns:a16="http://schemas.microsoft.com/office/drawing/2014/main" val="20004"/>
                    </a:ext>
                  </a:extLst>
                </a:gridCol>
                <a:gridCol w="1069838">
                  <a:extLst>
                    <a:ext uri="{9D8B030D-6E8A-4147-A177-3AD203B41FA5}">
                      <a16:colId xmlns="" xmlns:a16="http://schemas.microsoft.com/office/drawing/2014/main" val="20005"/>
                    </a:ext>
                  </a:extLst>
                </a:gridCol>
                <a:gridCol w="907600">
                  <a:extLst>
                    <a:ext uri="{9D8B030D-6E8A-4147-A177-3AD203B41FA5}">
                      <a16:colId xmlns="" xmlns:a16="http://schemas.microsoft.com/office/drawing/2014/main" val="20006"/>
                    </a:ext>
                  </a:extLst>
                </a:gridCol>
                <a:gridCol w="907600">
                  <a:extLst>
                    <a:ext uri="{9D8B030D-6E8A-4147-A177-3AD203B41FA5}">
                      <a16:colId xmlns="" xmlns:a16="http://schemas.microsoft.com/office/drawing/2014/main" val="20007"/>
                    </a:ext>
                  </a:extLst>
                </a:gridCol>
                <a:gridCol w="907600">
                  <a:extLst>
                    <a:ext uri="{9D8B030D-6E8A-4147-A177-3AD203B41FA5}">
                      <a16:colId xmlns="" xmlns:a16="http://schemas.microsoft.com/office/drawing/2014/main" val="20008"/>
                    </a:ext>
                  </a:extLst>
                </a:gridCol>
                <a:gridCol w="975604">
                  <a:extLst>
                    <a:ext uri="{9D8B030D-6E8A-4147-A177-3AD203B41FA5}">
                      <a16:colId xmlns="" xmlns:a16="http://schemas.microsoft.com/office/drawing/2014/main" val="20009"/>
                    </a:ext>
                  </a:extLst>
                </a:gridCol>
              </a:tblGrid>
              <a:tr h="610140">
                <a:tc gridSpan="5">
                  <a:txBody>
                    <a:bodyPr/>
                    <a:lstStyle/>
                    <a:p>
                      <a:pPr algn="ctr"/>
                      <a:r>
                        <a:rPr lang="tr-TR" sz="1800" b="1" kern="1200" dirty="0" smtClean="0">
                          <a:solidFill>
                            <a:srgbClr val="FF0000"/>
                          </a:solidFill>
                          <a:effectLst/>
                          <a:latin typeface="+mn-lt"/>
                          <a:ea typeface="+mn-ea"/>
                          <a:cs typeface="+mn-cs"/>
                        </a:rPr>
                        <a:t>TEMEL YETERLİLİK TESTİ-TYT</a:t>
                      </a:r>
                      <a:endParaRPr lang="tr-TR" dirty="0">
                        <a:solidFill>
                          <a:srgbClr val="FF0000"/>
                        </a:solidFill>
                      </a:endParaRPr>
                    </a:p>
                  </a:txBody>
                  <a:tcPr>
                    <a:solidFill>
                      <a:srgbClr val="00B0F0"/>
                    </a:solidFill>
                  </a:tcPr>
                </a:tc>
                <a:tc hMerge="1">
                  <a:txBody>
                    <a:bodyPr/>
                    <a:lstStyle/>
                    <a:p>
                      <a:endParaRPr lang="tr-TR"/>
                    </a:p>
                  </a:txBody>
                  <a:tcPr/>
                </a:tc>
                <a:tc hMerge="1">
                  <a:txBody>
                    <a:bodyPr/>
                    <a:lstStyle/>
                    <a:p>
                      <a:endParaRPr lang="tr-TR" dirty="0"/>
                    </a:p>
                  </a:txBody>
                  <a:tcPr/>
                </a:tc>
                <a:tc hMerge="1">
                  <a:txBody>
                    <a:bodyPr/>
                    <a:lstStyle/>
                    <a:p>
                      <a:endParaRPr lang="tr-TR"/>
                    </a:p>
                  </a:txBody>
                  <a:tcPr/>
                </a:tc>
                <a:tc hMerge="1">
                  <a:txBody>
                    <a:bodyPr/>
                    <a:lstStyle/>
                    <a:p>
                      <a:endParaRPr lang="tr-TR" dirty="0"/>
                    </a:p>
                  </a:txBody>
                  <a:tcPr/>
                </a:tc>
                <a:tc gridSpan="5">
                  <a:txBody>
                    <a:bodyPr/>
                    <a:lstStyle/>
                    <a:p>
                      <a:pPr algn="ctr"/>
                      <a:r>
                        <a:rPr lang="tr-TR" sz="1800" b="1" kern="1200" dirty="0" smtClean="0">
                          <a:solidFill>
                            <a:srgbClr val="FF0000"/>
                          </a:solidFill>
                          <a:effectLst/>
                          <a:latin typeface="+mn-lt"/>
                          <a:ea typeface="+mn-ea"/>
                          <a:cs typeface="+mn-cs"/>
                        </a:rPr>
                        <a:t>ALAN YETERLİLİK TESTİ-AYT</a:t>
                      </a:r>
                      <a:endParaRPr lang="tr-TR" dirty="0">
                        <a:solidFill>
                          <a:srgbClr val="FF0000"/>
                        </a:solidFill>
                      </a:endParaRPr>
                    </a:p>
                  </a:txBody>
                  <a:tcPr>
                    <a:solidFill>
                      <a:srgbClr val="00B0F0"/>
                    </a:solidFill>
                  </a:tcPr>
                </a:tc>
                <a:tc hMerge="1">
                  <a:txBody>
                    <a:bodyPr/>
                    <a:lstStyle/>
                    <a:p>
                      <a:endParaRPr lang="tr-TR" dirty="0"/>
                    </a:p>
                  </a:txBody>
                  <a:tcPr/>
                </a:tc>
                <a:tc hMerge="1">
                  <a:txBody>
                    <a:bodyPr/>
                    <a:lstStyle/>
                    <a:p>
                      <a:endParaRPr lang="tr-TR" dirty="0"/>
                    </a:p>
                  </a:txBody>
                  <a:tcPr/>
                </a:tc>
                <a:tc hMerge="1">
                  <a:txBody>
                    <a:bodyPr/>
                    <a:lstStyle/>
                    <a:p>
                      <a:endParaRPr lang="tr-TR"/>
                    </a:p>
                  </a:txBody>
                  <a:tcPr/>
                </a:tc>
                <a:tc hMerge="1">
                  <a:txBody>
                    <a:bodyPr/>
                    <a:lstStyle/>
                    <a:p>
                      <a:endParaRPr lang="tr-TR" dirty="0"/>
                    </a:p>
                  </a:txBody>
                  <a:tcPr/>
                </a:tc>
                <a:extLst>
                  <a:ext uri="{0D108BD9-81ED-4DB2-BD59-A6C34878D82A}">
                    <a16:rowId xmlns="" xmlns:a16="http://schemas.microsoft.com/office/drawing/2014/main" val="10000"/>
                  </a:ext>
                </a:extLst>
              </a:tr>
              <a:tr h="778555">
                <a:tc>
                  <a:txBody>
                    <a:bodyPr/>
                    <a:lstStyle/>
                    <a:p>
                      <a:r>
                        <a:rPr lang="tr-TR" sz="1400" b="1" kern="1200" dirty="0" smtClean="0">
                          <a:solidFill>
                            <a:schemeClr val="dk1"/>
                          </a:solidFill>
                          <a:effectLst/>
                          <a:latin typeface="+mn-lt"/>
                          <a:ea typeface="+mn-ea"/>
                          <a:cs typeface="+mn-cs"/>
                        </a:rPr>
                        <a:t>DERS ADI</a:t>
                      </a:r>
                      <a:endParaRPr lang="tr-TR" sz="1400" dirty="0"/>
                    </a:p>
                  </a:txBody>
                  <a:tcPr>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TYT SORU SAYISI</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TYT </a:t>
                      </a:r>
                      <a:r>
                        <a:rPr lang="tr-TR" sz="2000" b="1" dirty="0">
                          <a:effectLst/>
                          <a:latin typeface="Calibri"/>
                          <a:ea typeface="Calibri"/>
                          <a:cs typeface="Times New Roman"/>
                        </a:rPr>
                        <a:t>%</a:t>
                      </a:r>
                      <a:r>
                        <a:rPr lang="tr-TR" sz="1400" b="1" dirty="0">
                          <a:effectLst/>
                          <a:latin typeface="Calibri"/>
                          <a:ea typeface="Calibri"/>
                          <a:cs typeface="Times New Roman"/>
                        </a:rPr>
                        <a:t> </a:t>
                      </a:r>
                      <a:r>
                        <a:rPr lang="tr-TR" sz="1400" b="1" dirty="0" smtClean="0">
                          <a:effectLst/>
                          <a:latin typeface="Calibri"/>
                          <a:ea typeface="Calibri"/>
                          <a:cs typeface="Times New Roman"/>
                        </a:rPr>
                        <a:t>DEĞERİ</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1 NET </a:t>
                      </a:r>
                      <a:r>
                        <a:rPr lang="tr-TR" sz="1400" b="1" dirty="0" smtClean="0">
                          <a:effectLst/>
                          <a:latin typeface="Calibri"/>
                          <a:ea typeface="Calibri"/>
                          <a:cs typeface="Times New Roman"/>
                        </a:rPr>
                        <a:t>DEĞERİ</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200" b="1" dirty="0">
                          <a:effectLst/>
                          <a:latin typeface="Calibri"/>
                          <a:ea typeface="Calibri"/>
                          <a:cs typeface="Times New Roman"/>
                        </a:rPr>
                        <a:t>TOPLAM </a:t>
                      </a:r>
                      <a:r>
                        <a:rPr lang="tr-TR" sz="1400" b="1" dirty="0">
                          <a:effectLst/>
                          <a:latin typeface="Calibri"/>
                          <a:ea typeface="Calibri"/>
                          <a:cs typeface="Times New Roman"/>
                        </a:rPr>
                        <a:t>PUAN</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DERS ADI</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AYT SORU SAYISI</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AYT </a:t>
                      </a:r>
                      <a:r>
                        <a:rPr lang="tr-TR" sz="2000" b="1" dirty="0" smtClean="0">
                          <a:effectLst/>
                          <a:latin typeface="Calibri"/>
                          <a:ea typeface="Calibri"/>
                          <a:cs typeface="Times New Roman"/>
                        </a:rPr>
                        <a:t>%</a:t>
                      </a:r>
                      <a:r>
                        <a:rPr lang="tr-TR" sz="1400" b="1" dirty="0" smtClean="0">
                          <a:effectLst/>
                          <a:latin typeface="Calibri"/>
                          <a:ea typeface="Calibri"/>
                          <a:cs typeface="Times New Roman"/>
                        </a:rPr>
                        <a:t> DEĞERİ</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a:effectLst/>
                          <a:latin typeface="Calibri"/>
                          <a:ea typeface="Calibri"/>
                          <a:cs typeface="Times New Roman"/>
                        </a:rPr>
                        <a:t>1 NET DEĞERİ</a:t>
                      </a:r>
                      <a:endParaRPr lang="tr-TR" sz="140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TOPLAM</a:t>
                      </a:r>
                      <a:endParaRPr lang="tr-TR" sz="1400" dirty="0">
                        <a:effectLst/>
                        <a:latin typeface="Calibri"/>
                        <a:ea typeface="Calibri"/>
                        <a:cs typeface="Times New Roman"/>
                      </a:endParaRPr>
                    </a:p>
                    <a:p>
                      <a:pPr algn="l">
                        <a:lnSpc>
                          <a:spcPct val="115000"/>
                        </a:lnSpc>
                        <a:spcAft>
                          <a:spcPts val="0"/>
                        </a:spcAft>
                      </a:pPr>
                      <a:r>
                        <a:rPr lang="tr-TR" sz="1400" b="1" dirty="0">
                          <a:effectLst/>
                          <a:latin typeface="Calibri"/>
                          <a:ea typeface="Calibri"/>
                          <a:cs typeface="Times New Roman"/>
                        </a:rPr>
                        <a:t>PUAN</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extLst>
                  <a:ext uri="{0D108BD9-81ED-4DB2-BD59-A6C34878D82A}">
                    <a16:rowId xmlns="" xmlns:a16="http://schemas.microsoft.com/office/drawing/2014/main" val="10001"/>
                  </a:ext>
                </a:extLst>
              </a:tr>
              <a:tr h="778555">
                <a:tc>
                  <a:txBody>
                    <a:bodyPr/>
                    <a:lstStyle/>
                    <a:p>
                      <a:pPr algn="l">
                        <a:lnSpc>
                          <a:spcPct val="115000"/>
                        </a:lnSpc>
                        <a:spcAft>
                          <a:spcPts val="0"/>
                        </a:spcAft>
                      </a:pPr>
                      <a:r>
                        <a:rPr lang="tr-TR" sz="1400" b="1" dirty="0">
                          <a:effectLst/>
                          <a:latin typeface="Calibri"/>
                          <a:ea typeface="Calibri"/>
                          <a:cs typeface="Times New Roman"/>
                        </a:rPr>
                        <a:t>TÜRKÇE</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40</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3</a:t>
                      </a:r>
                      <a:r>
                        <a:rPr lang="tr-TR" sz="1400" b="1" dirty="0" smtClean="0">
                          <a:effectLst/>
                          <a:latin typeface="Calibri"/>
                          <a:ea typeface="Calibri"/>
                          <a:cs typeface="Times New Roman"/>
                        </a:rPr>
                        <a:t>3</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3,3</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52</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MATEMATİK</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40</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30</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3</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120</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extLst>
                  <a:ext uri="{0D108BD9-81ED-4DB2-BD59-A6C34878D82A}">
                    <a16:rowId xmlns="" xmlns:a16="http://schemas.microsoft.com/office/drawing/2014/main" val="10002"/>
                  </a:ext>
                </a:extLst>
              </a:tr>
              <a:tr h="610140">
                <a:tc>
                  <a:txBody>
                    <a:bodyPr/>
                    <a:lstStyle/>
                    <a:p>
                      <a:pPr algn="l">
                        <a:lnSpc>
                          <a:spcPct val="115000"/>
                        </a:lnSpc>
                        <a:spcAft>
                          <a:spcPts val="0"/>
                        </a:spcAft>
                      </a:pPr>
                      <a:r>
                        <a:rPr lang="tr-TR" sz="1400" b="1" dirty="0">
                          <a:effectLst/>
                          <a:latin typeface="Calibri"/>
                          <a:ea typeface="Calibri"/>
                          <a:cs typeface="Times New Roman"/>
                        </a:rPr>
                        <a:t>MATEMATİK</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40</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3</a:t>
                      </a:r>
                      <a:r>
                        <a:rPr lang="tr-TR" sz="1400" b="1" dirty="0" smtClean="0">
                          <a:effectLst/>
                          <a:latin typeface="Calibri"/>
                          <a:ea typeface="Calibri"/>
                          <a:cs typeface="Times New Roman"/>
                        </a:rPr>
                        <a:t>3</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3,3</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52</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FİZİK</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1</a:t>
                      </a:r>
                      <a:r>
                        <a:rPr lang="tr-TR" sz="1400" b="1" dirty="0" smtClean="0">
                          <a:effectLst/>
                          <a:latin typeface="Calibri"/>
                          <a:ea typeface="Calibri"/>
                          <a:cs typeface="Times New Roman"/>
                        </a:rPr>
                        <a:t>4</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10</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2,857</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40</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extLst>
                  <a:ext uri="{0D108BD9-81ED-4DB2-BD59-A6C34878D82A}">
                    <a16:rowId xmlns="" xmlns:a16="http://schemas.microsoft.com/office/drawing/2014/main" val="10003"/>
                  </a:ext>
                </a:extLst>
              </a:tr>
              <a:tr h="634377">
                <a:tc>
                  <a:txBody>
                    <a:bodyPr/>
                    <a:lstStyle/>
                    <a:p>
                      <a:pPr algn="l">
                        <a:lnSpc>
                          <a:spcPct val="115000"/>
                        </a:lnSpc>
                        <a:spcAft>
                          <a:spcPts val="0"/>
                        </a:spcAft>
                      </a:pPr>
                      <a:r>
                        <a:rPr lang="tr-TR" sz="1400" b="1" dirty="0">
                          <a:effectLst/>
                          <a:latin typeface="Calibri"/>
                          <a:ea typeface="Calibri"/>
                          <a:cs typeface="Times New Roman"/>
                        </a:rPr>
                        <a:t>SOSYAL BİLİMLER</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20</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17</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3,4</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28</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KİMYA</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13</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10</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3,077</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40</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extLst>
                  <a:ext uri="{0D108BD9-81ED-4DB2-BD59-A6C34878D82A}">
                    <a16:rowId xmlns="" xmlns:a16="http://schemas.microsoft.com/office/drawing/2014/main" val="10004"/>
                  </a:ext>
                </a:extLst>
              </a:tr>
              <a:tr h="634377">
                <a:tc>
                  <a:txBody>
                    <a:bodyPr/>
                    <a:lstStyle/>
                    <a:p>
                      <a:pPr algn="l">
                        <a:lnSpc>
                          <a:spcPct val="115000"/>
                        </a:lnSpc>
                        <a:spcAft>
                          <a:spcPts val="0"/>
                        </a:spcAft>
                      </a:pPr>
                      <a:r>
                        <a:rPr lang="tr-TR" sz="1400" b="1" dirty="0">
                          <a:effectLst/>
                          <a:latin typeface="Calibri"/>
                          <a:ea typeface="Calibri"/>
                          <a:cs typeface="Times New Roman"/>
                        </a:rPr>
                        <a:t>FEN BİLİMLERİ</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20</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17</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3.4</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28</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BİYOLOJİ</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13</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10</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3.077</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40</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extLst>
                  <a:ext uri="{0D108BD9-81ED-4DB2-BD59-A6C34878D82A}">
                    <a16:rowId xmlns="" xmlns:a16="http://schemas.microsoft.com/office/drawing/2014/main" val="10005"/>
                  </a:ext>
                </a:extLst>
              </a:tr>
              <a:tr h="634377">
                <a:tc gridSpan="4">
                  <a:txBody>
                    <a:bodyPr/>
                    <a:lstStyle/>
                    <a:p>
                      <a:pPr algn="l">
                        <a:lnSpc>
                          <a:spcPct val="115000"/>
                        </a:lnSpc>
                        <a:spcAft>
                          <a:spcPts val="0"/>
                        </a:spcAft>
                      </a:pPr>
                      <a:r>
                        <a:rPr lang="tr-TR" sz="1400" b="1" dirty="0" smtClean="0">
                          <a:solidFill>
                            <a:srgbClr val="FF0000"/>
                          </a:solidFill>
                          <a:effectLst/>
                          <a:latin typeface="Calibri"/>
                          <a:ea typeface="Calibri"/>
                          <a:cs typeface="Times New Roman"/>
                        </a:rPr>
                        <a:t>TYT’</a:t>
                      </a:r>
                      <a:r>
                        <a:rPr lang="tr-TR" sz="1400" b="1" baseline="0" dirty="0" smtClean="0">
                          <a:solidFill>
                            <a:srgbClr val="FF0000"/>
                          </a:solidFill>
                          <a:effectLst/>
                          <a:latin typeface="Calibri"/>
                          <a:ea typeface="Calibri"/>
                          <a:cs typeface="Times New Roman"/>
                        </a:rPr>
                        <a:t> NİN TOPLAM </a:t>
                      </a:r>
                      <a:r>
                        <a:rPr lang="tr-TR" sz="1400" b="1" dirty="0" smtClean="0">
                          <a:solidFill>
                            <a:srgbClr val="FF0000"/>
                          </a:solidFill>
                          <a:effectLst/>
                          <a:latin typeface="Calibri"/>
                          <a:ea typeface="Calibri"/>
                          <a:cs typeface="Times New Roman"/>
                        </a:rPr>
                        <a:t>% 40 NET KATKISI </a:t>
                      </a:r>
                      <a:endParaRPr lang="tr-TR" sz="1400" b="1" dirty="0">
                        <a:solidFill>
                          <a:srgbClr val="FF0000"/>
                        </a:solidFill>
                        <a:effectLst/>
                        <a:latin typeface="Calibri"/>
                        <a:ea typeface="Calibri"/>
                        <a:cs typeface="Times New Roman"/>
                      </a:endParaRPr>
                    </a:p>
                  </a:txBody>
                  <a:tcPr marL="68580" marR="68580" marT="0" marB="0">
                    <a:solidFill>
                      <a:schemeClr val="accent5">
                        <a:lumMod val="20000"/>
                        <a:lumOff val="8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a:lnSpc>
                          <a:spcPct val="115000"/>
                        </a:lnSpc>
                        <a:spcAft>
                          <a:spcPts val="0"/>
                        </a:spcAft>
                      </a:pPr>
                      <a:r>
                        <a:rPr lang="tr-TR" sz="1600" b="1" dirty="0">
                          <a:solidFill>
                            <a:srgbClr val="FF0000"/>
                          </a:solidFill>
                          <a:effectLst/>
                          <a:latin typeface="Calibri"/>
                          <a:ea typeface="Calibri"/>
                          <a:cs typeface="Times New Roman"/>
                        </a:rPr>
                        <a:t>160</a:t>
                      </a:r>
                      <a:endParaRPr lang="tr-TR" sz="1600" dirty="0">
                        <a:solidFill>
                          <a:srgbClr val="FF0000"/>
                        </a:solidFill>
                        <a:effectLst/>
                        <a:latin typeface="Calibri"/>
                        <a:ea typeface="Calibri"/>
                        <a:cs typeface="Times New Roman"/>
                      </a:endParaRPr>
                    </a:p>
                  </a:txBody>
                  <a:tcPr marL="68580" marR="68580" marT="0" marB="0">
                    <a:solidFill>
                      <a:schemeClr val="accent5">
                        <a:lumMod val="20000"/>
                        <a:lumOff val="80000"/>
                      </a:schemeClr>
                    </a:solidFill>
                  </a:tcPr>
                </a:tc>
                <a:tc gridSpan="4">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tr-TR" sz="1100" b="1" dirty="0">
                          <a:effectLst/>
                          <a:latin typeface="Calibri"/>
                          <a:ea typeface="Calibri"/>
                          <a:cs typeface="Times New Roman"/>
                        </a:rPr>
                        <a:t> </a:t>
                      </a:r>
                      <a:r>
                        <a:rPr lang="tr-TR" sz="1400" b="1" dirty="0" smtClean="0">
                          <a:solidFill>
                            <a:srgbClr val="FF0000"/>
                          </a:solidFill>
                          <a:effectLst/>
                          <a:latin typeface="+mn-lt"/>
                          <a:ea typeface="Calibri"/>
                          <a:cs typeface="Times New Roman"/>
                        </a:rPr>
                        <a:t>AYT’</a:t>
                      </a:r>
                      <a:r>
                        <a:rPr lang="tr-TR" sz="1400" b="1" baseline="0" dirty="0" smtClean="0">
                          <a:solidFill>
                            <a:srgbClr val="FF0000"/>
                          </a:solidFill>
                          <a:effectLst/>
                          <a:latin typeface="+mn-lt"/>
                          <a:ea typeface="Calibri"/>
                          <a:cs typeface="Times New Roman"/>
                        </a:rPr>
                        <a:t> NİN TOPLAM </a:t>
                      </a:r>
                      <a:r>
                        <a:rPr lang="tr-TR" sz="1400" b="1" dirty="0" smtClean="0">
                          <a:solidFill>
                            <a:srgbClr val="FF0000"/>
                          </a:solidFill>
                          <a:effectLst/>
                          <a:latin typeface="+mn-lt"/>
                          <a:ea typeface="Calibri"/>
                          <a:cs typeface="Times New Roman"/>
                        </a:rPr>
                        <a:t>% 60 NET KATKISI</a:t>
                      </a:r>
                      <a:r>
                        <a:rPr lang="tr-TR" sz="1200" b="1" dirty="0" smtClean="0">
                          <a:solidFill>
                            <a:srgbClr val="FF0000"/>
                          </a:solidFill>
                          <a:effectLst/>
                          <a:latin typeface="+mn-lt"/>
                          <a:ea typeface="Calibri"/>
                          <a:cs typeface="Times New Roman"/>
                        </a:rPr>
                        <a:t> </a:t>
                      </a:r>
                      <a:endParaRPr lang="tr-TR" sz="1100" dirty="0" smtClean="0">
                        <a:solidFill>
                          <a:srgbClr val="FF0000"/>
                        </a:solidFill>
                        <a:effectLst/>
                        <a:latin typeface="+mn-lt"/>
                        <a:ea typeface="Calibri"/>
                        <a:cs typeface="Times New Roman"/>
                      </a:endParaRPr>
                    </a:p>
                  </a:txBody>
                  <a:tcPr marL="68580" marR="68580" marT="0" marB="0">
                    <a:solidFill>
                      <a:schemeClr val="accent5">
                        <a:lumMod val="20000"/>
                        <a:lumOff val="80000"/>
                      </a:schemeClr>
                    </a:solidFill>
                  </a:tcPr>
                </a:tc>
                <a:tc hMerge="1">
                  <a:txBody>
                    <a:bodyPr/>
                    <a:lstStyle/>
                    <a:p>
                      <a:pPr algn="l">
                        <a:lnSpc>
                          <a:spcPct val="115000"/>
                        </a:lnSpc>
                        <a:spcAft>
                          <a:spcPts val="0"/>
                        </a:spcAft>
                      </a:pPr>
                      <a:endParaRPr lang="tr-TR" sz="1100" dirty="0">
                        <a:effectLst/>
                        <a:latin typeface="Calibri"/>
                        <a:ea typeface="Calibri"/>
                        <a:cs typeface="Times New Roman"/>
                      </a:endParaRPr>
                    </a:p>
                  </a:txBody>
                  <a:tcPr marL="68580" marR="68580" marT="0" marB="0"/>
                </a:tc>
                <a:tc hMerge="1">
                  <a:txBody>
                    <a:bodyPr/>
                    <a:lstStyle/>
                    <a:p>
                      <a:pPr algn="l">
                        <a:lnSpc>
                          <a:spcPct val="115000"/>
                        </a:lnSpc>
                        <a:spcAft>
                          <a:spcPts val="0"/>
                        </a:spcAft>
                      </a:pPr>
                      <a:endParaRPr lang="tr-TR" sz="1100" dirty="0">
                        <a:effectLst/>
                        <a:latin typeface="Calibri"/>
                        <a:ea typeface="Calibri"/>
                        <a:cs typeface="Times New Roman"/>
                      </a:endParaRPr>
                    </a:p>
                  </a:txBody>
                  <a:tcPr marL="68580" marR="68580" marT="0" marB="0"/>
                </a:tc>
                <a:tc hMerge="1">
                  <a:txBody>
                    <a:bodyPr/>
                    <a:lstStyle/>
                    <a:p>
                      <a:pPr algn="l">
                        <a:lnSpc>
                          <a:spcPct val="115000"/>
                        </a:lnSpc>
                        <a:spcAft>
                          <a:spcPts val="0"/>
                        </a:spcAft>
                      </a:pPr>
                      <a:endParaRPr lang="tr-TR" sz="11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1600" b="1" dirty="0" smtClean="0">
                          <a:solidFill>
                            <a:srgbClr val="FF0000"/>
                          </a:solidFill>
                          <a:effectLst/>
                          <a:latin typeface="Calibri"/>
                          <a:ea typeface="Calibri"/>
                          <a:cs typeface="Times New Roman"/>
                        </a:rPr>
                        <a:t>240</a:t>
                      </a:r>
                      <a:endParaRPr lang="tr-TR" sz="1600" dirty="0">
                        <a:solidFill>
                          <a:srgbClr val="FF0000"/>
                        </a:solidFill>
                        <a:effectLst/>
                        <a:latin typeface="Calibri"/>
                        <a:ea typeface="Calibri"/>
                        <a:cs typeface="Times New Roman"/>
                      </a:endParaRPr>
                    </a:p>
                  </a:txBody>
                  <a:tcPr marL="68580" marR="68580" marT="0" marB="0">
                    <a:solidFill>
                      <a:schemeClr val="accent5">
                        <a:lumMod val="20000"/>
                        <a:lumOff val="80000"/>
                      </a:schemeClr>
                    </a:solidFill>
                  </a:tcPr>
                </a:tc>
                <a:extLst>
                  <a:ext uri="{0D108BD9-81ED-4DB2-BD59-A6C34878D82A}">
                    <a16:rowId xmlns="" xmlns:a16="http://schemas.microsoft.com/office/drawing/2014/main" val="10006"/>
                  </a:ext>
                </a:extLst>
              </a:tr>
            </a:tbl>
          </a:graphicData>
        </a:graphic>
      </p:graphicFrame>
      <p:sp>
        <p:nvSpPr>
          <p:cNvPr id="5" name="Dikdörtgen 4"/>
          <p:cNvSpPr/>
          <p:nvPr/>
        </p:nvSpPr>
        <p:spPr>
          <a:xfrm>
            <a:off x="0" y="5805264"/>
            <a:ext cx="9144000" cy="1052735"/>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rgbClr val="3333FF"/>
                </a:solidFill>
              </a:rPr>
              <a:t>YKS’de ( TYT-AYT-YDS ) </a:t>
            </a:r>
            <a:r>
              <a:rPr lang="tr-TR" b="1" dirty="0" smtClean="0">
                <a:solidFill>
                  <a:srgbClr val="3333FF"/>
                </a:solidFill>
              </a:rPr>
              <a:t>HER  </a:t>
            </a:r>
            <a:r>
              <a:rPr lang="tr-TR" b="1" dirty="0">
                <a:solidFill>
                  <a:srgbClr val="3333FF"/>
                </a:solidFill>
              </a:rPr>
              <a:t>BİR </a:t>
            </a:r>
            <a:r>
              <a:rPr lang="tr-TR" b="1" dirty="0" smtClean="0">
                <a:solidFill>
                  <a:srgbClr val="3333FF"/>
                </a:solidFill>
              </a:rPr>
              <a:t> NETİN  DEĞERİ  </a:t>
            </a:r>
            <a:r>
              <a:rPr lang="tr-TR" b="1" dirty="0">
                <a:solidFill>
                  <a:srgbClr val="3333FF"/>
                </a:solidFill>
              </a:rPr>
              <a:t>O </a:t>
            </a:r>
            <a:r>
              <a:rPr lang="tr-TR" b="1" dirty="0" smtClean="0">
                <a:solidFill>
                  <a:srgbClr val="3333FF"/>
                </a:solidFill>
              </a:rPr>
              <a:t> YILIN  SINAVINDAKİ </a:t>
            </a:r>
            <a:r>
              <a:rPr lang="tr-TR" sz="1600" b="1" dirty="0" smtClean="0">
                <a:solidFill>
                  <a:srgbClr val="3333FF"/>
                </a:solidFill>
              </a:rPr>
              <a:t> </a:t>
            </a:r>
            <a:r>
              <a:rPr lang="tr-TR" sz="1600" b="1" i="1" u="sng" dirty="0">
                <a:solidFill>
                  <a:srgbClr val="FF0000"/>
                </a:solidFill>
              </a:rPr>
              <a:t>TEST BAŞARI DURUMUNA </a:t>
            </a:r>
            <a:r>
              <a:rPr lang="tr-TR" sz="1600" b="1" i="1" u="sng" dirty="0" smtClean="0">
                <a:solidFill>
                  <a:srgbClr val="FF0000"/>
                </a:solidFill>
              </a:rPr>
              <a:t> GÖRE   </a:t>
            </a:r>
            <a:r>
              <a:rPr lang="tr-TR" b="1" dirty="0" smtClean="0">
                <a:solidFill>
                  <a:srgbClr val="3333FF"/>
                </a:solidFill>
              </a:rPr>
              <a:t>OLUŞAN</a:t>
            </a:r>
            <a:endParaRPr lang="tr-TR" b="1" dirty="0">
              <a:solidFill>
                <a:srgbClr val="3333FF"/>
              </a:solidFill>
            </a:endParaRPr>
          </a:p>
          <a:p>
            <a:pPr algn="ctr"/>
            <a:r>
              <a:rPr lang="tr-TR" sz="1600" b="1" dirty="0">
                <a:solidFill>
                  <a:srgbClr val="3333FF"/>
                </a:solidFill>
              </a:rPr>
              <a:t>‘</a:t>
            </a:r>
            <a:r>
              <a:rPr lang="tr-TR" sz="1600" b="1" dirty="0">
                <a:solidFill>
                  <a:srgbClr val="FF0000"/>
                </a:solidFill>
              </a:rPr>
              <a:t>’STANDART SAPMA</a:t>
            </a:r>
            <a:r>
              <a:rPr lang="tr-TR" sz="1600" b="1" dirty="0">
                <a:solidFill>
                  <a:srgbClr val="3333FF"/>
                </a:solidFill>
              </a:rPr>
              <a:t>’’ </a:t>
            </a:r>
            <a:r>
              <a:rPr lang="tr-TR" b="1" dirty="0">
                <a:solidFill>
                  <a:srgbClr val="3333FF"/>
                </a:solidFill>
              </a:rPr>
              <a:t>İLE </a:t>
            </a:r>
            <a:r>
              <a:rPr lang="tr-TR" b="1" dirty="0" smtClean="0">
                <a:solidFill>
                  <a:srgbClr val="3333FF"/>
                </a:solidFill>
              </a:rPr>
              <a:t> DEĞİŞKENLİK  ARZ  </a:t>
            </a:r>
            <a:r>
              <a:rPr lang="tr-TR" b="1" dirty="0">
                <a:solidFill>
                  <a:srgbClr val="3333FF"/>
                </a:solidFill>
              </a:rPr>
              <a:t>EDEBİLİR</a:t>
            </a:r>
          </a:p>
        </p:txBody>
      </p:sp>
    </p:spTree>
    <p:extLst>
      <p:ext uri="{BB962C8B-B14F-4D97-AF65-F5344CB8AC3E}">
        <p14:creationId xmlns:p14="http://schemas.microsoft.com/office/powerpoint/2010/main" val="193866433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a:spLocks noGrp="1"/>
          </p:cNvSpPr>
          <p:nvPr>
            <p:ph type="title"/>
          </p:nvPr>
        </p:nvSpPr>
        <p:spPr>
          <a:xfrm>
            <a:off x="0" y="0"/>
            <a:ext cx="9144000" cy="1124744"/>
          </a:xfrm>
          <a:solidFill>
            <a:srgbClr val="FFFF00"/>
          </a:solidFill>
        </p:spPr>
        <p:txBody>
          <a:bodyPr anchor="t">
            <a:noAutofit/>
          </a:bodyPr>
          <a:lstStyle/>
          <a:p>
            <a:r>
              <a:rPr lang="tr-TR" sz="2000" b="1" dirty="0" smtClean="0"/>
              <a:t/>
            </a:r>
            <a:br>
              <a:rPr lang="tr-TR" sz="2000" b="1" dirty="0" smtClean="0"/>
            </a:br>
            <a:r>
              <a:rPr lang="tr-TR" sz="2000" b="1" dirty="0" smtClean="0"/>
              <a:t>YABANCI DİL TESTİ İLE  </a:t>
            </a:r>
            <a:r>
              <a:rPr lang="tr-TR" sz="2000" b="1" dirty="0"/>
              <a:t>TERCİH YAPACAK ÖĞRENCİLERİN GİRECEKLERİ TESTLER,NET SAYILARI VE </a:t>
            </a:r>
            <a:r>
              <a:rPr lang="tr-TR" sz="2000" b="1" dirty="0" smtClean="0"/>
              <a:t>YAKLAŞIK PUANLARI</a:t>
            </a:r>
            <a:r>
              <a:rPr lang="tr-TR" sz="2400" b="1" dirty="0"/>
              <a:t/>
            </a:r>
            <a:br>
              <a:rPr lang="tr-TR" sz="2400" b="1" dirty="0"/>
            </a:br>
            <a:endParaRPr lang="tr-TR" sz="2400" b="1" dirty="0"/>
          </a:p>
        </p:txBody>
      </p:sp>
      <p:graphicFrame>
        <p:nvGraphicFramePr>
          <p:cNvPr id="7" name="İçerik Yer Tutucusu 6"/>
          <p:cNvGraphicFramePr>
            <a:graphicFrameLocks noGrp="1"/>
          </p:cNvGraphicFramePr>
          <p:nvPr>
            <p:ph idx="1"/>
            <p:extLst>
              <p:ext uri="{D42A27DB-BD31-4B8C-83A1-F6EECF244321}">
                <p14:modId xmlns:p14="http://schemas.microsoft.com/office/powerpoint/2010/main" val="2987263322"/>
              </p:ext>
            </p:extLst>
          </p:nvPr>
        </p:nvGraphicFramePr>
        <p:xfrm>
          <a:off x="35498" y="982350"/>
          <a:ext cx="9108502" cy="4894922"/>
        </p:xfrm>
        <a:graphic>
          <a:graphicData uri="http://schemas.openxmlformats.org/drawingml/2006/table">
            <a:tbl>
              <a:tblPr firstRow="1" bandRow="1">
                <a:tableStyleId>{5C22544A-7EE6-4342-B048-85BDC9FD1C3A}</a:tableStyleId>
              </a:tblPr>
              <a:tblGrid>
                <a:gridCol w="1058114">
                  <a:extLst>
                    <a:ext uri="{9D8B030D-6E8A-4147-A177-3AD203B41FA5}">
                      <a16:colId xmlns="" xmlns:a16="http://schemas.microsoft.com/office/drawing/2014/main" val="20000"/>
                    </a:ext>
                  </a:extLst>
                </a:gridCol>
                <a:gridCol w="750038">
                  <a:extLst>
                    <a:ext uri="{9D8B030D-6E8A-4147-A177-3AD203B41FA5}">
                      <a16:colId xmlns="" xmlns:a16="http://schemas.microsoft.com/office/drawing/2014/main" val="20001"/>
                    </a:ext>
                  </a:extLst>
                </a:gridCol>
                <a:gridCol w="904076">
                  <a:extLst>
                    <a:ext uri="{9D8B030D-6E8A-4147-A177-3AD203B41FA5}">
                      <a16:colId xmlns="" xmlns:a16="http://schemas.microsoft.com/office/drawing/2014/main" val="20002"/>
                    </a:ext>
                  </a:extLst>
                </a:gridCol>
                <a:gridCol w="904076">
                  <a:extLst>
                    <a:ext uri="{9D8B030D-6E8A-4147-A177-3AD203B41FA5}">
                      <a16:colId xmlns="" xmlns:a16="http://schemas.microsoft.com/office/drawing/2014/main" val="20003"/>
                    </a:ext>
                  </a:extLst>
                </a:gridCol>
                <a:gridCol w="742467">
                  <a:extLst>
                    <a:ext uri="{9D8B030D-6E8A-4147-A177-3AD203B41FA5}">
                      <a16:colId xmlns="" xmlns:a16="http://schemas.microsoft.com/office/drawing/2014/main" val="20004"/>
                    </a:ext>
                  </a:extLst>
                </a:gridCol>
                <a:gridCol w="1065685">
                  <a:extLst>
                    <a:ext uri="{9D8B030D-6E8A-4147-A177-3AD203B41FA5}">
                      <a16:colId xmlns="" xmlns:a16="http://schemas.microsoft.com/office/drawing/2014/main" val="20005"/>
                    </a:ext>
                  </a:extLst>
                </a:gridCol>
                <a:gridCol w="904076">
                  <a:extLst>
                    <a:ext uri="{9D8B030D-6E8A-4147-A177-3AD203B41FA5}">
                      <a16:colId xmlns="" xmlns:a16="http://schemas.microsoft.com/office/drawing/2014/main" val="20006"/>
                    </a:ext>
                  </a:extLst>
                </a:gridCol>
                <a:gridCol w="904076">
                  <a:extLst>
                    <a:ext uri="{9D8B030D-6E8A-4147-A177-3AD203B41FA5}">
                      <a16:colId xmlns="" xmlns:a16="http://schemas.microsoft.com/office/drawing/2014/main" val="20007"/>
                    </a:ext>
                  </a:extLst>
                </a:gridCol>
                <a:gridCol w="904076">
                  <a:extLst>
                    <a:ext uri="{9D8B030D-6E8A-4147-A177-3AD203B41FA5}">
                      <a16:colId xmlns="" xmlns:a16="http://schemas.microsoft.com/office/drawing/2014/main" val="20008"/>
                    </a:ext>
                  </a:extLst>
                </a:gridCol>
                <a:gridCol w="971818">
                  <a:extLst>
                    <a:ext uri="{9D8B030D-6E8A-4147-A177-3AD203B41FA5}">
                      <a16:colId xmlns="" xmlns:a16="http://schemas.microsoft.com/office/drawing/2014/main" val="20009"/>
                    </a:ext>
                  </a:extLst>
                </a:gridCol>
              </a:tblGrid>
              <a:tr h="638089">
                <a:tc gridSpan="5">
                  <a:txBody>
                    <a:bodyPr/>
                    <a:lstStyle/>
                    <a:p>
                      <a:pPr algn="ctr"/>
                      <a:r>
                        <a:rPr lang="tr-TR" sz="1800" b="1" kern="1200" dirty="0" smtClean="0">
                          <a:solidFill>
                            <a:srgbClr val="FF0000"/>
                          </a:solidFill>
                          <a:effectLst/>
                          <a:latin typeface="+mn-lt"/>
                          <a:ea typeface="+mn-ea"/>
                          <a:cs typeface="+mn-cs"/>
                        </a:rPr>
                        <a:t>TEMEL  YETERLİLİK TESTİ-TYT</a:t>
                      </a:r>
                      <a:endParaRPr lang="tr-TR" dirty="0">
                        <a:solidFill>
                          <a:srgbClr val="FF0000"/>
                        </a:solidFill>
                      </a:endParaRPr>
                    </a:p>
                  </a:txBody>
                  <a:tcPr>
                    <a:solidFill>
                      <a:srgbClr val="00B0F0"/>
                    </a:solidFill>
                  </a:tcPr>
                </a:tc>
                <a:tc hMerge="1">
                  <a:txBody>
                    <a:bodyPr/>
                    <a:lstStyle/>
                    <a:p>
                      <a:endParaRPr lang="tr-TR"/>
                    </a:p>
                  </a:txBody>
                  <a:tcPr/>
                </a:tc>
                <a:tc hMerge="1">
                  <a:txBody>
                    <a:bodyPr/>
                    <a:lstStyle/>
                    <a:p>
                      <a:endParaRPr lang="tr-TR" dirty="0"/>
                    </a:p>
                  </a:txBody>
                  <a:tcPr/>
                </a:tc>
                <a:tc hMerge="1">
                  <a:txBody>
                    <a:bodyPr/>
                    <a:lstStyle/>
                    <a:p>
                      <a:endParaRPr lang="tr-TR"/>
                    </a:p>
                  </a:txBody>
                  <a:tcPr/>
                </a:tc>
                <a:tc hMerge="1">
                  <a:txBody>
                    <a:bodyPr/>
                    <a:lstStyle/>
                    <a:p>
                      <a:endParaRPr lang="tr-TR" dirty="0"/>
                    </a:p>
                  </a:txBody>
                  <a:tcPr/>
                </a:tc>
                <a:tc gridSpan="5">
                  <a:txBody>
                    <a:bodyPr/>
                    <a:lstStyle/>
                    <a:p>
                      <a:pPr algn="ctr"/>
                      <a:r>
                        <a:rPr lang="tr-TR" sz="1800" b="1" kern="1200" dirty="0" smtClean="0">
                          <a:solidFill>
                            <a:srgbClr val="FF0000"/>
                          </a:solidFill>
                          <a:effectLst/>
                          <a:latin typeface="+mn-lt"/>
                          <a:ea typeface="+mn-ea"/>
                          <a:cs typeface="+mn-cs"/>
                        </a:rPr>
                        <a:t>YABANCI DİL TESTİ-YDT</a:t>
                      </a:r>
                      <a:endParaRPr lang="tr-TR" dirty="0">
                        <a:solidFill>
                          <a:srgbClr val="FF0000"/>
                        </a:solidFill>
                      </a:endParaRPr>
                    </a:p>
                  </a:txBody>
                  <a:tcPr>
                    <a:solidFill>
                      <a:srgbClr val="00B0F0"/>
                    </a:solidFill>
                  </a:tcPr>
                </a:tc>
                <a:tc hMerge="1">
                  <a:txBody>
                    <a:bodyPr/>
                    <a:lstStyle/>
                    <a:p>
                      <a:endParaRPr lang="tr-TR" dirty="0"/>
                    </a:p>
                  </a:txBody>
                  <a:tcPr/>
                </a:tc>
                <a:tc hMerge="1">
                  <a:txBody>
                    <a:bodyPr/>
                    <a:lstStyle/>
                    <a:p>
                      <a:endParaRPr lang="tr-TR" dirty="0"/>
                    </a:p>
                  </a:txBody>
                  <a:tcPr/>
                </a:tc>
                <a:tc hMerge="1">
                  <a:txBody>
                    <a:bodyPr/>
                    <a:lstStyle/>
                    <a:p>
                      <a:endParaRPr lang="tr-TR"/>
                    </a:p>
                  </a:txBody>
                  <a:tcPr/>
                </a:tc>
                <a:tc hMerge="1">
                  <a:txBody>
                    <a:bodyPr/>
                    <a:lstStyle/>
                    <a:p>
                      <a:endParaRPr lang="tr-TR" dirty="0"/>
                    </a:p>
                  </a:txBody>
                  <a:tcPr/>
                </a:tc>
                <a:extLst>
                  <a:ext uri="{0D108BD9-81ED-4DB2-BD59-A6C34878D82A}">
                    <a16:rowId xmlns="" xmlns:a16="http://schemas.microsoft.com/office/drawing/2014/main" val="10000"/>
                  </a:ext>
                </a:extLst>
              </a:tr>
              <a:tr h="814218">
                <a:tc>
                  <a:txBody>
                    <a:bodyPr/>
                    <a:lstStyle/>
                    <a:p>
                      <a:r>
                        <a:rPr lang="tr-TR" sz="1400" b="1" kern="1200" dirty="0" smtClean="0">
                          <a:solidFill>
                            <a:schemeClr val="dk1"/>
                          </a:solidFill>
                          <a:effectLst/>
                          <a:latin typeface="+mn-lt"/>
                          <a:ea typeface="+mn-ea"/>
                          <a:cs typeface="+mn-cs"/>
                        </a:rPr>
                        <a:t>DERS ADI</a:t>
                      </a:r>
                      <a:endParaRPr lang="tr-TR" sz="1400" dirty="0"/>
                    </a:p>
                  </a:txBody>
                  <a:tcPr>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TYT SORU SAYISI</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TYT </a:t>
                      </a:r>
                      <a:r>
                        <a:rPr lang="tr-TR" sz="2000" b="1" dirty="0">
                          <a:effectLst/>
                          <a:latin typeface="Calibri"/>
                          <a:ea typeface="Calibri"/>
                          <a:cs typeface="Times New Roman"/>
                        </a:rPr>
                        <a:t>%</a:t>
                      </a:r>
                      <a:r>
                        <a:rPr lang="tr-TR" sz="1400" b="1" dirty="0">
                          <a:effectLst/>
                          <a:latin typeface="Calibri"/>
                          <a:ea typeface="Calibri"/>
                          <a:cs typeface="Times New Roman"/>
                        </a:rPr>
                        <a:t> </a:t>
                      </a:r>
                      <a:r>
                        <a:rPr lang="tr-TR" sz="1400" b="1" dirty="0" smtClean="0">
                          <a:effectLst/>
                          <a:latin typeface="Calibri"/>
                          <a:ea typeface="Calibri"/>
                          <a:cs typeface="Times New Roman"/>
                        </a:rPr>
                        <a:t>DEĞERİ</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1 NET </a:t>
                      </a:r>
                      <a:r>
                        <a:rPr lang="tr-TR" sz="1400" b="1" dirty="0" smtClean="0">
                          <a:effectLst/>
                          <a:latin typeface="Calibri"/>
                          <a:ea typeface="Calibri"/>
                          <a:cs typeface="Times New Roman"/>
                        </a:rPr>
                        <a:t>DEĞERİ</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TOPLAM PUAN</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100" b="1" dirty="0">
                          <a:effectLst/>
                          <a:latin typeface="Calibri"/>
                          <a:ea typeface="Calibri"/>
                          <a:cs typeface="Times New Roman"/>
                        </a:rPr>
                        <a:t>DERS ADI</a:t>
                      </a:r>
                      <a:endParaRPr lang="tr-TR" sz="11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100" b="1" dirty="0" smtClean="0">
                          <a:effectLst/>
                          <a:latin typeface="Calibri"/>
                          <a:ea typeface="Calibri"/>
                          <a:cs typeface="Times New Roman"/>
                        </a:rPr>
                        <a:t>YDTSORU </a:t>
                      </a:r>
                      <a:r>
                        <a:rPr lang="tr-TR" sz="1100" b="1" dirty="0">
                          <a:effectLst/>
                          <a:latin typeface="Calibri"/>
                          <a:ea typeface="Calibri"/>
                          <a:cs typeface="Times New Roman"/>
                        </a:rPr>
                        <a:t>SAYISI</a:t>
                      </a:r>
                      <a:endParaRPr lang="tr-TR" sz="11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100" b="1" dirty="0" smtClean="0">
                          <a:effectLst/>
                          <a:latin typeface="Calibri"/>
                          <a:ea typeface="Calibri"/>
                          <a:cs typeface="Times New Roman"/>
                        </a:rPr>
                        <a:t>YDT </a:t>
                      </a:r>
                      <a:r>
                        <a:rPr lang="tr-TR" sz="1600" b="1" dirty="0" smtClean="0">
                          <a:effectLst/>
                          <a:latin typeface="Calibri"/>
                          <a:ea typeface="Calibri"/>
                          <a:cs typeface="Times New Roman"/>
                        </a:rPr>
                        <a:t>%</a:t>
                      </a:r>
                      <a:r>
                        <a:rPr lang="tr-TR" sz="1100" b="1" dirty="0" smtClean="0">
                          <a:effectLst/>
                          <a:latin typeface="Calibri"/>
                          <a:ea typeface="Calibri"/>
                          <a:cs typeface="Times New Roman"/>
                        </a:rPr>
                        <a:t> DEĞERİ</a:t>
                      </a:r>
                      <a:endParaRPr lang="tr-TR" sz="11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100" b="1">
                          <a:effectLst/>
                          <a:latin typeface="Calibri"/>
                          <a:ea typeface="Calibri"/>
                          <a:cs typeface="Times New Roman"/>
                        </a:rPr>
                        <a:t>1 NET DEĞERİ</a:t>
                      </a:r>
                      <a:endParaRPr lang="tr-TR" sz="110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100" b="1" dirty="0" smtClean="0">
                          <a:effectLst/>
                          <a:latin typeface="Calibri"/>
                          <a:ea typeface="Calibri"/>
                          <a:cs typeface="Times New Roman"/>
                        </a:rPr>
                        <a:t>TOPLAM</a:t>
                      </a:r>
                      <a:endParaRPr lang="tr-TR" sz="1100" dirty="0">
                        <a:effectLst/>
                        <a:latin typeface="Calibri"/>
                        <a:ea typeface="Calibri"/>
                        <a:cs typeface="Times New Roman"/>
                      </a:endParaRPr>
                    </a:p>
                    <a:p>
                      <a:pPr algn="l">
                        <a:lnSpc>
                          <a:spcPct val="115000"/>
                        </a:lnSpc>
                        <a:spcAft>
                          <a:spcPts val="0"/>
                        </a:spcAft>
                      </a:pPr>
                      <a:r>
                        <a:rPr lang="tr-TR" sz="1100" b="1" dirty="0">
                          <a:effectLst/>
                          <a:latin typeface="Calibri"/>
                          <a:ea typeface="Calibri"/>
                          <a:cs typeface="Times New Roman"/>
                        </a:rPr>
                        <a:t>PUAN</a:t>
                      </a:r>
                      <a:endParaRPr lang="tr-TR" sz="1100" dirty="0">
                        <a:effectLst/>
                        <a:latin typeface="Calibri"/>
                        <a:ea typeface="Calibri"/>
                        <a:cs typeface="Times New Roman"/>
                      </a:endParaRPr>
                    </a:p>
                  </a:txBody>
                  <a:tcPr marL="68580" marR="68580" marT="0" marB="0">
                    <a:solidFill>
                      <a:schemeClr val="accent5">
                        <a:lumMod val="20000"/>
                        <a:lumOff val="80000"/>
                      </a:schemeClr>
                    </a:solidFill>
                  </a:tcPr>
                </a:tc>
                <a:extLst>
                  <a:ext uri="{0D108BD9-81ED-4DB2-BD59-A6C34878D82A}">
                    <a16:rowId xmlns="" xmlns:a16="http://schemas.microsoft.com/office/drawing/2014/main" val="10001"/>
                  </a:ext>
                </a:extLst>
              </a:tr>
              <a:tr h="814218">
                <a:tc>
                  <a:txBody>
                    <a:bodyPr/>
                    <a:lstStyle/>
                    <a:p>
                      <a:pPr algn="l">
                        <a:lnSpc>
                          <a:spcPct val="115000"/>
                        </a:lnSpc>
                        <a:spcAft>
                          <a:spcPts val="0"/>
                        </a:spcAft>
                      </a:pPr>
                      <a:r>
                        <a:rPr lang="tr-TR" sz="1400" b="1" dirty="0">
                          <a:effectLst/>
                          <a:latin typeface="Calibri"/>
                          <a:ea typeface="Calibri"/>
                          <a:cs typeface="Times New Roman"/>
                        </a:rPr>
                        <a:t>TÜRKÇE</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40</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3</a:t>
                      </a:r>
                      <a:r>
                        <a:rPr lang="tr-TR" sz="1400" b="1" dirty="0" smtClean="0">
                          <a:effectLst/>
                          <a:latin typeface="Calibri"/>
                          <a:ea typeface="Calibri"/>
                          <a:cs typeface="Times New Roman"/>
                        </a:rPr>
                        <a:t>3</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3,3</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52</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gridSpan="5">
                  <a:txBody>
                    <a:bodyPr/>
                    <a:lstStyle/>
                    <a:p>
                      <a:r>
                        <a:rPr lang="tr-TR" b="1" dirty="0" smtClean="0"/>
                        <a:t>İNGİLİZCE-ALMANCA–FRANSIZCA-RUSCA-ARAPÇA</a:t>
                      </a:r>
                      <a:endParaRPr lang="tr-TR" b="1" dirty="0"/>
                    </a:p>
                  </a:txBody>
                  <a:tcPr marL="68580" marR="68580" marT="0" marB="0">
                    <a:solidFill>
                      <a:schemeClr val="accent5">
                        <a:lumMod val="20000"/>
                        <a:lumOff val="80000"/>
                      </a:schemeClr>
                    </a:solidFill>
                  </a:tcPr>
                </a:tc>
                <a:tc hMerge="1">
                  <a:txBody>
                    <a:bodyPr/>
                    <a:lstStyle/>
                    <a:p>
                      <a:endParaRPr lang="tr-TR"/>
                    </a:p>
                  </a:txBody>
                  <a:tcPr marL="68580" marR="68580" marT="0" marB="0"/>
                </a:tc>
                <a:tc hMerge="1">
                  <a:txBody>
                    <a:bodyPr/>
                    <a:lstStyle/>
                    <a:p>
                      <a:endParaRPr lang="tr-TR"/>
                    </a:p>
                  </a:txBody>
                  <a:tcPr marL="68580" marR="68580" marT="0" marB="0"/>
                </a:tc>
                <a:tc hMerge="1">
                  <a:txBody>
                    <a:bodyPr/>
                    <a:lstStyle/>
                    <a:p>
                      <a:endParaRPr lang="tr-TR"/>
                    </a:p>
                  </a:txBody>
                  <a:tcPr marL="68580" marR="68580" marT="0" marB="0"/>
                </a:tc>
                <a:tc hMerge="1">
                  <a:txBody>
                    <a:bodyPr/>
                    <a:lstStyle/>
                    <a:p>
                      <a:endParaRPr lang="tr-TR" dirty="0"/>
                    </a:p>
                  </a:txBody>
                  <a:tcPr marL="68580" marR="68580" marT="0" marB="0"/>
                </a:tc>
                <a:extLst>
                  <a:ext uri="{0D108BD9-81ED-4DB2-BD59-A6C34878D82A}">
                    <a16:rowId xmlns="" xmlns:a16="http://schemas.microsoft.com/office/drawing/2014/main" val="10002"/>
                  </a:ext>
                </a:extLst>
              </a:tr>
              <a:tr h="638089">
                <a:tc>
                  <a:txBody>
                    <a:bodyPr/>
                    <a:lstStyle/>
                    <a:p>
                      <a:pPr algn="l">
                        <a:lnSpc>
                          <a:spcPct val="115000"/>
                        </a:lnSpc>
                        <a:spcAft>
                          <a:spcPts val="0"/>
                        </a:spcAft>
                      </a:pPr>
                      <a:r>
                        <a:rPr lang="tr-TR" sz="1400" b="1" dirty="0">
                          <a:effectLst/>
                          <a:latin typeface="Calibri"/>
                          <a:ea typeface="Calibri"/>
                          <a:cs typeface="Times New Roman"/>
                        </a:rPr>
                        <a:t>MATEMATİK</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40</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3</a:t>
                      </a:r>
                      <a:r>
                        <a:rPr lang="tr-TR" sz="1400" b="1" dirty="0" smtClean="0">
                          <a:effectLst/>
                          <a:latin typeface="Calibri"/>
                          <a:ea typeface="Calibri"/>
                          <a:cs typeface="Times New Roman"/>
                        </a:rPr>
                        <a:t>3</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3,3</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52</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r>
                        <a:rPr lang="tr-TR" b="1" dirty="0" smtClean="0"/>
                        <a:t>DİL TESTİ</a:t>
                      </a:r>
                      <a:endParaRPr lang="tr-TR" b="1" dirty="0"/>
                    </a:p>
                  </a:txBody>
                  <a:tcPr marL="68580" marR="68580" marT="0" marB="0">
                    <a:solidFill>
                      <a:schemeClr val="accent5">
                        <a:lumMod val="20000"/>
                        <a:lumOff val="80000"/>
                      </a:schemeClr>
                    </a:solidFill>
                  </a:tcPr>
                </a:tc>
                <a:tc>
                  <a:txBody>
                    <a:bodyPr/>
                    <a:lstStyle/>
                    <a:p>
                      <a:r>
                        <a:rPr lang="tr-TR" b="1" dirty="0" smtClean="0"/>
                        <a:t>80</a:t>
                      </a:r>
                      <a:endParaRPr lang="tr-TR" b="1" dirty="0"/>
                    </a:p>
                  </a:txBody>
                  <a:tcPr marL="68580" marR="68580" marT="0" marB="0">
                    <a:solidFill>
                      <a:schemeClr val="accent5">
                        <a:lumMod val="20000"/>
                        <a:lumOff val="80000"/>
                      </a:schemeClr>
                    </a:solidFill>
                  </a:tcPr>
                </a:tc>
                <a:tc>
                  <a:txBody>
                    <a:bodyPr/>
                    <a:lstStyle/>
                    <a:p>
                      <a:r>
                        <a:rPr lang="tr-TR" b="1" dirty="0" smtClean="0"/>
                        <a:t>60</a:t>
                      </a:r>
                      <a:endParaRPr lang="tr-TR" b="1" dirty="0"/>
                    </a:p>
                  </a:txBody>
                  <a:tcPr marL="68580" marR="68580" marT="0" marB="0">
                    <a:solidFill>
                      <a:schemeClr val="accent5">
                        <a:lumMod val="20000"/>
                        <a:lumOff val="80000"/>
                      </a:schemeClr>
                    </a:solidFill>
                  </a:tcPr>
                </a:tc>
                <a:tc>
                  <a:txBody>
                    <a:bodyPr/>
                    <a:lstStyle/>
                    <a:p>
                      <a:r>
                        <a:rPr lang="tr-TR" b="1" dirty="0" smtClean="0"/>
                        <a:t>3</a:t>
                      </a:r>
                      <a:endParaRPr lang="tr-TR" b="1" dirty="0"/>
                    </a:p>
                  </a:txBody>
                  <a:tcPr marL="68580" marR="68580" marT="0" marB="0">
                    <a:solidFill>
                      <a:schemeClr val="accent5">
                        <a:lumMod val="20000"/>
                        <a:lumOff val="80000"/>
                      </a:schemeClr>
                    </a:solidFill>
                  </a:tcPr>
                </a:tc>
                <a:tc>
                  <a:txBody>
                    <a:bodyPr/>
                    <a:lstStyle/>
                    <a:p>
                      <a:r>
                        <a:rPr lang="tr-TR" b="1" dirty="0" smtClean="0"/>
                        <a:t>240</a:t>
                      </a:r>
                      <a:endParaRPr lang="tr-TR" b="1" dirty="0"/>
                    </a:p>
                  </a:txBody>
                  <a:tcPr marL="68580" marR="68580" marT="0" marB="0">
                    <a:solidFill>
                      <a:schemeClr val="accent5">
                        <a:lumMod val="20000"/>
                        <a:lumOff val="80000"/>
                      </a:schemeClr>
                    </a:solidFill>
                  </a:tcPr>
                </a:tc>
                <a:extLst>
                  <a:ext uri="{0D108BD9-81ED-4DB2-BD59-A6C34878D82A}">
                    <a16:rowId xmlns="" xmlns:a16="http://schemas.microsoft.com/office/drawing/2014/main" val="10003"/>
                  </a:ext>
                </a:extLst>
              </a:tr>
              <a:tr h="663436">
                <a:tc>
                  <a:txBody>
                    <a:bodyPr/>
                    <a:lstStyle/>
                    <a:p>
                      <a:pPr algn="l">
                        <a:lnSpc>
                          <a:spcPct val="115000"/>
                        </a:lnSpc>
                        <a:spcAft>
                          <a:spcPts val="0"/>
                        </a:spcAft>
                      </a:pPr>
                      <a:r>
                        <a:rPr lang="tr-TR" sz="1400" b="1" dirty="0">
                          <a:effectLst/>
                          <a:latin typeface="Calibri"/>
                          <a:ea typeface="Calibri"/>
                          <a:cs typeface="Times New Roman"/>
                        </a:rPr>
                        <a:t>SOSYAL BİLİMLER</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20</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17</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3,4</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28</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gridSpan="4">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tr-TR" sz="1200" b="1" dirty="0">
                          <a:effectLst/>
                          <a:latin typeface="Calibri"/>
                          <a:ea typeface="Calibri"/>
                          <a:cs typeface="Times New Roman"/>
                        </a:rPr>
                        <a:t> </a:t>
                      </a:r>
                      <a:r>
                        <a:rPr lang="tr-TR" sz="1400" b="1" dirty="0" smtClean="0">
                          <a:solidFill>
                            <a:srgbClr val="FF0000"/>
                          </a:solidFill>
                          <a:effectLst/>
                          <a:latin typeface="+mn-lt"/>
                          <a:ea typeface="Calibri"/>
                          <a:cs typeface="Times New Roman"/>
                        </a:rPr>
                        <a:t>YDT’</a:t>
                      </a:r>
                      <a:r>
                        <a:rPr lang="tr-TR" sz="1400" b="1" baseline="0" dirty="0" smtClean="0">
                          <a:solidFill>
                            <a:srgbClr val="FF0000"/>
                          </a:solidFill>
                          <a:effectLst/>
                          <a:latin typeface="+mn-lt"/>
                          <a:ea typeface="Calibri"/>
                          <a:cs typeface="Times New Roman"/>
                        </a:rPr>
                        <a:t> NİN TOPLAM </a:t>
                      </a:r>
                      <a:r>
                        <a:rPr lang="tr-TR" sz="1400" b="1" dirty="0" smtClean="0">
                          <a:solidFill>
                            <a:srgbClr val="FF0000"/>
                          </a:solidFill>
                          <a:effectLst/>
                          <a:latin typeface="+mn-lt"/>
                          <a:ea typeface="Calibri"/>
                          <a:cs typeface="Times New Roman"/>
                        </a:rPr>
                        <a:t>% 60 NET KATKISI </a:t>
                      </a:r>
                      <a:endParaRPr lang="tr-TR" sz="1200" b="1" dirty="0" smtClean="0">
                        <a:solidFill>
                          <a:srgbClr val="FF0000"/>
                        </a:solidFill>
                        <a:effectLst/>
                        <a:latin typeface="+mn-lt"/>
                        <a:ea typeface="Calibri"/>
                        <a:cs typeface="Times New Roman"/>
                      </a:endParaRPr>
                    </a:p>
                  </a:txBody>
                  <a:tcPr marL="68580" marR="68580" marT="0" marB="0">
                    <a:solidFill>
                      <a:schemeClr val="accent5">
                        <a:lumMod val="20000"/>
                        <a:lumOff val="80000"/>
                      </a:schemeClr>
                    </a:solidFill>
                  </a:tcPr>
                </a:tc>
                <a:tc hMerge="1">
                  <a:txBody>
                    <a:bodyPr/>
                    <a:lstStyle/>
                    <a:p>
                      <a:pPr algn="l">
                        <a:lnSpc>
                          <a:spcPct val="115000"/>
                        </a:lnSpc>
                        <a:spcAft>
                          <a:spcPts val="0"/>
                        </a:spcAft>
                      </a:pPr>
                      <a:endParaRPr lang="tr-TR" sz="1100" dirty="0">
                        <a:effectLst/>
                        <a:latin typeface="Calibri"/>
                        <a:ea typeface="Calibri"/>
                        <a:cs typeface="Times New Roman"/>
                      </a:endParaRPr>
                    </a:p>
                  </a:txBody>
                  <a:tcPr marL="68580" marR="68580" marT="0" marB="0"/>
                </a:tc>
                <a:tc hMerge="1">
                  <a:txBody>
                    <a:bodyPr/>
                    <a:lstStyle/>
                    <a:p>
                      <a:pPr algn="l">
                        <a:lnSpc>
                          <a:spcPct val="115000"/>
                        </a:lnSpc>
                        <a:spcAft>
                          <a:spcPts val="0"/>
                        </a:spcAft>
                      </a:pPr>
                      <a:endParaRPr lang="tr-TR" sz="1100" dirty="0">
                        <a:effectLst/>
                        <a:latin typeface="Calibri"/>
                        <a:ea typeface="Calibri"/>
                        <a:cs typeface="Times New Roman"/>
                      </a:endParaRPr>
                    </a:p>
                  </a:txBody>
                  <a:tcPr marL="68580" marR="68580" marT="0" marB="0"/>
                </a:tc>
                <a:tc hMerge="1">
                  <a:txBody>
                    <a:bodyPr/>
                    <a:lstStyle/>
                    <a:p>
                      <a:pPr algn="l">
                        <a:lnSpc>
                          <a:spcPct val="115000"/>
                        </a:lnSpc>
                        <a:spcAft>
                          <a:spcPts val="0"/>
                        </a:spcAft>
                      </a:pPr>
                      <a:endParaRPr lang="tr-TR" sz="11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1600" b="1" dirty="0" smtClean="0">
                          <a:solidFill>
                            <a:srgbClr val="FF0000"/>
                          </a:solidFill>
                          <a:effectLst/>
                          <a:latin typeface="Calibri"/>
                          <a:ea typeface="Calibri"/>
                          <a:cs typeface="Times New Roman"/>
                        </a:rPr>
                        <a:t>240</a:t>
                      </a:r>
                      <a:endParaRPr lang="tr-TR" sz="1600" dirty="0">
                        <a:solidFill>
                          <a:srgbClr val="FF0000"/>
                        </a:solidFill>
                        <a:effectLst/>
                        <a:latin typeface="Calibri"/>
                        <a:ea typeface="Calibri"/>
                        <a:cs typeface="Times New Roman"/>
                      </a:endParaRPr>
                    </a:p>
                  </a:txBody>
                  <a:tcPr marL="68580" marR="68580" marT="0" marB="0">
                    <a:solidFill>
                      <a:schemeClr val="accent5">
                        <a:lumMod val="20000"/>
                        <a:lumOff val="80000"/>
                      </a:schemeClr>
                    </a:solidFill>
                  </a:tcPr>
                </a:tc>
                <a:extLst>
                  <a:ext uri="{0D108BD9-81ED-4DB2-BD59-A6C34878D82A}">
                    <a16:rowId xmlns="" xmlns:a16="http://schemas.microsoft.com/office/drawing/2014/main" val="10004"/>
                  </a:ext>
                </a:extLst>
              </a:tr>
              <a:tr h="663436">
                <a:tc>
                  <a:txBody>
                    <a:bodyPr/>
                    <a:lstStyle/>
                    <a:p>
                      <a:pPr algn="l">
                        <a:lnSpc>
                          <a:spcPct val="115000"/>
                        </a:lnSpc>
                        <a:spcAft>
                          <a:spcPts val="0"/>
                        </a:spcAft>
                      </a:pPr>
                      <a:r>
                        <a:rPr lang="tr-TR" sz="1400" b="1" dirty="0">
                          <a:effectLst/>
                          <a:latin typeface="Calibri"/>
                          <a:ea typeface="Calibri"/>
                          <a:cs typeface="Times New Roman"/>
                        </a:rPr>
                        <a:t>FEN BİLİMLERİ</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20</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smtClean="0">
                          <a:effectLst/>
                          <a:latin typeface="Calibri"/>
                          <a:ea typeface="Calibri"/>
                          <a:cs typeface="Times New Roman"/>
                        </a:rPr>
                        <a:t>17</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3.4</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a:txBody>
                    <a:bodyPr/>
                    <a:lstStyle/>
                    <a:p>
                      <a:pPr algn="l">
                        <a:lnSpc>
                          <a:spcPct val="115000"/>
                        </a:lnSpc>
                        <a:spcAft>
                          <a:spcPts val="0"/>
                        </a:spcAft>
                      </a:pPr>
                      <a:r>
                        <a:rPr lang="tr-TR" sz="1400" b="1" dirty="0">
                          <a:effectLst/>
                          <a:latin typeface="Calibri"/>
                          <a:ea typeface="Calibri"/>
                          <a:cs typeface="Times New Roman"/>
                        </a:rPr>
                        <a:t>28</a:t>
                      </a:r>
                      <a:endParaRPr lang="tr-TR" sz="1400" dirty="0">
                        <a:effectLst/>
                        <a:latin typeface="Calibri"/>
                        <a:ea typeface="Calibri"/>
                        <a:cs typeface="Times New Roman"/>
                      </a:endParaRPr>
                    </a:p>
                  </a:txBody>
                  <a:tcPr marL="68580" marR="68580" marT="0" marB="0">
                    <a:solidFill>
                      <a:schemeClr val="accent5">
                        <a:lumMod val="20000"/>
                        <a:lumOff val="80000"/>
                      </a:schemeClr>
                    </a:solidFill>
                  </a:tcPr>
                </a:tc>
                <a:tc rowSpan="2" gridSpan="5">
                  <a:txBody>
                    <a:bodyPr/>
                    <a:lstStyle/>
                    <a:p>
                      <a:endParaRPr lang="tr-TR" dirty="0"/>
                    </a:p>
                  </a:txBody>
                  <a:tcPr marL="68580" marR="68580" marT="0" marB="0">
                    <a:solidFill>
                      <a:schemeClr val="accent5">
                        <a:lumMod val="20000"/>
                        <a:lumOff val="80000"/>
                      </a:schemeClr>
                    </a:solidFill>
                  </a:tcPr>
                </a:tc>
                <a:tc rowSpan="2" hMerge="1">
                  <a:txBody>
                    <a:bodyPr/>
                    <a:lstStyle/>
                    <a:p>
                      <a:endParaRPr lang="tr-TR" dirty="0"/>
                    </a:p>
                  </a:txBody>
                  <a:tcPr marL="68580" marR="68580" marT="0" marB="0"/>
                </a:tc>
                <a:tc rowSpan="2" hMerge="1">
                  <a:txBody>
                    <a:bodyPr/>
                    <a:lstStyle/>
                    <a:p>
                      <a:endParaRPr lang="tr-TR" dirty="0"/>
                    </a:p>
                  </a:txBody>
                  <a:tcPr marL="68580" marR="68580" marT="0" marB="0"/>
                </a:tc>
                <a:tc rowSpan="2" hMerge="1">
                  <a:txBody>
                    <a:bodyPr/>
                    <a:lstStyle/>
                    <a:p>
                      <a:endParaRPr lang="tr-TR" dirty="0"/>
                    </a:p>
                  </a:txBody>
                  <a:tcPr marL="68580" marR="68580" marT="0" marB="0"/>
                </a:tc>
                <a:tc rowSpan="2" hMerge="1">
                  <a:txBody>
                    <a:bodyPr/>
                    <a:lstStyle/>
                    <a:p>
                      <a:endParaRPr lang="tr-TR" dirty="0"/>
                    </a:p>
                  </a:txBody>
                  <a:tcPr marL="68580" marR="68580" marT="0" marB="0"/>
                </a:tc>
                <a:extLst>
                  <a:ext uri="{0D108BD9-81ED-4DB2-BD59-A6C34878D82A}">
                    <a16:rowId xmlns="" xmlns:a16="http://schemas.microsoft.com/office/drawing/2014/main" val="10005"/>
                  </a:ext>
                </a:extLst>
              </a:tr>
              <a:tr h="663436">
                <a:tc gridSpan="4">
                  <a:txBody>
                    <a:bodyPr/>
                    <a:lstStyle/>
                    <a:p>
                      <a:pPr algn="l">
                        <a:lnSpc>
                          <a:spcPct val="115000"/>
                        </a:lnSpc>
                        <a:spcAft>
                          <a:spcPts val="0"/>
                        </a:spcAft>
                      </a:pPr>
                      <a:r>
                        <a:rPr lang="tr-TR" sz="1400" b="1" dirty="0" smtClean="0">
                          <a:solidFill>
                            <a:srgbClr val="FF0000"/>
                          </a:solidFill>
                          <a:effectLst/>
                          <a:latin typeface="Calibri"/>
                          <a:ea typeface="Calibri"/>
                          <a:cs typeface="Times New Roman"/>
                        </a:rPr>
                        <a:t>TYT’</a:t>
                      </a:r>
                      <a:r>
                        <a:rPr lang="tr-TR" sz="1400" b="1" baseline="0" dirty="0" smtClean="0">
                          <a:solidFill>
                            <a:srgbClr val="FF0000"/>
                          </a:solidFill>
                          <a:effectLst/>
                          <a:latin typeface="Calibri"/>
                          <a:ea typeface="Calibri"/>
                          <a:cs typeface="Times New Roman"/>
                        </a:rPr>
                        <a:t> NİN TOPLAM </a:t>
                      </a:r>
                      <a:r>
                        <a:rPr lang="tr-TR" sz="1400" b="1" dirty="0" smtClean="0">
                          <a:solidFill>
                            <a:srgbClr val="FF0000"/>
                          </a:solidFill>
                          <a:effectLst/>
                          <a:latin typeface="Calibri"/>
                          <a:ea typeface="Calibri"/>
                          <a:cs typeface="Times New Roman"/>
                        </a:rPr>
                        <a:t>% 40 NET KATKISI </a:t>
                      </a:r>
                      <a:endParaRPr lang="tr-TR" sz="1400" b="1" dirty="0">
                        <a:solidFill>
                          <a:srgbClr val="FF0000"/>
                        </a:solidFill>
                        <a:effectLst/>
                        <a:latin typeface="Calibri"/>
                        <a:ea typeface="Calibri"/>
                        <a:cs typeface="Times New Roman"/>
                      </a:endParaRPr>
                    </a:p>
                  </a:txBody>
                  <a:tcPr marL="68580" marR="68580" marT="0" marB="0">
                    <a:solidFill>
                      <a:schemeClr val="accent5">
                        <a:lumMod val="20000"/>
                        <a:lumOff val="8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a:lnSpc>
                          <a:spcPct val="115000"/>
                        </a:lnSpc>
                        <a:spcAft>
                          <a:spcPts val="0"/>
                        </a:spcAft>
                      </a:pPr>
                      <a:r>
                        <a:rPr lang="tr-TR" sz="1600" b="1" dirty="0">
                          <a:solidFill>
                            <a:srgbClr val="FF0000"/>
                          </a:solidFill>
                          <a:effectLst/>
                          <a:latin typeface="Calibri"/>
                          <a:ea typeface="Calibri"/>
                          <a:cs typeface="Times New Roman"/>
                        </a:rPr>
                        <a:t>160</a:t>
                      </a:r>
                      <a:endParaRPr lang="tr-TR" sz="1600" dirty="0">
                        <a:solidFill>
                          <a:srgbClr val="FF0000"/>
                        </a:solidFill>
                        <a:effectLst/>
                        <a:latin typeface="Calibri"/>
                        <a:ea typeface="Calibri"/>
                        <a:cs typeface="Times New Roman"/>
                      </a:endParaRPr>
                    </a:p>
                  </a:txBody>
                  <a:tcPr marL="68580" marR="68580" marT="0" marB="0">
                    <a:solidFill>
                      <a:schemeClr val="accent5">
                        <a:lumMod val="20000"/>
                        <a:lumOff val="80000"/>
                      </a:schemeClr>
                    </a:solidFill>
                  </a:tcPr>
                </a:tc>
                <a:tc gridSpan="5" vMerge="1">
                  <a:txBody>
                    <a:bodyPr/>
                    <a:lstStyle/>
                    <a:p>
                      <a:endParaRPr lang="tr-TR" dirty="0"/>
                    </a:p>
                  </a:txBody>
                  <a:tcPr marL="68580" marR="68580" marT="0" marB="0"/>
                </a:tc>
                <a:tc hMerge="1" vMerge="1">
                  <a:txBody>
                    <a:bodyPr/>
                    <a:lstStyle/>
                    <a:p>
                      <a:pPr algn="l">
                        <a:lnSpc>
                          <a:spcPct val="115000"/>
                        </a:lnSpc>
                        <a:spcAft>
                          <a:spcPts val="0"/>
                        </a:spcAft>
                      </a:pPr>
                      <a:endParaRPr lang="tr-TR" sz="1100" dirty="0">
                        <a:effectLst/>
                        <a:latin typeface="Calibri"/>
                        <a:ea typeface="Calibri"/>
                        <a:cs typeface="Times New Roman"/>
                      </a:endParaRPr>
                    </a:p>
                  </a:txBody>
                  <a:tcPr marL="68580" marR="68580" marT="0" marB="0"/>
                </a:tc>
                <a:tc hMerge="1" vMerge="1">
                  <a:txBody>
                    <a:bodyPr/>
                    <a:lstStyle/>
                    <a:p>
                      <a:pPr algn="l">
                        <a:lnSpc>
                          <a:spcPct val="115000"/>
                        </a:lnSpc>
                        <a:spcAft>
                          <a:spcPts val="0"/>
                        </a:spcAft>
                      </a:pPr>
                      <a:endParaRPr lang="tr-TR" sz="1100" dirty="0">
                        <a:effectLst/>
                        <a:latin typeface="Calibri"/>
                        <a:ea typeface="Calibri"/>
                        <a:cs typeface="Times New Roman"/>
                      </a:endParaRPr>
                    </a:p>
                  </a:txBody>
                  <a:tcPr marL="68580" marR="68580" marT="0" marB="0"/>
                </a:tc>
                <a:tc hMerge="1" vMerge="1">
                  <a:txBody>
                    <a:bodyPr/>
                    <a:lstStyle/>
                    <a:p>
                      <a:pPr algn="l">
                        <a:lnSpc>
                          <a:spcPct val="115000"/>
                        </a:lnSpc>
                        <a:spcAft>
                          <a:spcPts val="0"/>
                        </a:spcAft>
                      </a:pPr>
                      <a:endParaRPr lang="tr-TR" sz="1100" dirty="0">
                        <a:effectLst/>
                        <a:latin typeface="Calibri"/>
                        <a:ea typeface="Calibri"/>
                        <a:cs typeface="Times New Roman"/>
                      </a:endParaRPr>
                    </a:p>
                  </a:txBody>
                  <a:tcPr marL="68580" marR="68580" marT="0" marB="0"/>
                </a:tc>
                <a:tc hMerge="1" vMerge="1">
                  <a:txBody>
                    <a:bodyPr/>
                    <a:lstStyle/>
                    <a:p>
                      <a:endParaRPr lang="tr-TR" dirty="0"/>
                    </a:p>
                  </a:txBody>
                  <a:tcPr marL="68580" marR="68580" marT="0" marB="0"/>
                </a:tc>
                <a:extLst>
                  <a:ext uri="{0D108BD9-81ED-4DB2-BD59-A6C34878D82A}">
                    <a16:rowId xmlns="" xmlns:a16="http://schemas.microsoft.com/office/drawing/2014/main" val="10006"/>
                  </a:ext>
                </a:extLst>
              </a:tr>
            </a:tbl>
          </a:graphicData>
        </a:graphic>
      </p:graphicFrame>
      <p:sp>
        <p:nvSpPr>
          <p:cNvPr id="5" name="Dikdörtgen 4"/>
          <p:cNvSpPr/>
          <p:nvPr/>
        </p:nvSpPr>
        <p:spPr>
          <a:xfrm>
            <a:off x="0" y="5877272"/>
            <a:ext cx="9108504" cy="980727"/>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rgbClr val="3333FF"/>
                </a:solidFill>
              </a:rPr>
              <a:t>YKS’de ( TYT-AYT-YDS ) </a:t>
            </a:r>
            <a:r>
              <a:rPr lang="tr-TR" b="1" dirty="0" smtClean="0">
                <a:solidFill>
                  <a:srgbClr val="3333FF"/>
                </a:solidFill>
              </a:rPr>
              <a:t>HER  </a:t>
            </a:r>
            <a:r>
              <a:rPr lang="tr-TR" b="1" dirty="0">
                <a:solidFill>
                  <a:srgbClr val="3333FF"/>
                </a:solidFill>
              </a:rPr>
              <a:t>BİR </a:t>
            </a:r>
            <a:r>
              <a:rPr lang="tr-TR" b="1" dirty="0" smtClean="0">
                <a:solidFill>
                  <a:srgbClr val="3333FF"/>
                </a:solidFill>
              </a:rPr>
              <a:t> NETİN  DEĞERİ  </a:t>
            </a:r>
            <a:r>
              <a:rPr lang="tr-TR" b="1" dirty="0">
                <a:solidFill>
                  <a:srgbClr val="3333FF"/>
                </a:solidFill>
              </a:rPr>
              <a:t>O </a:t>
            </a:r>
            <a:r>
              <a:rPr lang="tr-TR" b="1" dirty="0" smtClean="0">
                <a:solidFill>
                  <a:srgbClr val="3333FF"/>
                </a:solidFill>
              </a:rPr>
              <a:t> YILIN  SINAVINDAKİ </a:t>
            </a:r>
            <a:r>
              <a:rPr lang="tr-TR" sz="1600" b="1" dirty="0" smtClean="0">
                <a:solidFill>
                  <a:srgbClr val="3333FF"/>
                </a:solidFill>
              </a:rPr>
              <a:t> </a:t>
            </a:r>
            <a:r>
              <a:rPr lang="tr-TR" sz="1600" b="1" i="1" u="sng" dirty="0">
                <a:solidFill>
                  <a:srgbClr val="FF0000"/>
                </a:solidFill>
              </a:rPr>
              <a:t>TEST BAŞARI DURUMUNA </a:t>
            </a:r>
            <a:r>
              <a:rPr lang="tr-TR" sz="1600" b="1" i="1" u="sng" dirty="0" smtClean="0">
                <a:solidFill>
                  <a:srgbClr val="FF0000"/>
                </a:solidFill>
              </a:rPr>
              <a:t> GÖRE   </a:t>
            </a:r>
            <a:r>
              <a:rPr lang="tr-TR" b="1" dirty="0" smtClean="0">
                <a:solidFill>
                  <a:srgbClr val="3333FF"/>
                </a:solidFill>
              </a:rPr>
              <a:t>OLUŞAN</a:t>
            </a:r>
            <a:endParaRPr lang="tr-TR" b="1" dirty="0">
              <a:solidFill>
                <a:srgbClr val="3333FF"/>
              </a:solidFill>
            </a:endParaRPr>
          </a:p>
          <a:p>
            <a:pPr algn="ctr"/>
            <a:r>
              <a:rPr lang="tr-TR" sz="1600" b="1" dirty="0">
                <a:solidFill>
                  <a:srgbClr val="3333FF"/>
                </a:solidFill>
              </a:rPr>
              <a:t>‘</a:t>
            </a:r>
            <a:r>
              <a:rPr lang="tr-TR" sz="1600" b="1" dirty="0">
                <a:solidFill>
                  <a:srgbClr val="FF0000"/>
                </a:solidFill>
              </a:rPr>
              <a:t>’STANDART SAPMA</a:t>
            </a:r>
            <a:r>
              <a:rPr lang="tr-TR" sz="1600" b="1" dirty="0">
                <a:solidFill>
                  <a:srgbClr val="3333FF"/>
                </a:solidFill>
              </a:rPr>
              <a:t>’’ </a:t>
            </a:r>
            <a:r>
              <a:rPr lang="tr-TR" b="1" dirty="0">
                <a:solidFill>
                  <a:srgbClr val="3333FF"/>
                </a:solidFill>
              </a:rPr>
              <a:t>İLE </a:t>
            </a:r>
            <a:r>
              <a:rPr lang="tr-TR" b="1" dirty="0" smtClean="0">
                <a:solidFill>
                  <a:srgbClr val="3333FF"/>
                </a:solidFill>
              </a:rPr>
              <a:t> DEĞİŞKENLİK  ARZ  </a:t>
            </a:r>
            <a:r>
              <a:rPr lang="tr-TR" b="1" dirty="0">
                <a:solidFill>
                  <a:srgbClr val="3333FF"/>
                </a:solidFill>
              </a:rPr>
              <a:t>EDEBİLİR</a:t>
            </a:r>
          </a:p>
        </p:txBody>
      </p:sp>
    </p:spTree>
    <p:extLst>
      <p:ext uri="{BB962C8B-B14F-4D97-AF65-F5344CB8AC3E}">
        <p14:creationId xmlns:p14="http://schemas.microsoft.com/office/powerpoint/2010/main" val="410629293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980728"/>
          </a:xfrm>
          <a:solidFill>
            <a:srgbClr val="FFFF00"/>
          </a:solidFill>
        </p:spPr>
        <p:txBody>
          <a:bodyPr>
            <a:normAutofit fontScale="90000"/>
          </a:bodyPr>
          <a:lstStyle/>
          <a:p>
            <a:r>
              <a:rPr lang="tr-TR" b="1" dirty="0" smtClean="0"/>
              <a:t>       </a:t>
            </a:r>
            <a:r>
              <a:rPr lang="tr-TR" sz="3100" b="1" dirty="0" smtClean="0"/>
              <a:t>ORTAÖĞRETİM BAŞARI PUANININ HESAPLAMASI</a:t>
            </a:r>
            <a:r>
              <a:rPr lang="tr-TR" sz="4000" b="1" dirty="0" smtClean="0"/>
              <a:t/>
            </a:r>
            <a:br>
              <a:rPr lang="tr-TR" sz="4000" b="1" dirty="0" smtClean="0"/>
            </a:br>
            <a:r>
              <a:rPr lang="tr-TR" sz="4000" b="1" dirty="0" smtClean="0"/>
              <a:t>OBP</a:t>
            </a:r>
            <a:endParaRPr lang="tr-TR" dirty="0"/>
          </a:p>
        </p:txBody>
      </p:sp>
      <p:sp>
        <p:nvSpPr>
          <p:cNvPr id="3" name="2 İçerik Yer Tutucusu"/>
          <p:cNvSpPr>
            <a:spLocks noGrp="1"/>
          </p:cNvSpPr>
          <p:nvPr>
            <p:ph idx="1"/>
          </p:nvPr>
        </p:nvSpPr>
        <p:spPr>
          <a:xfrm>
            <a:off x="-2082" y="980728"/>
            <a:ext cx="9146081" cy="5877272"/>
          </a:xfrm>
          <a:solidFill>
            <a:schemeClr val="accent5">
              <a:lumMod val="20000"/>
              <a:lumOff val="80000"/>
            </a:schemeClr>
          </a:solidFill>
        </p:spPr>
        <p:txBody>
          <a:bodyPr>
            <a:normAutofit fontScale="62500" lnSpcReduction="20000"/>
          </a:bodyPr>
          <a:lstStyle/>
          <a:p>
            <a:pPr marL="0" indent="0">
              <a:buNone/>
            </a:pPr>
            <a:r>
              <a:rPr lang="tr-TR" sz="2400" dirty="0"/>
              <a:t>	</a:t>
            </a:r>
            <a:endParaRPr lang="tr-TR" sz="2400" dirty="0" smtClean="0"/>
          </a:p>
          <a:p>
            <a:pPr marL="0" indent="0">
              <a:buNone/>
            </a:pPr>
            <a:r>
              <a:rPr lang="tr-TR" sz="2400" b="1" dirty="0"/>
              <a:t>	</a:t>
            </a:r>
            <a:r>
              <a:rPr lang="tr-TR" sz="2300" b="1" i="1" dirty="0" smtClean="0"/>
              <a:t>Ortaöğretim Başarı Puanı’nın hesaplanmasında</a:t>
            </a:r>
            <a:r>
              <a:rPr lang="tr-TR" sz="2300" i="1" dirty="0" smtClean="0"/>
              <a:t> </a:t>
            </a:r>
            <a:r>
              <a:rPr lang="tr-TR" sz="2300" b="1" dirty="0" smtClean="0"/>
              <a:t>herhangi bir değişikliğe  gidilmemişt</a:t>
            </a:r>
            <a:r>
              <a:rPr lang="tr-TR" sz="2300" dirty="0" smtClean="0"/>
              <a:t>ir.</a:t>
            </a:r>
          </a:p>
          <a:p>
            <a:pPr marL="0" indent="0">
              <a:buNone/>
            </a:pPr>
            <a:endParaRPr lang="tr-TR" sz="2300" dirty="0" smtClean="0"/>
          </a:p>
          <a:p>
            <a:pPr marL="0" indent="0">
              <a:buNone/>
            </a:pPr>
            <a:r>
              <a:rPr lang="tr-TR" sz="2300" dirty="0"/>
              <a:t>	</a:t>
            </a:r>
            <a:r>
              <a:rPr lang="tr-TR" sz="2300" b="1" dirty="0" smtClean="0"/>
              <a:t>Yerleştirme puanlarına etkisi geçen seneki gibi </a:t>
            </a:r>
            <a:r>
              <a:rPr lang="tr-TR" sz="2300" b="1" dirty="0" smtClean="0">
                <a:solidFill>
                  <a:srgbClr val="FF0000"/>
                </a:solidFill>
              </a:rPr>
              <a:t>aynı oranda </a:t>
            </a:r>
            <a:r>
              <a:rPr lang="tr-TR" sz="2300" b="1" dirty="0" smtClean="0"/>
              <a:t>olacaktır.</a:t>
            </a:r>
          </a:p>
          <a:p>
            <a:pPr marL="0" indent="0">
              <a:buNone/>
            </a:pPr>
            <a:endParaRPr lang="tr-TR" sz="2300" dirty="0" smtClean="0"/>
          </a:p>
          <a:p>
            <a:pPr marL="0" indent="0">
              <a:buNone/>
            </a:pPr>
            <a:r>
              <a:rPr lang="tr-TR" sz="2300" dirty="0" smtClean="0">
                <a:ea typeface="Times New Roman" charset="0"/>
                <a:cs typeface="Times New Roman" charset="0"/>
              </a:rPr>
              <a:t>	</a:t>
            </a:r>
            <a:r>
              <a:rPr lang="tr-TR" sz="2300" b="1" u="sng" dirty="0" smtClean="0">
                <a:ea typeface="Times New Roman" charset="0"/>
                <a:cs typeface="Times New Roman" charset="0"/>
              </a:rPr>
              <a:t>Yerleştirme puanları hesaplanırken</a:t>
            </a:r>
            <a:r>
              <a:rPr lang="tr-TR" sz="2300" u="sng" dirty="0" smtClean="0">
                <a:ea typeface="Times New Roman" charset="0"/>
                <a:cs typeface="Times New Roman" charset="0"/>
              </a:rPr>
              <a:t>, </a:t>
            </a:r>
            <a:r>
              <a:rPr lang="tr-TR" sz="2300" b="1" dirty="0" smtClean="0">
                <a:ea typeface="Times New Roman" charset="0"/>
                <a:cs typeface="Times New Roman" charset="0"/>
              </a:rPr>
              <a:t>diploma notu </a:t>
            </a:r>
            <a:r>
              <a:rPr lang="tr-TR" sz="2300" b="1" u="sng" dirty="0" smtClean="0">
                <a:solidFill>
                  <a:srgbClr val="FF0000"/>
                </a:solidFill>
                <a:ea typeface="Times New Roman" charset="0"/>
                <a:cs typeface="Times New Roman" charset="0"/>
              </a:rPr>
              <a:t>önce 5 ile </a:t>
            </a:r>
            <a:r>
              <a:rPr lang="tr-TR" sz="2300" b="1" dirty="0" smtClean="0">
                <a:ea typeface="Times New Roman" charset="0"/>
                <a:cs typeface="Times New Roman" charset="0"/>
              </a:rPr>
              <a:t>çarpılacak ve çıkan sonuç </a:t>
            </a:r>
          </a:p>
          <a:p>
            <a:pPr marL="0" indent="0">
              <a:buNone/>
            </a:pPr>
            <a:r>
              <a:rPr lang="tr-TR" sz="2300" b="1" u="sng" dirty="0" smtClean="0">
                <a:solidFill>
                  <a:srgbClr val="FF0000"/>
                </a:solidFill>
                <a:ea typeface="Times New Roman" charset="0"/>
                <a:cs typeface="Times New Roman" charset="0"/>
              </a:rPr>
              <a:t>0,12 sayısı  </a:t>
            </a:r>
            <a:r>
              <a:rPr lang="tr-TR" sz="2300" b="1" dirty="0" smtClean="0">
                <a:ea typeface="Times New Roman" charset="0"/>
                <a:cs typeface="Times New Roman" charset="0"/>
              </a:rPr>
              <a:t>ile çarpılarak sınav puanlarına eklenecektir. </a:t>
            </a:r>
          </a:p>
          <a:p>
            <a:pPr marL="0" indent="0">
              <a:buNone/>
            </a:pPr>
            <a:endParaRPr lang="tr-TR" sz="2300" dirty="0" smtClean="0">
              <a:ea typeface="Times New Roman" charset="0"/>
              <a:cs typeface="Times New Roman" charset="0"/>
            </a:endParaRPr>
          </a:p>
          <a:p>
            <a:pPr marL="0" indent="0">
              <a:buNone/>
            </a:pPr>
            <a:r>
              <a:rPr lang="tr-TR" sz="2300" dirty="0">
                <a:ea typeface="Times New Roman" charset="0"/>
                <a:cs typeface="Times New Roman" charset="0"/>
              </a:rPr>
              <a:t>	</a:t>
            </a:r>
            <a:r>
              <a:rPr lang="tr-TR" sz="2900" b="1" i="1" dirty="0" smtClean="0">
                <a:ea typeface="Times New Roman" charset="0"/>
                <a:cs typeface="Times New Roman" charset="0"/>
              </a:rPr>
              <a:t>EK PUANLARIN UYGULANMASINDA </a:t>
            </a:r>
            <a:r>
              <a:rPr lang="tr-TR" sz="2300" b="1" u="sng" dirty="0" smtClean="0">
                <a:solidFill>
                  <a:srgbClr val="FF0000"/>
                </a:solidFill>
                <a:ea typeface="Times New Roman" charset="0"/>
                <a:cs typeface="Times New Roman" charset="0"/>
              </a:rPr>
              <a:t>0,06 KATSAYISI </a:t>
            </a:r>
            <a:r>
              <a:rPr lang="tr-TR" sz="2300" b="1" dirty="0" smtClean="0">
                <a:ea typeface="Times New Roman" charset="0"/>
                <a:cs typeface="Times New Roman" charset="0"/>
              </a:rPr>
              <a:t>DİKKATE ALINACAKTIR</a:t>
            </a:r>
            <a:r>
              <a:rPr lang="tr-TR" sz="2300" dirty="0" smtClean="0">
                <a:ea typeface="Times New Roman" charset="0"/>
                <a:cs typeface="Times New Roman" charset="0"/>
              </a:rPr>
              <a:t>.</a:t>
            </a:r>
            <a:r>
              <a:rPr lang="tr-TR" sz="2300" dirty="0" smtClean="0"/>
              <a:t>  </a:t>
            </a:r>
          </a:p>
          <a:p>
            <a:pPr marL="0" indent="0">
              <a:buNone/>
            </a:pPr>
            <a:r>
              <a:rPr lang="tr-TR" sz="2300" dirty="0"/>
              <a:t> </a:t>
            </a:r>
            <a:r>
              <a:rPr lang="tr-TR" sz="2300" dirty="0" smtClean="0"/>
              <a:t>                    </a:t>
            </a:r>
            <a:r>
              <a:rPr lang="tr-TR" sz="2900" b="1" u="sng" dirty="0" smtClean="0"/>
              <a:t>30.03.2012</a:t>
            </a:r>
            <a:r>
              <a:rPr lang="tr-TR" sz="2300" u="sng" dirty="0" smtClean="0"/>
              <a:t> </a:t>
            </a:r>
            <a:r>
              <a:rPr lang="tr-TR" sz="2300" b="1" u="sng" dirty="0" smtClean="0"/>
              <a:t>TARİHİ İTİBARIYLA BİR MESLEĞE YÖNELİK PROGRAM UYGULAYAN ORTAÖĞRETİM KURUMLARINDAN MEZUN OLAN VEYA BELİRTİLEN TARİH VE ÖNCESİNDE ÖĞRENİM GÖRMEKTE OLAN ÖĞRENCİLER İÇİN UYGULANACAKTIR. İLGİLİ ORTAÖĞRETİM KURUMUNA BU TARİHTEN SONRA KAYIT OLAN ADAYLAR İÇİN </a:t>
            </a:r>
            <a:r>
              <a:rPr lang="tr-TR" sz="4000" b="1" u="sng" dirty="0" smtClean="0"/>
              <a:t>UYGULANMAZ.</a:t>
            </a:r>
            <a:r>
              <a:rPr lang="tr-TR" sz="2300" u="sng" dirty="0" smtClean="0"/>
              <a:t> </a:t>
            </a:r>
            <a:endParaRPr lang="tr-TR" sz="2300" u="sng" dirty="0"/>
          </a:p>
          <a:p>
            <a:pPr marL="0" indent="0">
              <a:buNone/>
            </a:pPr>
            <a:endParaRPr lang="tr-TR" sz="2300" dirty="0" smtClean="0">
              <a:ea typeface="Times New Roman" charset="0"/>
              <a:cs typeface="Times New Roman" charset="0"/>
            </a:endParaRPr>
          </a:p>
          <a:p>
            <a:pPr marL="0" indent="0">
              <a:buNone/>
            </a:pPr>
            <a:endParaRPr lang="tr-TR" sz="2300" dirty="0" smtClean="0"/>
          </a:p>
          <a:p>
            <a:pPr marL="0" indent="0">
              <a:buNone/>
            </a:pPr>
            <a:r>
              <a:rPr lang="tr-TR" sz="2300" dirty="0" smtClean="0"/>
              <a:t>	</a:t>
            </a:r>
            <a:r>
              <a:rPr lang="tr-TR" sz="2600" b="1" dirty="0" smtClean="0"/>
              <a:t>Meslek lisesi mezunlarına geçen seneki alan odaklı ek puan uygulamasına devam edilecektir.</a:t>
            </a:r>
          </a:p>
          <a:p>
            <a:pPr>
              <a:buFont typeface="Arial" charset="0"/>
              <a:buChar char="•"/>
            </a:pPr>
            <a:endParaRPr lang="tr-TR" sz="2600" b="1" dirty="0" smtClean="0"/>
          </a:p>
          <a:p>
            <a:pPr marL="0" indent="0">
              <a:buNone/>
            </a:pPr>
            <a:r>
              <a:rPr lang="tr-TR" sz="2600" b="1" dirty="0" smtClean="0"/>
              <a:t>	Engelli adaylara yönelik düzenlemelerin uygulanmasına devam edilecektir.</a:t>
            </a:r>
          </a:p>
          <a:p>
            <a:pPr>
              <a:buFont typeface="Arial" charset="0"/>
              <a:buChar char="•"/>
            </a:pPr>
            <a:endParaRPr lang="tr-TR" sz="2600" b="1" dirty="0" smtClean="0"/>
          </a:p>
          <a:p>
            <a:pPr marL="0" indent="0">
              <a:buNone/>
            </a:pPr>
            <a:r>
              <a:rPr lang="tr-TR" sz="2600" b="1" dirty="0" smtClean="0"/>
              <a:t>	</a:t>
            </a:r>
            <a:r>
              <a:rPr lang="tr-TR" sz="2600" b="1" i="1" dirty="0" smtClean="0"/>
              <a:t>Diploma puanları </a:t>
            </a:r>
            <a:r>
              <a:rPr lang="tr-TR" sz="2600" b="1" dirty="0" smtClean="0">
                <a:solidFill>
                  <a:srgbClr val="FF0000"/>
                </a:solidFill>
              </a:rPr>
              <a:t>50-100</a:t>
            </a:r>
            <a:r>
              <a:rPr lang="tr-TR" sz="2600" b="1" dirty="0" smtClean="0"/>
              <a:t> arasında </a:t>
            </a:r>
            <a:r>
              <a:rPr lang="tr-TR" sz="2600" b="1" i="1" dirty="0" smtClean="0"/>
              <a:t>OBP aralıkları </a:t>
            </a:r>
            <a:r>
              <a:rPr lang="tr-TR" sz="2600" b="1" dirty="0" smtClean="0"/>
              <a:t>ise </a:t>
            </a:r>
            <a:r>
              <a:rPr lang="tr-TR" sz="2600" b="1" dirty="0" smtClean="0">
                <a:solidFill>
                  <a:srgbClr val="FF0000"/>
                </a:solidFill>
              </a:rPr>
              <a:t>250-500</a:t>
            </a:r>
            <a:r>
              <a:rPr lang="tr-TR" sz="2600" b="1" dirty="0" smtClean="0"/>
              <a:t> arasında olacaktır.</a:t>
            </a:r>
          </a:p>
          <a:p>
            <a:pPr marL="0" indent="0">
              <a:buNone/>
            </a:pPr>
            <a:r>
              <a:rPr lang="tr-TR" sz="2600" b="1" dirty="0" smtClean="0"/>
              <a:t>	</a:t>
            </a:r>
          </a:p>
          <a:p>
            <a:pPr marL="0" indent="0">
              <a:buNone/>
            </a:pPr>
            <a:r>
              <a:rPr lang="tr-TR" sz="2600" b="1" dirty="0"/>
              <a:t>	</a:t>
            </a:r>
            <a:r>
              <a:rPr lang="tr-TR" sz="2600" b="1" i="1" dirty="0" smtClean="0"/>
              <a:t>Diploma </a:t>
            </a:r>
            <a:r>
              <a:rPr lang="tr-TR" sz="2600" b="1" i="1" dirty="0"/>
              <a:t>notu bildirilmeyen adayların </a:t>
            </a:r>
            <a:r>
              <a:rPr lang="tr-TR" sz="2600" b="1" dirty="0"/>
              <a:t>diploma notu ile 50’nin altında olan diploma notları, 50 olarak değerlendirmeye alınacaktır</a:t>
            </a:r>
            <a:r>
              <a:rPr lang="tr-TR" sz="2600" b="1" dirty="0" smtClean="0"/>
              <a:t>..</a:t>
            </a:r>
          </a:p>
          <a:p>
            <a:pPr marL="0" indent="0">
              <a:buNone/>
            </a:pPr>
            <a:r>
              <a:rPr lang="tr-TR" sz="2600" b="1" dirty="0" smtClean="0"/>
              <a:t>. </a:t>
            </a:r>
            <a:endParaRPr lang="tr-TR" sz="2600" b="1" dirty="0"/>
          </a:p>
        </p:txBody>
      </p:sp>
    </p:spTree>
    <p:extLst>
      <p:ext uri="{BB962C8B-B14F-4D97-AF65-F5344CB8AC3E}">
        <p14:creationId xmlns:p14="http://schemas.microsoft.com/office/powerpoint/2010/main" val="371885510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59662" y="61949"/>
            <a:ext cx="8316794" cy="558739"/>
          </a:xfrm>
          <a:solidFill>
            <a:srgbClr val="FFFF00"/>
          </a:solidFill>
        </p:spPr>
        <p:txBody>
          <a:bodyPr anchor="ctr">
            <a:noAutofit/>
          </a:bodyPr>
          <a:lstStyle/>
          <a:p>
            <a:pPr algn="ctr"/>
            <a:r>
              <a:rPr lang="tr-TR" sz="2000" b="1" dirty="0" smtClean="0"/>
              <a:t>ORTAÖĞRETİM BAŞARI PUANI TABLOSU – DİPLOMA PUANI SİZE KAÇ PUAN GETİRECEKTİR</a:t>
            </a:r>
            <a:endParaRPr lang="tr-TR" sz="2000" b="1" dirty="0"/>
          </a:p>
        </p:txBody>
      </p:sp>
      <p:pic>
        <p:nvPicPr>
          <p:cNvPr id="1026" name="Picture 2" descr="C:\Users\VESTEL\Desktop\OABP 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830898"/>
            <a:ext cx="4032447" cy="5721350"/>
          </a:xfrm>
          <a:prstGeom prst="rect">
            <a:avLst/>
          </a:prstGeom>
          <a:solidFill>
            <a:srgbClr val="FFFF00"/>
          </a:solidFill>
          <a:extLst/>
        </p:spPr>
      </p:pic>
      <p:pic>
        <p:nvPicPr>
          <p:cNvPr id="1027" name="Picture 3" descr="C:\Users\VESTEL\Desktop\OABP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7686" y="785794"/>
            <a:ext cx="4225625" cy="5811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600364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836712"/>
          </a:xfrm>
          <a:solidFill>
            <a:srgbClr val="FFFF00"/>
          </a:solidFill>
        </p:spPr>
        <p:txBody>
          <a:bodyPr anchor="b">
            <a:normAutofit fontScale="90000"/>
          </a:bodyPr>
          <a:lstStyle/>
          <a:p>
            <a:pPr marL="342900" lvl="0" indent="-342900">
              <a:spcBef>
                <a:spcPct val="20000"/>
              </a:spcBef>
            </a:pP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a:solidFill>
                  <a:srgbClr val="00B0F0"/>
                </a:solidFill>
                <a:ea typeface="+mn-ea"/>
                <a:cs typeface="+mn-cs"/>
              </a:rPr>
              <a:t/>
            </a:r>
            <a:br>
              <a:rPr lang="tr-TR" sz="2000" b="1" dirty="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000" b="1" dirty="0" smtClean="0">
                <a:solidFill>
                  <a:srgbClr val="00B0F0"/>
                </a:solidFill>
                <a:ea typeface="+mn-ea"/>
                <a:cs typeface="+mn-cs"/>
              </a:rPr>
              <a:t/>
            </a:r>
            <a:br>
              <a:rPr lang="tr-TR" sz="2000" b="1" dirty="0" smtClean="0">
                <a:solidFill>
                  <a:srgbClr val="00B0F0"/>
                </a:solidFill>
                <a:ea typeface="+mn-ea"/>
                <a:cs typeface="+mn-cs"/>
              </a:rPr>
            </a:br>
            <a:r>
              <a:rPr lang="tr-TR" sz="2200" b="1" dirty="0" smtClean="0">
                <a:ea typeface="+mn-ea"/>
                <a:cs typeface="+mn-cs"/>
              </a:rPr>
              <a:t>Hukuk</a:t>
            </a:r>
            <a:r>
              <a:rPr lang="tr-TR" sz="2200" b="1" dirty="0">
                <a:ea typeface="+mn-ea"/>
                <a:cs typeface="+mn-cs"/>
              </a:rPr>
              <a:t>, Mimarlık, Mühendislik, Tıp, Öğretmenlik, Diş Hekimliği, Eczacılık</a:t>
            </a:r>
            <a:br>
              <a:rPr lang="tr-TR" sz="2200" b="1" dirty="0">
                <a:ea typeface="+mn-ea"/>
                <a:cs typeface="+mn-cs"/>
              </a:rPr>
            </a:br>
            <a:r>
              <a:rPr lang="tr-TR" sz="2200" b="1" dirty="0">
                <a:ea typeface="+mn-ea"/>
                <a:cs typeface="+mn-cs"/>
              </a:rPr>
              <a:t>Programlarına Başvurabilmek İçin </a:t>
            </a:r>
            <a:r>
              <a:rPr lang="tr-TR" sz="2200" b="1" u="sng" dirty="0">
                <a:solidFill>
                  <a:srgbClr val="3333FF"/>
                </a:solidFill>
                <a:ea typeface="+mn-ea"/>
                <a:cs typeface="+mn-cs"/>
              </a:rPr>
              <a:t>En Düşük Başarı Sırası Nedir</a:t>
            </a:r>
            <a:r>
              <a:rPr lang="tr-TR" sz="2200" b="1" dirty="0" smtClean="0">
                <a:ea typeface="+mn-ea"/>
                <a:cs typeface="+mn-cs"/>
              </a:rPr>
              <a:t>?</a:t>
            </a:r>
            <a:endParaRPr lang="tr-TR" sz="2200" b="1" dirty="0"/>
          </a:p>
        </p:txBody>
      </p:sp>
      <p:sp>
        <p:nvSpPr>
          <p:cNvPr id="3" name="İçerik Yer Tutucusu 2"/>
          <p:cNvSpPr>
            <a:spLocks noGrp="1"/>
          </p:cNvSpPr>
          <p:nvPr>
            <p:ph idx="1"/>
          </p:nvPr>
        </p:nvSpPr>
        <p:spPr>
          <a:xfrm>
            <a:off x="0" y="836712"/>
            <a:ext cx="9144000" cy="5976664"/>
          </a:xfrm>
          <a:solidFill>
            <a:schemeClr val="accent5">
              <a:lumMod val="20000"/>
              <a:lumOff val="80000"/>
            </a:schemeClr>
          </a:solidFill>
        </p:spPr>
        <p:txBody>
          <a:bodyPr>
            <a:normAutofit fontScale="55000" lnSpcReduction="20000"/>
          </a:bodyPr>
          <a:lstStyle/>
          <a:p>
            <a:pPr marL="0" indent="0">
              <a:buNone/>
            </a:pPr>
            <a:endParaRPr lang="tr-TR" b="1" i="1" dirty="0" smtClean="0">
              <a:solidFill>
                <a:srgbClr val="3333FF"/>
              </a:solidFill>
            </a:endParaRPr>
          </a:p>
          <a:p>
            <a:pPr marL="0" indent="0">
              <a:buNone/>
            </a:pPr>
            <a:r>
              <a:rPr lang="tr-TR" b="1" i="1" dirty="0" smtClean="0">
                <a:solidFill>
                  <a:srgbClr val="3333FF"/>
                </a:solidFill>
              </a:rPr>
              <a:t>Hukuk </a:t>
            </a:r>
            <a:r>
              <a:rPr lang="tr-TR" b="1" i="1" dirty="0">
                <a:solidFill>
                  <a:srgbClr val="3333FF"/>
                </a:solidFill>
              </a:rPr>
              <a:t>programlarına </a:t>
            </a:r>
            <a:r>
              <a:rPr lang="tr-TR" dirty="0" smtClean="0"/>
              <a:t> </a:t>
            </a:r>
            <a:r>
              <a:rPr lang="tr-TR" u="sng" dirty="0">
                <a:solidFill>
                  <a:srgbClr val="3333FF"/>
                </a:solidFill>
              </a:rPr>
              <a:t>EA </a:t>
            </a:r>
            <a:r>
              <a:rPr lang="tr-TR" b="1" u="sng" dirty="0">
                <a:solidFill>
                  <a:srgbClr val="3333FF"/>
                </a:solidFill>
              </a:rPr>
              <a:t>En düşük 125 </a:t>
            </a:r>
            <a:r>
              <a:rPr lang="tr-TR" b="1" u="sng" dirty="0" smtClean="0">
                <a:solidFill>
                  <a:srgbClr val="3333FF"/>
                </a:solidFill>
              </a:rPr>
              <a:t>bininci</a:t>
            </a:r>
          </a:p>
          <a:p>
            <a:pPr marL="0" indent="0">
              <a:buNone/>
            </a:pPr>
            <a:r>
              <a:rPr lang="tr-TR" dirty="0" smtClean="0"/>
              <a:t/>
            </a:r>
            <a:br>
              <a:rPr lang="tr-TR" dirty="0" smtClean="0"/>
            </a:br>
            <a:r>
              <a:rPr lang="tr-TR" b="1" i="1" dirty="0" smtClean="0">
                <a:solidFill>
                  <a:srgbClr val="3333FF"/>
                </a:solidFill>
              </a:rPr>
              <a:t>Mühendislik </a:t>
            </a:r>
            <a:r>
              <a:rPr lang="tr-TR" b="1" i="1" dirty="0">
                <a:solidFill>
                  <a:srgbClr val="3333FF"/>
                </a:solidFill>
              </a:rPr>
              <a:t>programlarına</a:t>
            </a:r>
            <a:r>
              <a:rPr lang="tr-TR" dirty="0">
                <a:solidFill>
                  <a:srgbClr val="3333FF"/>
                </a:solidFill>
              </a:rPr>
              <a:t> </a:t>
            </a:r>
            <a:r>
              <a:rPr lang="tr-TR" dirty="0" smtClean="0"/>
              <a:t> </a:t>
            </a:r>
            <a:r>
              <a:rPr lang="tr-TR" sz="2900" b="1" dirty="0" smtClean="0">
                <a:solidFill>
                  <a:srgbClr val="FF0000"/>
                </a:solidFill>
              </a:rPr>
              <a:t>Orman</a:t>
            </a:r>
            <a:r>
              <a:rPr lang="tr-TR" sz="2900" b="1" dirty="0">
                <a:solidFill>
                  <a:srgbClr val="FF0000"/>
                </a:solidFill>
              </a:rPr>
              <a:t>, Ziraat, Tarım Bilimleri </a:t>
            </a:r>
            <a:r>
              <a:rPr lang="tr-TR" sz="2900" b="1" dirty="0" smtClean="0">
                <a:solidFill>
                  <a:srgbClr val="FF0000"/>
                </a:solidFill>
              </a:rPr>
              <a:t>ve Teknolojileri</a:t>
            </a:r>
            <a:r>
              <a:rPr lang="tr-TR" sz="2900" b="1" dirty="0">
                <a:solidFill>
                  <a:srgbClr val="FF0000"/>
                </a:solidFill>
              </a:rPr>
              <a:t>, </a:t>
            </a:r>
            <a:r>
              <a:rPr lang="tr-TR" sz="2900" b="1" dirty="0" smtClean="0">
                <a:solidFill>
                  <a:srgbClr val="FF0000"/>
                </a:solidFill>
              </a:rPr>
              <a:t>Su Ürünleri/Su </a:t>
            </a:r>
            <a:r>
              <a:rPr lang="tr-TR" sz="2900" b="1" dirty="0">
                <a:solidFill>
                  <a:srgbClr val="FF0000"/>
                </a:solidFill>
              </a:rPr>
              <a:t>Bilimleri Fakülteleri programları ile </a:t>
            </a:r>
            <a:r>
              <a:rPr lang="tr-TR" sz="2900" b="1" dirty="0" smtClean="0">
                <a:solidFill>
                  <a:srgbClr val="FF0000"/>
                </a:solidFill>
              </a:rPr>
              <a:t>Ağaç İşleri </a:t>
            </a:r>
            <a:r>
              <a:rPr lang="tr-TR" sz="2900" b="1" dirty="0">
                <a:solidFill>
                  <a:srgbClr val="FF0000"/>
                </a:solidFill>
              </a:rPr>
              <a:t>Endüstri Mühendisliği, </a:t>
            </a:r>
            <a:r>
              <a:rPr lang="tr-TR" sz="2900" b="1" dirty="0" err="1">
                <a:solidFill>
                  <a:srgbClr val="FF0000"/>
                </a:solidFill>
              </a:rPr>
              <a:t>Biyosistem</a:t>
            </a:r>
            <a:r>
              <a:rPr lang="tr-TR" sz="2900" b="1" dirty="0">
                <a:solidFill>
                  <a:srgbClr val="FF0000"/>
                </a:solidFill>
              </a:rPr>
              <a:t> </a:t>
            </a:r>
            <a:r>
              <a:rPr lang="tr-TR" sz="2900" b="1" dirty="0" smtClean="0">
                <a:solidFill>
                  <a:srgbClr val="FF0000"/>
                </a:solidFill>
              </a:rPr>
              <a:t>Mühendisliği, Balıkçılık </a:t>
            </a:r>
            <a:r>
              <a:rPr lang="tr-TR" sz="2900" b="1" dirty="0">
                <a:solidFill>
                  <a:srgbClr val="FF0000"/>
                </a:solidFill>
              </a:rPr>
              <a:t>Teknolojisi </a:t>
            </a:r>
            <a:r>
              <a:rPr lang="tr-TR" sz="2500" b="1" dirty="0">
                <a:solidFill>
                  <a:srgbClr val="FF0000"/>
                </a:solidFill>
              </a:rPr>
              <a:t>Mühendisliği, </a:t>
            </a:r>
            <a:r>
              <a:rPr lang="tr-TR" sz="2900" b="1" dirty="0">
                <a:solidFill>
                  <a:srgbClr val="FF0000"/>
                </a:solidFill>
              </a:rPr>
              <a:t>Su </a:t>
            </a:r>
            <a:r>
              <a:rPr lang="tr-TR" sz="2900" b="1" dirty="0" smtClean="0">
                <a:solidFill>
                  <a:srgbClr val="FF0000"/>
                </a:solidFill>
              </a:rPr>
              <a:t>Ürünleri Mühendisliği </a:t>
            </a:r>
            <a:r>
              <a:rPr lang="tr-TR" sz="2900" b="1" dirty="0">
                <a:solidFill>
                  <a:srgbClr val="FF0000"/>
                </a:solidFill>
              </a:rPr>
              <a:t>programları hariç</a:t>
            </a:r>
            <a:r>
              <a:rPr lang="tr-TR" sz="2500" b="1" dirty="0"/>
              <a:t>;  </a:t>
            </a:r>
            <a:r>
              <a:rPr lang="tr-TR" sz="2900" b="1" dirty="0" smtClean="0">
                <a:solidFill>
                  <a:srgbClr val="FF0000"/>
                </a:solidFill>
              </a:rPr>
              <a:t>Ziraat </a:t>
            </a:r>
            <a:r>
              <a:rPr lang="tr-TR" sz="2900" b="1" dirty="0">
                <a:solidFill>
                  <a:srgbClr val="FF0000"/>
                </a:solidFill>
              </a:rPr>
              <a:t>Fakültelerinin </a:t>
            </a:r>
            <a:r>
              <a:rPr lang="tr-TR" sz="2900" b="1" dirty="0" smtClean="0">
                <a:solidFill>
                  <a:srgbClr val="FF0000"/>
                </a:solidFill>
              </a:rPr>
              <a:t>Gıda Mühendisliği </a:t>
            </a:r>
            <a:r>
              <a:rPr lang="tr-TR" sz="2900" b="1" dirty="0">
                <a:solidFill>
                  <a:srgbClr val="FF0000"/>
                </a:solidFill>
              </a:rPr>
              <a:t>programları</a:t>
            </a:r>
            <a:r>
              <a:rPr lang="tr-TR" sz="2900" b="1" dirty="0"/>
              <a:t> </a:t>
            </a:r>
            <a:r>
              <a:rPr lang="tr-TR" sz="2900" b="1" dirty="0" smtClean="0">
                <a:solidFill>
                  <a:srgbClr val="FF0000"/>
                </a:solidFill>
              </a:rPr>
              <a:t>dâhil</a:t>
            </a:r>
            <a:r>
              <a:rPr lang="tr-TR" sz="2900" b="1" dirty="0" smtClean="0"/>
              <a:t> </a:t>
            </a:r>
            <a:r>
              <a:rPr lang="tr-TR" sz="2900" b="1" u="sng" dirty="0" smtClean="0">
                <a:solidFill>
                  <a:srgbClr val="3333FF"/>
                </a:solidFill>
              </a:rPr>
              <a:t>SAY </a:t>
            </a:r>
            <a:r>
              <a:rPr lang="tr-TR" sz="2900" b="1" u="sng" dirty="0">
                <a:solidFill>
                  <a:srgbClr val="3333FF"/>
                </a:solidFill>
              </a:rPr>
              <a:t>En düşük 300 </a:t>
            </a:r>
            <a:r>
              <a:rPr lang="tr-TR" sz="2900" b="1" u="sng" dirty="0" smtClean="0">
                <a:solidFill>
                  <a:srgbClr val="3333FF"/>
                </a:solidFill>
              </a:rPr>
              <a:t>bininci</a:t>
            </a:r>
          </a:p>
          <a:p>
            <a:pPr marL="0" indent="0">
              <a:buNone/>
            </a:pPr>
            <a:endParaRPr lang="tr-TR" b="1" u="sng" dirty="0">
              <a:solidFill>
                <a:srgbClr val="FF0000"/>
              </a:solidFill>
            </a:endParaRPr>
          </a:p>
          <a:p>
            <a:pPr marL="0" indent="0">
              <a:buNone/>
            </a:pPr>
            <a:r>
              <a:rPr lang="tr-TR" dirty="0" smtClean="0"/>
              <a:t> </a:t>
            </a:r>
            <a:r>
              <a:rPr lang="tr-TR" b="1" i="1" dirty="0" smtClean="0">
                <a:solidFill>
                  <a:srgbClr val="3333FF"/>
                </a:solidFill>
              </a:rPr>
              <a:t>Mimarlık </a:t>
            </a:r>
            <a:r>
              <a:rPr lang="tr-TR" b="1" dirty="0" smtClean="0">
                <a:solidFill>
                  <a:srgbClr val="3333FF"/>
                </a:solidFill>
              </a:rPr>
              <a:t> </a:t>
            </a:r>
            <a:r>
              <a:rPr lang="tr-TR" dirty="0" smtClean="0"/>
              <a:t> </a:t>
            </a:r>
            <a:r>
              <a:rPr lang="tr-TR" b="1" u="sng" dirty="0">
                <a:solidFill>
                  <a:srgbClr val="3333FF"/>
                </a:solidFill>
              </a:rPr>
              <a:t>SAY En düşük 250 </a:t>
            </a:r>
            <a:r>
              <a:rPr lang="tr-TR" b="1" u="sng" dirty="0" smtClean="0">
                <a:solidFill>
                  <a:srgbClr val="3333FF"/>
                </a:solidFill>
              </a:rPr>
              <a:t>bininci</a:t>
            </a:r>
          </a:p>
          <a:p>
            <a:pPr marL="0" indent="0">
              <a:buNone/>
            </a:pPr>
            <a:r>
              <a:rPr lang="tr-TR" u="sng" dirty="0" smtClean="0">
                <a:solidFill>
                  <a:srgbClr val="FF0000"/>
                </a:solidFill>
              </a:rPr>
              <a:t/>
            </a:r>
            <a:br>
              <a:rPr lang="tr-TR" u="sng" dirty="0" smtClean="0">
                <a:solidFill>
                  <a:srgbClr val="FF0000"/>
                </a:solidFill>
              </a:rPr>
            </a:br>
            <a:r>
              <a:rPr lang="tr-TR" dirty="0" smtClean="0"/>
              <a:t> </a:t>
            </a:r>
            <a:r>
              <a:rPr lang="tr-TR" b="1" i="1" dirty="0" smtClean="0">
                <a:solidFill>
                  <a:srgbClr val="3333FF"/>
                </a:solidFill>
              </a:rPr>
              <a:t>Tıp </a:t>
            </a:r>
            <a:r>
              <a:rPr lang="tr-TR" i="1" dirty="0" smtClean="0">
                <a:solidFill>
                  <a:srgbClr val="3333FF"/>
                </a:solidFill>
              </a:rPr>
              <a:t> </a:t>
            </a:r>
            <a:r>
              <a:rPr lang="tr-TR" dirty="0" smtClean="0"/>
              <a:t> </a:t>
            </a:r>
            <a:r>
              <a:rPr lang="tr-TR" b="1" u="sng" dirty="0">
                <a:solidFill>
                  <a:srgbClr val="3333FF"/>
                </a:solidFill>
              </a:rPr>
              <a:t>SAY En düşük 50 </a:t>
            </a:r>
            <a:r>
              <a:rPr lang="tr-TR" b="1" u="sng" dirty="0" smtClean="0">
                <a:solidFill>
                  <a:srgbClr val="3333FF"/>
                </a:solidFill>
              </a:rPr>
              <a:t>bininci</a:t>
            </a:r>
          </a:p>
          <a:p>
            <a:pPr marL="0" indent="0">
              <a:buNone/>
            </a:pPr>
            <a:r>
              <a:rPr lang="tr-TR" b="1" dirty="0" smtClean="0"/>
              <a:t> </a:t>
            </a:r>
            <a:r>
              <a:rPr lang="tr-TR" dirty="0" smtClean="0"/>
              <a:t/>
            </a:r>
            <a:br>
              <a:rPr lang="tr-TR" dirty="0" smtClean="0"/>
            </a:br>
            <a:r>
              <a:rPr lang="tr-TR" b="1" i="1" dirty="0" smtClean="0">
                <a:solidFill>
                  <a:srgbClr val="3333FF"/>
                </a:solidFill>
              </a:rPr>
              <a:t>Öğretmenlik </a:t>
            </a:r>
            <a:r>
              <a:rPr lang="tr-TR" b="1" i="1" dirty="0">
                <a:solidFill>
                  <a:srgbClr val="3333FF"/>
                </a:solidFill>
              </a:rPr>
              <a:t>programlarına</a:t>
            </a:r>
            <a:r>
              <a:rPr lang="tr-TR" i="1" dirty="0">
                <a:solidFill>
                  <a:srgbClr val="3333FF"/>
                </a:solidFill>
              </a:rPr>
              <a:t> </a:t>
            </a:r>
            <a:r>
              <a:rPr lang="tr-TR" dirty="0" smtClean="0"/>
              <a:t> </a:t>
            </a:r>
            <a:r>
              <a:rPr lang="tr-TR" b="1" dirty="0" smtClean="0">
                <a:solidFill>
                  <a:srgbClr val="FF0000"/>
                </a:solidFill>
              </a:rPr>
              <a:t>işlemlerinde Rehberlik </a:t>
            </a:r>
            <a:r>
              <a:rPr lang="tr-TR" b="1" dirty="0">
                <a:solidFill>
                  <a:srgbClr val="FF0000"/>
                </a:solidFill>
              </a:rPr>
              <a:t>ve Psikolojik Danışmanlık programı </a:t>
            </a:r>
            <a:r>
              <a:rPr lang="tr-TR" b="1" dirty="0" smtClean="0">
                <a:solidFill>
                  <a:srgbClr val="FF0000"/>
                </a:solidFill>
              </a:rPr>
              <a:t> dâhil</a:t>
            </a:r>
            <a:r>
              <a:rPr lang="tr-TR" sz="2200" b="1" dirty="0" smtClean="0">
                <a:solidFill>
                  <a:srgbClr val="FF0000"/>
                </a:solidFill>
              </a:rPr>
              <a:t>  </a:t>
            </a:r>
            <a:r>
              <a:rPr lang="tr-TR" dirty="0" smtClean="0"/>
              <a:t> </a:t>
            </a:r>
            <a:r>
              <a:rPr lang="tr-TR" b="1" u="sng" dirty="0">
                <a:solidFill>
                  <a:srgbClr val="3333FF"/>
                </a:solidFill>
              </a:rPr>
              <a:t>En düşük 300 </a:t>
            </a:r>
            <a:r>
              <a:rPr lang="tr-TR" b="1" u="sng" dirty="0" smtClean="0">
                <a:solidFill>
                  <a:srgbClr val="3333FF"/>
                </a:solidFill>
              </a:rPr>
              <a:t>bininci</a:t>
            </a:r>
          </a:p>
          <a:p>
            <a:pPr marL="0" indent="0">
              <a:buNone/>
            </a:pPr>
            <a:r>
              <a:rPr lang="tr-TR" dirty="0" smtClean="0"/>
              <a:t/>
            </a:r>
            <a:br>
              <a:rPr lang="tr-TR" dirty="0" smtClean="0"/>
            </a:br>
            <a:r>
              <a:rPr lang="tr-TR" dirty="0" smtClean="0"/>
              <a:t> </a:t>
            </a:r>
            <a:r>
              <a:rPr lang="tr-TR" b="1" i="1" dirty="0" smtClean="0">
                <a:solidFill>
                  <a:srgbClr val="3333FF"/>
                </a:solidFill>
              </a:rPr>
              <a:t>Eczacılık </a:t>
            </a:r>
            <a:r>
              <a:rPr lang="tr-TR" dirty="0" smtClean="0"/>
              <a:t>  </a:t>
            </a:r>
            <a:r>
              <a:rPr lang="tr-TR" b="1" u="sng" dirty="0" smtClean="0">
                <a:solidFill>
                  <a:srgbClr val="3333FF"/>
                </a:solidFill>
              </a:rPr>
              <a:t>SAY </a:t>
            </a:r>
            <a:r>
              <a:rPr lang="tr-TR" b="1" u="sng" dirty="0">
                <a:solidFill>
                  <a:srgbClr val="3333FF"/>
                </a:solidFill>
              </a:rPr>
              <a:t>En düşük 100 </a:t>
            </a:r>
            <a:r>
              <a:rPr lang="tr-TR" b="1" u="sng" dirty="0" smtClean="0">
                <a:solidFill>
                  <a:srgbClr val="3333FF"/>
                </a:solidFill>
              </a:rPr>
              <a:t>bininci</a:t>
            </a:r>
          </a:p>
          <a:p>
            <a:pPr marL="0" indent="0">
              <a:buNone/>
            </a:pPr>
            <a:r>
              <a:rPr lang="tr-TR" dirty="0" smtClean="0"/>
              <a:t/>
            </a:r>
            <a:br>
              <a:rPr lang="tr-TR" dirty="0" smtClean="0"/>
            </a:br>
            <a:r>
              <a:rPr lang="tr-TR" dirty="0" smtClean="0"/>
              <a:t> </a:t>
            </a:r>
            <a:r>
              <a:rPr lang="tr-TR" b="1" i="1" dirty="0" smtClean="0">
                <a:solidFill>
                  <a:srgbClr val="3333FF"/>
                </a:solidFill>
              </a:rPr>
              <a:t>Diş </a:t>
            </a:r>
            <a:r>
              <a:rPr lang="tr-TR" b="1" i="1" dirty="0">
                <a:solidFill>
                  <a:srgbClr val="3333FF"/>
                </a:solidFill>
              </a:rPr>
              <a:t>Hekimliği </a:t>
            </a:r>
            <a:r>
              <a:rPr lang="tr-TR" dirty="0" smtClean="0">
                <a:solidFill>
                  <a:srgbClr val="3333FF"/>
                </a:solidFill>
              </a:rPr>
              <a:t> </a:t>
            </a:r>
            <a:r>
              <a:rPr lang="tr-TR" dirty="0" smtClean="0"/>
              <a:t>  </a:t>
            </a:r>
            <a:r>
              <a:rPr lang="tr-TR" b="1" u="sng" dirty="0" smtClean="0">
                <a:solidFill>
                  <a:srgbClr val="3333FF"/>
                </a:solidFill>
              </a:rPr>
              <a:t>SAY </a:t>
            </a:r>
            <a:r>
              <a:rPr lang="tr-TR" b="1" u="sng" dirty="0">
                <a:solidFill>
                  <a:srgbClr val="3333FF"/>
                </a:solidFill>
              </a:rPr>
              <a:t>En düşük 80 bininci </a:t>
            </a:r>
            <a:endParaRPr lang="tr-TR" b="1" u="sng" dirty="0" smtClean="0">
              <a:solidFill>
                <a:srgbClr val="3333FF"/>
              </a:solidFill>
            </a:endParaRPr>
          </a:p>
          <a:p>
            <a:pPr marL="0" indent="0">
              <a:buNone/>
            </a:pPr>
            <a:r>
              <a:rPr lang="tr-TR" b="1" dirty="0" smtClean="0"/>
              <a:t/>
            </a:r>
            <a:br>
              <a:rPr lang="tr-TR" b="1" dirty="0" smtClean="0"/>
            </a:br>
            <a:r>
              <a:rPr lang="tr-TR" b="1" dirty="0" smtClean="0"/>
              <a:t>                                                     </a:t>
            </a:r>
            <a:r>
              <a:rPr lang="tr-TR" sz="4500" b="1" dirty="0" smtClean="0">
                <a:solidFill>
                  <a:srgbClr val="FF0000"/>
                </a:solidFill>
              </a:rPr>
              <a:t>! </a:t>
            </a:r>
            <a:r>
              <a:rPr lang="tr-TR" sz="4500" b="1" u="sng" dirty="0" smtClean="0">
                <a:solidFill>
                  <a:srgbClr val="FF0000"/>
                </a:solidFill>
              </a:rPr>
              <a:t>ÖNEMLİ !</a:t>
            </a:r>
            <a:endParaRPr lang="tr-TR" sz="4500" b="1" u="sng" dirty="0">
              <a:solidFill>
                <a:srgbClr val="FF0000"/>
              </a:solidFill>
            </a:endParaRPr>
          </a:p>
          <a:p>
            <a:pPr marL="0" indent="0">
              <a:buNone/>
            </a:pPr>
            <a:r>
              <a:rPr lang="tr-TR" dirty="0">
                <a:solidFill>
                  <a:srgbClr val="FF0000"/>
                </a:solidFill>
              </a:rPr>
              <a:t>* </a:t>
            </a:r>
            <a:r>
              <a:rPr lang="tr-TR" dirty="0">
                <a:solidFill>
                  <a:srgbClr val="3333FF"/>
                </a:solidFill>
              </a:rPr>
              <a:t>Vakıf Yükseköğretim </a:t>
            </a:r>
            <a:r>
              <a:rPr lang="tr-TR" dirty="0" smtClean="0">
                <a:solidFill>
                  <a:srgbClr val="3333FF"/>
                </a:solidFill>
              </a:rPr>
              <a:t>Kurumları </a:t>
            </a:r>
            <a:r>
              <a:rPr lang="tr-TR" b="1" u="sng" dirty="0">
                <a:solidFill>
                  <a:srgbClr val="3333FF"/>
                </a:solidFill>
              </a:rPr>
              <a:t>S</a:t>
            </a:r>
            <a:r>
              <a:rPr lang="tr-TR" b="1" u="sng" dirty="0" smtClean="0">
                <a:solidFill>
                  <a:srgbClr val="3333FF"/>
                </a:solidFill>
              </a:rPr>
              <a:t>enato </a:t>
            </a:r>
            <a:r>
              <a:rPr lang="tr-TR" b="1" u="sng" dirty="0">
                <a:solidFill>
                  <a:srgbClr val="3333FF"/>
                </a:solidFill>
              </a:rPr>
              <a:t>K</a:t>
            </a:r>
            <a:r>
              <a:rPr lang="tr-TR" b="1" u="sng" dirty="0" smtClean="0">
                <a:solidFill>
                  <a:srgbClr val="3333FF"/>
                </a:solidFill>
              </a:rPr>
              <a:t>ararı </a:t>
            </a:r>
            <a:r>
              <a:rPr lang="tr-TR" b="1" dirty="0">
                <a:solidFill>
                  <a:srgbClr val="FF0000"/>
                </a:solidFill>
              </a:rPr>
              <a:t>ile söz konusu başarı sırasına ilişkin </a:t>
            </a:r>
            <a:r>
              <a:rPr lang="tr-TR" b="1" u="sng" dirty="0">
                <a:solidFill>
                  <a:srgbClr val="3333FF"/>
                </a:solidFill>
              </a:rPr>
              <a:t>daha üstte başarı </a:t>
            </a:r>
            <a:r>
              <a:rPr lang="tr-TR" b="1" u="sng" dirty="0" smtClean="0">
                <a:solidFill>
                  <a:srgbClr val="3333FF"/>
                </a:solidFill>
              </a:rPr>
              <a:t>sırası </a:t>
            </a:r>
            <a:r>
              <a:rPr lang="tr-TR" b="1" dirty="0" smtClean="0">
                <a:solidFill>
                  <a:srgbClr val="FF0000"/>
                </a:solidFill>
              </a:rPr>
              <a:t>belirleyebilmektedir</a:t>
            </a:r>
            <a:endParaRPr lang="tr-TR" b="1" dirty="0">
              <a:solidFill>
                <a:srgbClr val="FF0000"/>
              </a:solidFill>
            </a:endParaRPr>
          </a:p>
        </p:txBody>
      </p:sp>
    </p:spTree>
    <p:extLst>
      <p:ext uri="{BB962C8B-B14F-4D97-AF65-F5344CB8AC3E}">
        <p14:creationId xmlns:p14="http://schemas.microsoft.com/office/powerpoint/2010/main" val="229648991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908720"/>
          </a:xfrm>
          <a:solidFill>
            <a:srgbClr val="FFFF00"/>
          </a:solidFill>
        </p:spPr>
        <p:txBody>
          <a:bodyPr>
            <a:normAutofit/>
          </a:bodyPr>
          <a:lstStyle/>
          <a:p>
            <a:r>
              <a:rPr lang="tr-TR" sz="3200" b="1" dirty="0"/>
              <a:t>OKUL BİRİNCİLERİ</a:t>
            </a:r>
          </a:p>
        </p:txBody>
      </p:sp>
      <p:sp>
        <p:nvSpPr>
          <p:cNvPr id="3" name="İçerik Yer Tutucusu 2"/>
          <p:cNvSpPr>
            <a:spLocks noGrp="1"/>
          </p:cNvSpPr>
          <p:nvPr>
            <p:ph idx="1"/>
          </p:nvPr>
        </p:nvSpPr>
        <p:spPr>
          <a:xfrm>
            <a:off x="0" y="908720"/>
            <a:ext cx="9144000" cy="5949280"/>
          </a:xfrm>
          <a:solidFill>
            <a:schemeClr val="accent5">
              <a:lumMod val="20000"/>
              <a:lumOff val="80000"/>
            </a:schemeClr>
          </a:solidFill>
        </p:spPr>
        <p:txBody>
          <a:bodyPr>
            <a:normAutofit fontScale="55000" lnSpcReduction="20000"/>
          </a:bodyPr>
          <a:lstStyle/>
          <a:p>
            <a:pPr marL="0" indent="0">
              <a:buNone/>
            </a:pPr>
            <a:r>
              <a:rPr lang="tr-TR" dirty="0"/>
              <a:t> </a:t>
            </a:r>
            <a:r>
              <a:rPr lang="tr-TR" dirty="0" smtClean="0"/>
              <a:t>          </a:t>
            </a:r>
            <a:br>
              <a:rPr lang="tr-TR" dirty="0" smtClean="0"/>
            </a:br>
            <a:r>
              <a:rPr lang="tr-TR" dirty="0" smtClean="0"/>
              <a:t>	</a:t>
            </a:r>
            <a:r>
              <a:rPr lang="tr-TR" b="1" dirty="0" smtClean="0"/>
              <a:t>Ortaöğretim </a:t>
            </a:r>
            <a:r>
              <a:rPr lang="tr-TR" b="1" dirty="0"/>
              <a:t>okullarını birincilikle bitiren adaylar için yükseköğretim programlarında </a:t>
            </a:r>
            <a:r>
              <a:rPr lang="tr-TR" b="1" i="1" dirty="0"/>
              <a:t>okul birincisi </a:t>
            </a:r>
            <a:r>
              <a:rPr lang="tr-TR" b="1" dirty="0"/>
              <a:t>kontenjanı </a:t>
            </a:r>
            <a:r>
              <a:rPr lang="tr-TR" b="1" dirty="0" smtClean="0"/>
              <a:t>bulunmaktadır.</a:t>
            </a:r>
          </a:p>
          <a:p>
            <a:pPr marL="0" indent="0">
              <a:buNone/>
            </a:pPr>
            <a:r>
              <a:rPr lang="tr-TR" b="1" i="1" dirty="0">
                <a:solidFill>
                  <a:srgbClr val="FF0000"/>
                </a:solidFill>
              </a:rPr>
              <a:t>	</a:t>
            </a:r>
            <a:r>
              <a:rPr lang="tr-TR" b="1" i="1" u="sng" dirty="0" smtClean="0">
                <a:solidFill>
                  <a:srgbClr val="FF0000"/>
                </a:solidFill>
              </a:rPr>
              <a:t>Okul </a:t>
            </a:r>
            <a:r>
              <a:rPr lang="tr-TR" b="1" i="1" u="sng" dirty="0">
                <a:solidFill>
                  <a:srgbClr val="FF0000"/>
                </a:solidFill>
              </a:rPr>
              <a:t>birincileri</a:t>
            </a:r>
            <a:r>
              <a:rPr lang="tr-TR" b="1" dirty="0">
                <a:solidFill>
                  <a:srgbClr val="FF0000"/>
                </a:solidFill>
              </a:rPr>
              <a:t>, </a:t>
            </a:r>
            <a:r>
              <a:rPr lang="tr-TR" b="1" dirty="0">
                <a:solidFill>
                  <a:srgbClr val="3333FF"/>
                </a:solidFill>
              </a:rPr>
              <a:t>genel kontenjan (öncelikle) ve okul birincisi kontenjanı göz önünde tutularak </a:t>
            </a:r>
            <a:r>
              <a:rPr lang="tr-TR" b="1" dirty="0">
                <a:solidFill>
                  <a:srgbClr val="FF0000"/>
                </a:solidFill>
              </a:rPr>
              <a:t>merkezî yerleştirme ile yerleştirme puanlarının yeterli olduğu </a:t>
            </a:r>
            <a:r>
              <a:rPr lang="tr-TR" sz="4500" b="1" i="1" u="sng" dirty="0"/>
              <a:t>en üst tercihlerine </a:t>
            </a:r>
            <a:r>
              <a:rPr lang="tr-TR" sz="4500" b="1" i="1" u="sng" dirty="0" smtClean="0"/>
              <a:t>yerleştirilmektedir</a:t>
            </a:r>
            <a:r>
              <a:rPr lang="tr-TR" sz="4500" b="1" dirty="0" smtClean="0"/>
              <a:t> </a:t>
            </a:r>
          </a:p>
          <a:p>
            <a:pPr marL="0" indent="0">
              <a:buNone/>
            </a:pPr>
            <a:r>
              <a:rPr lang="tr-TR" b="1" dirty="0" smtClean="0"/>
              <a:t/>
            </a:r>
            <a:br>
              <a:rPr lang="tr-TR" b="1" dirty="0" smtClean="0"/>
            </a:br>
            <a:r>
              <a:rPr lang="tr-TR" b="1" dirty="0" smtClean="0"/>
              <a:t>            </a:t>
            </a:r>
            <a:r>
              <a:rPr lang="tr-TR" sz="4500" b="1" u="sng" dirty="0" smtClean="0"/>
              <a:t>Okul birinciliği </a:t>
            </a:r>
            <a:r>
              <a:rPr lang="tr-TR" sz="4500" b="1" u="sng" dirty="0"/>
              <a:t>sadece adayın mezun olduğu yıl için geçerlidir</a:t>
            </a:r>
            <a:r>
              <a:rPr lang="tr-TR" b="1" dirty="0"/>
              <a:t>. Yerleşemeyen aday bir sonraki yıl için bu avantajdan faydalanamayacaktır</a:t>
            </a:r>
            <a:r>
              <a:rPr lang="tr-TR" b="1" dirty="0" smtClean="0"/>
              <a:t>.</a:t>
            </a:r>
          </a:p>
          <a:p>
            <a:pPr marL="0" indent="0">
              <a:buNone/>
            </a:pPr>
            <a:endParaRPr lang="tr-TR" b="1" dirty="0" smtClean="0"/>
          </a:p>
          <a:p>
            <a:pPr marL="0" indent="0">
              <a:buNone/>
            </a:pPr>
            <a:r>
              <a:rPr lang="tr-TR" b="1" dirty="0" smtClean="0"/>
              <a:t>         </a:t>
            </a:r>
            <a:r>
              <a:rPr lang="tr-TR" sz="4400" b="1" i="1" u="sng" dirty="0" smtClean="0"/>
              <a:t>Okul </a:t>
            </a:r>
            <a:r>
              <a:rPr lang="tr-TR" sz="4400" b="1" i="1" u="sng" dirty="0"/>
              <a:t>birinciliği s</a:t>
            </a:r>
            <a:r>
              <a:rPr lang="tr-TR" sz="4400" b="1" i="1" u="sng" dirty="0" smtClean="0"/>
              <a:t>adece </a:t>
            </a:r>
            <a:r>
              <a:rPr lang="tr-TR" sz="4400" b="1" i="1" u="sng" dirty="0"/>
              <a:t>devlet üniversitelerinde, </a:t>
            </a:r>
            <a:r>
              <a:rPr lang="tr-TR" sz="4400" b="1" i="1" u="sng" dirty="0" err="1"/>
              <a:t>önlisans</a:t>
            </a:r>
            <a:r>
              <a:rPr lang="tr-TR" sz="4400" b="1" i="1" u="sng" dirty="0"/>
              <a:t> ve lisans </a:t>
            </a:r>
            <a:r>
              <a:rPr lang="tr-TR" sz="4400" b="1" i="1" u="sng" dirty="0" smtClean="0"/>
              <a:t>programlarındaki kontenjanlar için geçerlidir</a:t>
            </a:r>
            <a:r>
              <a:rPr lang="tr-TR" b="1" i="1" dirty="0" smtClean="0">
                <a:solidFill>
                  <a:srgbClr val="3333FF"/>
                </a:solidFill>
              </a:rPr>
              <a:t>.</a:t>
            </a:r>
          </a:p>
          <a:p>
            <a:pPr marL="0" indent="0">
              <a:buNone/>
            </a:pPr>
            <a:endParaRPr lang="tr-TR" b="1" dirty="0" smtClean="0"/>
          </a:p>
          <a:p>
            <a:pPr marL="0" indent="0">
              <a:buNone/>
            </a:pPr>
            <a:r>
              <a:rPr lang="tr-TR" b="1" dirty="0" smtClean="0">
                <a:solidFill>
                  <a:srgbClr val="FF0000"/>
                </a:solidFill>
              </a:rPr>
              <a:t>	</a:t>
            </a:r>
            <a:r>
              <a:rPr lang="tr-TR" b="1" i="1" dirty="0" smtClean="0"/>
              <a:t>Okul </a:t>
            </a:r>
            <a:r>
              <a:rPr lang="tr-TR" b="1" i="1" dirty="0"/>
              <a:t>birincileri için </a:t>
            </a:r>
            <a:r>
              <a:rPr lang="tr-TR" b="1" dirty="0"/>
              <a:t>ayrılan </a:t>
            </a:r>
            <a:r>
              <a:rPr lang="tr-TR" b="1" u="sng" dirty="0">
                <a:solidFill>
                  <a:srgbClr val="FF0000"/>
                </a:solidFill>
              </a:rPr>
              <a:t>kontenjanlar sınırlıdır. </a:t>
            </a:r>
            <a:r>
              <a:rPr lang="tr-TR" b="1" dirty="0"/>
              <a:t>Bu nedenle, tercihlerinin tümünü çok istenen programlar arasından yapan okul birincileri, puanlarının yüksek olmaması durumunda hiçbir programa yerleşemeyebilirler</a:t>
            </a:r>
            <a:r>
              <a:rPr lang="tr-TR" b="1" dirty="0" smtClean="0"/>
              <a:t>.</a:t>
            </a:r>
          </a:p>
          <a:p>
            <a:pPr marL="0" indent="0">
              <a:buNone/>
            </a:pPr>
            <a:endParaRPr lang="tr-TR" b="1" dirty="0" smtClean="0"/>
          </a:p>
          <a:p>
            <a:pPr marL="0" indent="0">
              <a:buNone/>
            </a:pPr>
            <a:r>
              <a:rPr lang="tr-TR" b="1" dirty="0"/>
              <a:t>	</a:t>
            </a:r>
            <a:r>
              <a:rPr lang="tr-TR" b="1" dirty="0" smtClean="0"/>
              <a:t> </a:t>
            </a:r>
            <a:r>
              <a:rPr lang="tr-TR" b="1" i="1" dirty="0"/>
              <a:t>Okul birincileri </a:t>
            </a:r>
            <a:r>
              <a:rPr lang="tr-TR" b="1" dirty="0"/>
              <a:t>için ayrılan kontenjanların dolmaması durumunda boş kontenjan genel kontenjana aktarılır. </a:t>
            </a:r>
            <a:r>
              <a:rPr lang="tr-TR" b="1" dirty="0">
                <a:solidFill>
                  <a:srgbClr val="FF0000"/>
                </a:solidFill>
              </a:rPr>
              <a:t>Kılavuzda yer alan tüm genel kurallar, okul birincileri için de geçerlidir</a:t>
            </a:r>
            <a:r>
              <a:rPr lang="tr-TR" dirty="0">
                <a:solidFill>
                  <a:srgbClr val="FF0000"/>
                </a:solidFill>
              </a:rPr>
              <a:t>. </a:t>
            </a:r>
          </a:p>
        </p:txBody>
      </p:sp>
    </p:spTree>
    <p:extLst>
      <p:ext uri="{BB962C8B-B14F-4D97-AF65-F5344CB8AC3E}">
        <p14:creationId xmlns:p14="http://schemas.microsoft.com/office/powerpoint/2010/main" val="57986057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836712"/>
          </a:xfrm>
          <a:solidFill>
            <a:srgbClr val="FFFF00"/>
          </a:solidFill>
        </p:spPr>
        <p:txBody>
          <a:bodyPr>
            <a:noAutofit/>
          </a:bodyPr>
          <a:lstStyle/>
          <a:p>
            <a:r>
              <a:rPr lang="tr-TR" sz="2000" b="1" dirty="0"/>
              <a:t>MİLLİ SPORCULAR (SPOR DALLARINDA ÜSTÜN BAŞARILI ADAYLAR)</a:t>
            </a:r>
          </a:p>
        </p:txBody>
      </p:sp>
      <p:sp>
        <p:nvSpPr>
          <p:cNvPr id="3" name="İçerik Yer Tutucusu 2"/>
          <p:cNvSpPr>
            <a:spLocks noGrp="1"/>
          </p:cNvSpPr>
          <p:nvPr>
            <p:ph idx="1"/>
          </p:nvPr>
        </p:nvSpPr>
        <p:spPr>
          <a:xfrm>
            <a:off x="1" y="836712"/>
            <a:ext cx="9144000" cy="6021288"/>
          </a:xfrm>
          <a:solidFill>
            <a:schemeClr val="accent5">
              <a:lumMod val="20000"/>
              <a:lumOff val="80000"/>
            </a:schemeClr>
          </a:solidFill>
        </p:spPr>
        <p:txBody>
          <a:bodyPr>
            <a:normAutofit fontScale="55000" lnSpcReduction="20000"/>
          </a:bodyPr>
          <a:lstStyle/>
          <a:p>
            <a:pPr marL="0" indent="0">
              <a:buNone/>
            </a:pPr>
            <a:r>
              <a:rPr lang="tr-TR" dirty="0" smtClean="0"/>
              <a:t>        Spor </a:t>
            </a:r>
            <a:r>
              <a:rPr lang="tr-TR" dirty="0"/>
              <a:t>dallarında yetenekli ve üstün başarılı adayların, spor alanlarında yükseköğretim programlarına yerleştirilme işlemleri Yükseköğretim Kurulu Başkanlığınca belirlenen yerleştirme esaslarına göre yapılmaktadır. Spor alanlarında yükseköğretim programlarına yerleşme işlemlerinden yararlanabilmek </a:t>
            </a:r>
            <a:r>
              <a:rPr lang="tr-TR" dirty="0" smtClean="0"/>
              <a:t>için</a:t>
            </a:r>
          </a:p>
          <a:p>
            <a:endParaRPr lang="tr-TR" dirty="0" smtClean="0"/>
          </a:p>
          <a:p>
            <a:pPr marL="0" indent="0">
              <a:buNone/>
            </a:pPr>
            <a:r>
              <a:rPr lang="tr-TR" dirty="0" smtClean="0"/>
              <a:t>             1</a:t>
            </a:r>
            <a:r>
              <a:rPr lang="tr-TR" dirty="0"/>
              <a:t>. Grupta (A Sınıfı): A </a:t>
            </a:r>
            <a:r>
              <a:rPr lang="tr-TR" dirty="0" smtClean="0"/>
              <a:t>Sınıfı 2</a:t>
            </a:r>
            <a:r>
              <a:rPr lang="tr-TR" dirty="0"/>
              <a:t>. Grupta (B </a:t>
            </a:r>
            <a:r>
              <a:rPr lang="tr-TR" dirty="0" smtClean="0"/>
              <a:t>Sınıfı) veya </a:t>
            </a:r>
            <a:r>
              <a:rPr lang="tr-TR" dirty="0"/>
              <a:t>3. Grupta (C Sınıfı) yer alan yarışmalardan birisinden 1., 2. veya 3.’lük derecesinin kazanılması gerekmektedir</a:t>
            </a:r>
            <a:r>
              <a:rPr lang="tr-TR" dirty="0" smtClean="0"/>
              <a:t>.</a:t>
            </a:r>
          </a:p>
          <a:p>
            <a:pPr marL="0" indent="0">
              <a:buNone/>
            </a:pPr>
            <a:endParaRPr lang="tr-TR" dirty="0" smtClean="0"/>
          </a:p>
          <a:p>
            <a:pPr marL="0" indent="0">
              <a:buNone/>
            </a:pPr>
            <a:r>
              <a:rPr lang="tr-TR" dirty="0" smtClean="0"/>
              <a:t> </a:t>
            </a:r>
            <a:r>
              <a:rPr lang="tr-TR" b="1" dirty="0">
                <a:solidFill>
                  <a:srgbClr val="FF0000"/>
                </a:solidFill>
              </a:rPr>
              <a:t>1. Grupta (A Sınıfı): A Sınıfı Milli Sporcu Belgesine sahip olanlar</a:t>
            </a:r>
            <a:r>
              <a:rPr lang="tr-TR" b="1" dirty="0" smtClean="0">
                <a:solidFill>
                  <a:srgbClr val="FF0000"/>
                </a:solidFill>
              </a:rPr>
              <a:t>.</a:t>
            </a:r>
          </a:p>
          <a:p>
            <a:pPr marL="0" indent="0">
              <a:buNone/>
            </a:pPr>
            <a:r>
              <a:rPr lang="tr-TR" b="1" dirty="0" smtClean="0">
                <a:solidFill>
                  <a:srgbClr val="FF0000"/>
                </a:solidFill>
              </a:rPr>
              <a:t> </a:t>
            </a:r>
            <a:r>
              <a:rPr lang="tr-TR" b="1" dirty="0">
                <a:solidFill>
                  <a:srgbClr val="FF0000"/>
                </a:solidFill>
              </a:rPr>
              <a:t>2. Grupta (B Sınıfı): B Sınıfı Milli Sporcu Belgesine sahip olanlar</a:t>
            </a:r>
            <a:r>
              <a:rPr lang="tr-TR" b="1" dirty="0" smtClean="0">
                <a:solidFill>
                  <a:srgbClr val="FF0000"/>
                </a:solidFill>
              </a:rPr>
              <a:t>.</a:t>
            </a:r>
          </a:p>
          <a:p>
            <a:pPr marL="0" indent="0">
              <a:buNone/>
            </a:pPr>
            <a:r>
              <a:rPr lang="tr-TR" b="1" dirty="0" smtClean="0">
                <a:solidFill>
                  <a:srgbClr val="FF0000"/>
                </a:solidFill>
              </a:rPr>
              <a:t> </a:t>
            </a:r>
            <a:r>
              <a:rPr lang="tr-TR" b="1" dirty="0">
                <a:solidFill>
                  <a:srgbClr val="FF0000"/>
                </a:solidFill>
              </a:rPr>
              <a:t>3. Grupta (C Sınıfı): C Sınıfı Milli Sporcu Belgesine sahip olanlar</a:t>
            </a:r>
            <a:r>
              <a:rPr lang="tr-TR" b="1" dirty="0" smtClean="0">
                <a:solidFill>
                  <a:srgbClr val="FF0000"/>
                </a:solidFill>
              </a:rPr>
              <a:t>.</a:t>
            </a:r>
          </a:p>
          <a:p>
            <a:pPr marL="0" indent="0">
              <a:buNone/>
            </a:pPr>
            <a:endParaRPr lang="tr-TR" dirty="0" smtClean="0"/>
          </a:p>
          <a:p>
            <a:pPr marL="0" indent="0">
              <a:buNone/>
            </a:pPr>
            <a:r>
              <a:rPr lang="tr-TR" dirty="0" smtClean="0"/>
              <a:t>             Bu </a:t>
            </a:r>
            <a:r>
              <a:rPr lang="tr-TR" dirty="0"/>
              <a:t>adayların yerleştirilirken </a:t>
            </a:r>
            <a:r>
              <a:rPr lang="tr-TR" dirty="0" err="1"/>
              <a:t>OBP’leri</a:t>
            </a:r>
            <a:r>
              <a:rPr lang="tr-TR" dirty="0"/>
              <a:t> Yükseköğretim Kurulunun belirlediği bir katsayı ile çarpılarak TYT puanlarına eklenecektir. Bu adaylar, merkezî yerleştirme dışında TYT puanları, </a:t>
            </a:r>
            <a:r>
              <a:rPr lang="tr-TR" dirty="0" err="1"/>
              <a:t>OBP’leri</a:t>
            </a:r>
            <a:r>
              <a:rPr lang="tr-TR" dirty="0"/>
              <a:t>, yükseköğretim programlarının kontenjanları ve adayların tercihleri göz önünde tutulmak suretiyle ÖSYM tarafından yerleştirilecektir</a:t>
            </a:r>
            <a:r>
              <a:rPr lang="tr-TR" dirty="0" smtClean="0"/>
              <a:t>.</a:t>
            </a:r>
          </a:p>
          <a:p>
            <a:pPr marL="0" indent="0">
              <a:buNone/>
            </a:pPr>
            <a:endParaRPr lang="tr-TR" dirty="0" smtClean="0"/>
          </a:p>
          <a:p>
            <a:pPr marL="0" indent="0">
              <a:buNone/>
            </a:pPr>
            <a:r>
              <a:rPr lang="tr-TR" dirty="0" smtClean="0"/>
              <a:t>       </a:t>
            </a:r>
            <a:r>
              <a:rPr lang="tr-TR" b="1" dirty="0" smtClean="0">
                <a:solidFill>
                  <a:srgbClr val="FF0000"/>
                </a:solidFill>
              </a:rPr>
              <a:t>Öğretmenlik </a:t>
            </a:r>
            <a:r>
              <a:rPr lang="tr-TR" b="1" dirty="0">
                <a:solidFill>
                  <a:srgbClr val="FF0000"/>
                </a:solidFill>
              </a:rPr>
              <a:t>programları için </a:t>
            </a:r>
            <a:r>
              <a:rPr lang="tr-TR" b="1" u="sng" dirty="0">
                <a:solidFill>
                  <a:srgbClr val="FF0000"/>
                </a:solidFill>
              </a:rPr>
              <a:t>Y-</a:t>
            </a:r>
            <a:r>
              <a:rPr lang="tr-TR" b="1" u="sng" dirty="0" err="1">
                <a:solidFill>
                  <a:srgbClr val="FF0000"/>
                </a:solidFill>
              </a:rPr>
              <a:t>TYT’de</a:t>
            </a:r>
            <a:r>
              <a:rPr lang="tr-TR" b="1" u="sng" dirty="0">
                <a:solidFill>
                  <a:srgbClr val="FF0000"/>
                </a:solidFill>
              </a:rPr>
              <a:t> en düşük 800 bininci sırada olmak </a:t>
            </a:r>
            <a:r>
              <a:rPr lang="tr-TR" b="1" dirty="0">
                <a:solidFill>
                  <a:srgbClr val="FF0000"/>
                </a:solidFill>
              </a:rPr>
              <a:t>gerekmektedir </a:t>
            </a:r>
            <a:endParaRPr lang="tr-TR" b="1" dirty="0" smtClean="0">
              <a:solidFill>
                <a:srgbClr val="FF0000"/>
              </a:solidFill>
            </a:endParaRPr>
          </a:p>
          <a:p>
            <a:pPr marL="0" indent="0">
              <a:buNone/>
            </a:pPr>
            <a:r>
              <a:rPr lang="tr-TR" b="1" u="sng" dirty="0">
                <a:solidFill>
                  <a:srgbClr val="FF0000"/>
                </a:solidFill>
              </a:rPr>
              <a:t> </a:t>
            </a:r>
            <a:r>
              <a:rPr lang="tr-TR" b="1" u="sng" dirty="0" smtClean="0">
                <a:solidFill>
                  <a:srgbClr val="FF0000"/>
                </a:solidFill>
              </a:rPr>
              <a:t>      (</a:t>
            </a:r>
            <a:r>
              <a:rPr lang="tr-TR" b="1" u="sng" dirty="0">
                <a:solidFill>
                  <a:srgbClr val="FF0000"/>
                </a:solidFill>
              </a:rPr>
              <a:t>Ek puansız yerleştirme puanının başarı sırası dikkate alınır</a:t>
            </a:r>
            <a:r>
              <a:rPr lang="tr-TR" b="1" u="sng" dirty="0" smtClean="0">
                <a:solidFill>
                  <a:srgbClr val="FF0000"/>
                </a:solidFill>
              </a:rPr>
              <a:t>.)  </a:t>
            </a:r>
          </a:p>
          <a:p>
            <a:pPr marL="0" indent="0">
              <a:buNone/>
            </a:pPr>
            <a:endParaRPr lang="tr-TR" dirty="0" smtClean="0"/>
          </a:p>
          <a:p>
            <a:pPr marL="0" indent="0">
              <a:buNone/>
            </a:pPr>
            <a:r>
              <a:rPr lang="tr-TR" dirty="0"/>
              <a:t> </a:t>
            </a:r>
            <a:r>
              <a:rPr lang="tr-TR" dirty="0" smtClean="0"/>
              <a:t>       Öğretmenlik </a:t>
            </a:r>
            <a:r>
              <a:rPr lang="tr-TR" dirty="0"/>
              <a:t>programlarını tercih edecek adayların Millî Eğitim Bakanlığı Öğretmen Atama ve Yer Değiştirme Yönetmeliği’ni incelemelerinde yarar görülmektedir.</a:t>
            </a:r>
          </a:p>
        </p:txBody>
      </p:sp>
    </p:spTree>
    <p:extLst>
      <p:ext uri="{BB962C8B-B14F-4D97-AF65-F5344CB8AC3E}">
        <p14:creationId xmlns:p14="http://schemas.microsoft.com/office/powerpoint/2010/main" val="224593281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620688"/>
          </a:xfrm>
          <a:solidFill>
            <a:srgbClr val="FFFF00"/>
          </a:solidFill>
        </p:spPr>
        <p:txBody>
          <a:bodyPr>
            <a:noAutofit/>
          </a:bodyPr>
          <a:lstStyle/>
          <a:p>
            <a:r>
              <a:rPr lang="tr-TR" sz="2800" b="1" dirty="0"/>
              <a:t>TÜBİTAK YARIŞMALARINDA BAŞARILI OLAN ADAYLAR</a:t>
            </a:r>
          </a:p>
        </p:txBody>
      </p:sp>
      <p:sp>
        <p:nvSpPr>
          <p:cNvPr id="3" name="İçerik Yer Tutucusu 2"/>
          <p:cNvSpPr>
            <a:spLocks noGrp="1"/>
          </p:cNvSpPr>
          <p:nvPr>
            <p:ph idx="1"/>
          </p:nvPr>
        </p:nvSpPr>
        <p:spPr>
          <a:xfrm>
            <a:off x="0" y="620688"/>
            <a:ext cx="9144000" cy="6237312"/>
          </a:xfrm>
          <a:solidFill>
            <a:schemeClr val="accent5">
              <a:lumMod val="20000"/>
              <a:lumOff val="80000"/>
            </a:schemeClr>
          </a:solidFill>
        </p:spPr>
        <p:txBody>
          <a:bodyPr>
            <a:normAutofit fontScale="92500"/>
          </a:bodyPr>
          <a:lstStyle/>
          <a:p>
            <a:pPr marL="0" indent="0">
              <a:buNone/>
            </a:pPr>
            <a:r>
              <a:rPr lang="tr-TR" sz="1800" dirty="0" smtClean="0"/>
              <a:t>	</a:t>
            </a:r>
            <a:r>
              <a:rPr lang="tr-TR" sz="1800" dirty="0" err="1" smtClean="0"/>
              <a:t>YKS’ye</a:t>
            </a:r>
            <a:r>
              <a:rPr lang="tr-TR" sz="1800" dirty="0" smtClean="0"/>
              <a:t> </a:t>
            </a:r>
            <a:r>
              <a:rPr lang="tr-TR" sz="1800" dirty="0"/>
              <a:t>başvuran adaylardan ortaöğretim kurumlarında okumaktayken </a:t>
            </a:r>
            <a:r>
              <a:rPr lang="tr-TR" sz="1800" b="1" dirty="0">
                <a:solidFill>
                  <a:srgbClr val="FF0000"/>
                </a:solidFill>
              </a:rPr>
              <a:t>Türkiye Bilimsel ve Teknolojik Araştırma Kurumunca (TÜBİTAK) </a:t>
            </a:r>
            <a:r>
              <a:rPr lang="tr-TR" sz="1800" dirty="0"/>
              <a:t>tespit edilen ve Yükseköğretim Kurulu tarafından kabul edilen ulusal ve uluslararası düzeyde düzenlenen bilimsel yarışmalarda ilk üçe giren öğrencilerin, katıldıkları ve derece aldıkları alanlarla ilgili yükseköğretim programlarını tercihleri arasında göstermeleri halinde </a:t>
            </a:r>
            <a:r>
              <a:rPr lang="tr-TR" sz="1800" dirty="0" err="1"/>
              <a:t>OBP’leri</a:t>
            </a:r>
            <a:r>
              <a:rPr lang="tr-TR" sz="1800" dirty="0"/>
              <a:t> ayrı bir katsayı ile çarpılarak 2023 yerleştirme puanlarına eklenecektir</a:t>
            </a:r>
            <a:r>
              <a:rPr lang="tr-TR" sz="1800" dirty="0" smtClean="0"/>
              <a:t>.</a:t>
            </a:r>
          </a:p>
          <a:p>
            <a:pPr marL="0" indent="0">
              <a:buNone/>
            </a:pPr>
            <a:r>
              <a:rPr lang="tr-TR" sz="1800" dirty="0"/>
              <a:t> </a:t>
            </a:r>
            <a:r>
              <a:rPr lang="tr-TR" sz="1800" dirty="0" smtClean="0"/>
              <a:t>      </a:t>
            </a:r>
            <a:r>
              <a:rPr lang="tr-TR" sz="1800" b="1" dirty="0">
                <a:solidFill>
                  <a:srgbClr val="FF0000"/>
                </a:solidFill>
              </a:rPr>
              <a:t>2023 yerleştirme puanlarına katılacak puanlar hesaplanırken aşağıdaki katsayılar kullanılacaktı</a:t>
            </a:r>
            <a:r>
              <a:rPr lang="tr-TR" sz="1800" dirty="0">
                <a:solidFill>
                  <a:srgbClr val="FF0000"/>
                </a:solidFill>
              </a:rPr>
              <a:t>r</a:t>
            </a:r>
            <a:r>
              <a:rPr lang="tr-TR" sz="1800" dirty="0"/>
              <a:t>: </a:t>
            </a:r>
            <a:endParaRPr lang="tr-TR" sz="1800" dirty="0" smtClean="0"/>
          </a:p>
          <a:p>
            <a:pPr marL="0" indent="0">
              <a:buNone/>
            </a:pPr>
            <a:r>
              <a:rPr lang="tr-TR" sz="1800" dirty="0"/>
              <a:t> </a:t>
            </a:r>
            <a:r>
              <a:rPr lang="tr-TR" sz="1800" dirty="0" smtClean="0"/>
              <a:t>       </a:t>
            </a:r>
            <a:r>
              <a:rPr lang="tr-TR" sz="1900" b="1" i="1" dirty="0" smtClean="0">
                <a:solidFill>
                  <a:srgbClr val="00B050"/>
                </a:solidFill>
              </a:rPr>
              <a:t>Uluslararası </a:t>
            </a:r>
            <a:r>
              <a:rPr lang="tr-TR" sz="1900" b="1" i="1" dirty="0">
                <a:solidFill>
                  <a:srgbClr val="00B050"/>
                </a:solidFill>
              </a:rPr>
              <a:t>B</a:t>
            </a:r>
            <a:r>
              <a:rPr lang="tr-TR" sz="1900" b="1" i="1" dirty="0" smtClean="0">
                <a:solidFill>
                  <a:srgbClr val="00B050"/>
                </a:solidFill>
              </a:rPr>
              <a:t>ilim </a:t>
            </a:r>
            <a:r>
              <a:rPr lang="tr-TR" sz="1900" b="1" i="1" dirty="0">
                <a:solidFill>
                  <a:srgbClr val="00B050"/>
                </a:solidFill>
              </a:rPr>
              <a:t>O</a:t>
            </a:r>
            <a:r>
              <a:rPr lang="tr-TR" sz="1900" b="1" i="1" dirty="0" smtClean="0">
                <a:solidFill>
                  <a:srgbClr val="00B050"/>
                </a:solidFill>
              </a:rPr>
              <a:t>limpiyatlarında</a:t>
            </a:r>
            <a:r>
              <a:rPr lang="tr-TR" sz="1800" dirty="0" smtClean="0">
                <a:solidFill>
                  <a:srgbClr val="FF0000"/>
                </a:solidFill>
              </a:rPr>
              <a:t/>
            </a:r>
            <a:br>
              <a:rPr lang="tr-TR" sz="1800" dirty="0" smtClean="0">
                <a:solidFill>
                  <a:srgbClr val="FF0000"/>
                </a:solidFill>
              </a:rPr>
            </a:br>
            <a:r>
              <a:rPr lang="tr-TR" sz="1800" dirty="0" smtClean="0">
                <a:solidFill>
                  <a:srgbClr val="FF0000"/>
                </a:solidFill>
              </a:rPr>
              <a:t>        </a:t>
            </a:r>
            <a:r>
              <a:rPr lang="tr-TR" sz="1800" b="1" i="1" dirty="0" smtClean="0"/>
              <a:t>birinci olanlara	</a:t>
            </a:r>
            <a:r>
              <a:rPr lang="tr-TR" sz="1800" b="1" i="1" u="sng" dirty="0" smtClean="0"/>
              <a:t>0,06</a:t>
            </a:r>
          </a:p>
          <a:p>
            <a:pPr marL="0" indent="0">
              <a:buNone/>
            </a:pPr>
            <a:r>
              <a:rPr lang="tr-TR" sz="1800" b="1" i="1" dirty="0"/>
              <a:t> </a:t>
            </a:r>
            <a:r>
              <a:rPr lang="tr-TR" sz="1800" b="1" i="1" dirty="0" smtClean="0"/>
              <a:t>       ikinci olanlara 	</a:t>
            </a:r>
            <a:r>
              <a:rPr lang="tr-TR" sz="1800" b="1" i="1" u="sng" dirty="0" smtClean="0"/>
              <a:t>0,05</a:t>
            </a:r>
          </a:p>
          <a:p>
            <a:pPr marL="0" indent="0">
              <a:buNone/>
            </a:pPr>
            <a:r>
              <a:rPr lang="tr-TR" sz="1800" dirty="0"/>
              <a:t> </a:t>
            </a:r>
            <a:r>
              <a:rPr lang="tr-TR" sz="1800" dirty="0" smtClean="0"/>
              <a:t>       </a:t>
            </a:r>
            <a:r>
              <a:rPr lang="tr-TR" sz="1800" b="1" i="1" dirty="0"/>
              <a:t>üçüncü olanlara </a:t>
            </a:r>
            <a:r>
              <a:rPr lang="tr-TR" sz="1800" b="1" i="1" u="sng" dirty="0" smtClean="0"/>
              <a:t>0,04</a:t>
            </a:r>
            <a:r>
              <a:rPr lang="tr-TR" sz="1800" b="1" i="1" dirty="0" smtClean="0"/>
              <a:t>     </a:t>
            </a:r>
            <a:r>
              <a:rPr lang="tr-TR" sz="1800" b="1" u="sng" dirty="0" smtClean="0">
                <a:solidFill>
                  <a:srgbClr val="FF0000"/>
                </a:solidFill>
              </a:rPr>
              <a:t>katsayısı </a:t>
            </a:r>
            <a:r>
              <a:rPr lang="tr-TR" sz="1800" b="1" u="sng" dirty="0">
                <a:solidFill>
                  <a:srgbClr val="FF0000"/>
                </a:solidFill>
              </a:rPr>
              <a:t>uygulanacaktır</a:t>
            </a:r>
            <a:r>
              <a:rPr lang="tr-TR" sz="1800" u="sng" dirty="0">
                <a:solidFill>
                  <a:srgbClr val="FF0000"/>
                </a:solidFill>
              </a:rPr>
              <a:t>. </a:t>
            </a:r>
            <a:endParaRPr lang="tr-TR" sz="1800" u="sng" dirty="0" smtClean="0">
              <a:solidFill>
                <a:srgbClr val="FF0000"/>
              </a:solidFill>
            </a:endParaRPr>
          </a:p>
          <a:p>
            <a:pPr marL="0" indent="0">
              <a:buNone/>
            </a:pPr>
            <a:r>
              <a:rPr lang="tr-TR" sz="1800" dirty="0"/>
              <a:t> </a:t>
            </a:r>
            <a:r>
              <a:rPr lang="tr-TR" sz="1800" dirty="0" smtClean="0"/>
              <a:t>       </a:t>
            </a:r>
            <a:r>
              <a:rPr lang="tr-TR" sz="1900" b="1" dirty="0" smtClean="0">
                <a:solidFill>
                  <a:srgbClr val="00B050"/>
                </a:solidFill>
              </a:rPr>
              <a:t>Ulusal </a:t>
            </a:r>
            <a:r>
              <a:rPr lang="tr-TR" sz="1900" b="1" dirty="0">
                <a:solidFill>
                  <a:srgbClr val="00B050"/>
                </a:solidFill>
              </a:rPr>
              <a:t>B</a:t>
            </a:r>
            <a:r>
              <a:rPr lang="tr-TR" sz="1900" b="1" dirty="0" smtClean="0">
                <a:solidFill>
                  <a:srgbClr val="00B050"/>
                </a:solidFill>
              </a:rPr>
              <a:t>ilim </a:t>
            </a:r>
            <a:r>
              <a:rPr lang="tr-TR" sz="1900" b="1" dirty="0">
                <a:solidFill>
                  <a:srgbClr val="00B050"/>
                </a:solidFill>
              </a:rPr>
              <a:t>O</a:t>
            </a:r>
            <a:r>
              <a:rPr lang="tr-TR" sz="1900" b="1" dirty="0" smtClean="0">
                <a:solidFill>
                  <a:srgbClr val="00B050"/>
                </a:solidFill>
              </a:rPr>
              <a:t>limpiyatları </a:t>
            </a:r>
            <a:r>
              <a:rPr lang="tr-TR" sz="1900" b="1" dirty="0">
                <a:solidFill>
                  <a:srgbClr val="00B050"/>
                </a:solidFill>
              </a:rPr>
              <a:t>ile </a:t>
            </a:r>
            <a:r>
              <a:rPr lang="tr-TR" sz="1900" b="1" dirty="0" smtClean="0">
                <a:solidFill>
                  <a:srgbClr val="00B050"/>
                </a:solidFill>
              </a:rPr>
              <a:t>Uluslararası </a:t>
            </a:r>
            <a:r>
              <a:rPr lang="tr-TR" sz="1900" b="1" dirty="0">
                <a:solidFill>
                  <a:srgbClr val="00B050"/>
                </a:solidFill>
              </a:rPr>
              <a:t>P</a:t>
            </a:r>
            <a:r>
              <a:rPr lang="tr-TR" sz="1900" b="1" dirty="0" smtClean="0">
                <a:solidFill>
                  <a:srgbClr val="00B050"/>
                </a:solidFill>
              </a:rPr>
              <a:t>roje </a:t>
            </a:r>
            <a:r>
              <a:rPr lang="tr-TR" sz="1900" b="1" dirty="0">
                <a:solidFill>
                  <a:srgbClr val="00B050"/>
                </a:solidFill>
              </a:rPr>
              <a:t>Y</a:t>
            </a:r>
            <a:r>
              <a:rPr lang="tr-TR" sz="1900" b="1" dirty="0" smtClean="0">
                <a:solidFill>
                  <a:srgbClr val="00B050"/>
                </a:solidFill>
              </a:rPr>
              <a:t>arışmalarında</a:t>
            </a:r>
            <a:r>
              <a:rPr lang="tr-TR" sz="1900" b="1" dirty="0">
                <a:solidFill>
                  <a:srgbClr val="00B050"/>
                </a:solidFill>
              </a:rPr>
              <a:t/>
            </a:r>
            <a:br>
              <a:rPr lang="tr-TR" sz="1900" b="1" dirty="0">
                <a:solidFill>
                  <a:srgbClr val="00B050"/>
                </a:solidFill>
              </a:rPr>
            </a:br>
            <a:r>
              <a:rPr lang="tr-TR" sz="1800" dirty="0" smtClean="0"/>
              <a:t>       </a:t>
            </a:r>
            <a:r>
              <a:rPr lang="tr-TR" sz="1800" b="1" i="1" dirty="0" smtClean="0"/>
              <a:t>birinci olanlara	 </a:t>
            </a:r>
            <a:r>
              <a:rPr lang="tr-TR" sz="1800" b="1" i="1" u="sng" dirty="0" smtClean="0"/>
              <a:t>0,035</a:t>
            </a:r>
          </a:p>
          <a:p>
            <a:pPr marL="0" indent="0">
              <a:buNone/>
            </a:pPr>
            <a:r>
              <a:rPr lang="tr-TR" sz="1800" dirty="0" smtClean="0"/>
              <a:t>       </a:t>
            </a:r>
            <a:r>
              <a:rPr lang="tr-TR" sz="1800" b="1" i="1" dirty="0" smtClean="0"/>
              <a:t>ikinci </a:t>
            </a:r>
            <a:r>
              <a:rPr lang="tr-TR" sz="1800" b="1" i="1" dirty="0"/>
              <a:t>olanlara </a:t>
            </a:r>
            <a:r>
              <a:rPr lang="tr-TR" sz="1800" b="1" i="1" dirty="0" smtClean="0"/>
              <a:t>	 </a:t>
            </a:r>
            <a:r>
              <a:rPr lang="tr-TR" sz="1800" b="1" i="1" u="sng" dirty="0" smtClean="0"/>
              <a:t>0,03</a:t>
            </a:r>
          </a:p>
          <a:p>
            <a:pPr marL="0" indent="0">
              <a:buNone/>
            </a:pPr>
            <a:r>
              <a:rPr lang="tr-TR" sz="1800" b="1" i="1" dirty="0" smtClean="0"/>
              <a:t>       üçüncü olanlara	 </a:t>
            </a:r>
            <a:r>
              <a:rPr lang="tr-TR" sz="1800" b="1" i="1" u="sng" dirty="0" smtClean="0"/>
              <a:t>0,025</a:t>
            </a:r>
            <a:r>
              <a:rPr lang="tr-TR" sz="1800" b="1" i="1" dirty="0" smtClean="0"/>
              <a:t> </a:t>
            </a:r>
            <a:r>
              <a:rPr lang="tr-TR" sz="1800" dirty="0" smtClean="0"/>
              <a:t> </a:t>
            </a:r>
            <a:r>
              <a:rPr lang="tr-TR" sz="1800" b="1" u="sng" dirty="0">
                <a:solidFill>
                  <a:srgbClr val="FF0000"/>
                </a:solidFill>
              </a:rPr>
              <a:t>katsayısı uygulanacaktır</a:t>
            </a:r>
            <a:r>
              <a:rPr lang="tr-TR" sz="1800" b="1" u="sng" dirty="0" smtClean="0">
                <a:solidFill>
                  <a:srgbClr val="FF0000"/>
                </a:solidFill>
              </a:rPr>
              <a:t>.</a:t>
            </a:r>
          </a:p>
          <a:p>
            <a:pPr marL="0" indent="0">
              <a:buNone/>
            </a:pPr>
            <a:r>
              <a:rPr lang="tr-TR" sz="1800" dirty="0" smtClean="0"/>
              <a:t>       </a:t>
            </a:r>
            <a:r>
              <a:rPr lang="tr-TR" sz="1900" b="1" dirty="0" smtClean="0">
                <a:solidFill>
                  <a:srgbClr val="00B050"/>
                </a:solidFill>
              </a:rPr>
              <a:t>Ulusal </a:t>
            </a:r>
            <a:r>
              <a:rPr lang="tr-TR" sz="1900" b="1" dirty="0">
                <a:solidFill>
                  <a:srgbClr val="00B050"/>
                </a:solidFill>
              </a:rPr>
              <a:t>P</a:t>
            </a:r>
            <a:r>
              <a:rPr lang="tr-TR" sz="1900" b="1" dirty="0" smtClean="0">
                <a:solidFill>
                  <a:srgbClr val="00B050"/>
                </a:solidFill>
              </a:rPr>
              <a:t>roje </a:t>
            </a:r>
            <a:r>
              <a:rPr lang="tr-TR" sz="1900" b="1" dirty="0">
                <a:solidFill>
                  <a:srgbClr val="00B050"/>
                </a:solidFill>
              </a:rPr>
              <a:t>Y</a:t>
            </a:r>
            <a:r>
              <a:rPr lang="tr-TR" sz="1900" b="1" dirty="0" smtClean="0">
                <a:solidFill>
                  <a:srgbClr val="00B050"/>
                </a:solidFill>
              </a:rPr>
              <a:t>arışmasında </a:t>
            </a:r>
            <a:endParaRPr lang="tr-TR" sz="1800" b="1" dirty="0" smtClean="0">
              <a:solidFill>
                <a:srgbClr val="00B050"/>
              </a:solidFill>
            </a:endParaRPr>
          </a:p>
          <a:p>
            <a:pPr marL="0" indent="0">
              <a:buNone/>
            </a:pPr>
            <a:r>
              <a:rPr lang="tr-TR" sz="1800" b="1" i="1" dirty="0">
                <a:solidFill>
                  <a:srgbClr val="FF0000"/>
                </a:solidFill>
              </a:rPr>
              <a:t> </a:t>
            </a:r>
            <a:r>
              <a:rPr lang="tr-TR" sz="1800" b="1" i="1" dirty="0" smtClean="0">
                <a:solidFill>
                  <a:srgbClr val="FF0000"/>
                </a:solidFill>
              </a:rPr>
              <a:t>      </a:t>
            </a:r>
            <a:r>
              <a:rPr lang="tr-TR" sz="1800" b="1" i="1" dirty="0" smtClean="0"/>
              <a:t>birinci olanlara	 </a:t>
            </a:r>
            <a:r>
              <a:rPr lang="tr-TR" sz="1800" b="1" i="1" u="sng" dirty="0" smtClean="0"/>
              <a:t>0,02</a:t>
            </a:r>
          </a:p>
          <a:p>
            <a:pPr marL="0" indent="0">
              <a:buNone/>
            </a:pPr>
            <a:r>
              <a:rPr lang="tr-TR" sz="1800" b="1" i="1" dirty="0" smtClean="0"/>
              <a:t>       ikinci </a:t>
            </a:r>
            <a:r>
              <a:rPr lang="tr-TR" sz="1800" b="1" i="1" dirty="0"/>
              <a:t>olanlara </a:t>
            </a:r>
            <a:r>
              <a:rPr lang="tr-TR" sz="1800" b="1" i="1" dirty="0" smtClean="0"/>
              <a:t>	 </a:t>
            </a:r>
            <a:r>
              <a:rPr lang="tr-TR" sz="1800" b="1" i="1" u="sng" dirty="0" smtClean="0"/>
              <a:t>0,015</a:t>
            </a:r>
          </a:p>
          <a:p>
            <a:pPr marL="0" indent="0">
              <a:buNone/>
            </a:pPr>
            <a:r>
              <a:rPr lang="tr-TR" sz="1800" b="1" i="1" dirty="0" smtClean="0"/>
              <a:t>       üçüncü olanlara	 </a:t>
            </a:r>
            <a:r>
              <a:rPr lang="tr-TR" sz="1800" b="1" i="1" u="sng" dirty="0"/>
              <a:t>0,01</a:t>
            </a:r>
            <a:r>
              <a:rPr lang="tr-TR" sz="1800" dirty="0"/>
              <a:t> </a:t>
            </a:r>
            <a:r>
              <a:rPr lang="tr-TR" sz="1800" dirty="0" smtClean="0"/>
              <a:t>    </a:t>
            </a:r>
            <a:r>
              <a:rPr lang="tr-TR" sz="1800" b="1" u="sng" dirty="0" smtClean="0">
                <a:solidFill>
                  <a:srgbClr val="FF0000"/>
                </a:solidFill>
              </a:rPr>
              <a:t>katsayısı </a:t>
            </a:r>
            <a:r>
              <a:rPr lang="tr-TR" sz="1800" b="1" u="sng" dirty="0">
                <a:solidFill>
                  <a:srgbClr val="FF0000"/>
                </a:solidFill>
              </a:rPr>
              <a:t>uygulanacaktır. </a:t>
            </a:r>
            <a:endParaRPr lang="tr-TR" sz="1800" b="1" u="sng" dirty="0" smtClean="0">
              <a:solidFill>
                <a:srgbClr val="FF0000"/>
              </a:solidFill>
            </a:endParaRPr>
          </a:p>
          <a:p>
            <a:pPr marL="0" indent="0">
              <a:buNone/>
            </a:pPr>
            <a:r>
              <a:rPr lang="tr-TR" sz="1800" dirty="0" smtClean="0"/>
              <a:t>       Birden </a:t>
            </a:r>
            <a:r>
              <a:rPr lang="tr-TR" sz="1800" dirty="0"/>
              <a:t>fazla kategoride derecesi bulunan adaylar için en yüksek olan katsayı uygulanır. Bilim olimpiyatlarında veya proje yarışmalarında dereceye girenlerle ilgili yükseköğretim programları, derece alınan alanlara göre 2023-YKS Yükseköğretim Programları ve Kontenjanları Kılavuzunda verilecektir.</a:t>
            </a:r>
          </a:p>
        </p:txBody>
      </p:sp>
    </p:spTree>
    <p:extLst>
      <p:ext uri="{BB962C8B-B14F-4D97-AF65-F5344CB8AC3E}">
        <p14:creationId xmlns:p14="http://schemas.microsoft.com/office/powerpoint/2010/main" val="270603785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764704"/>
          </a:xfrm>
          <a:solidFill>
            <a:srgbClr val="FFFF00"/>
          </a:solidFill>
          <a:ln>
            <a:solidFill>
              <a:srgbClr val="002060"/>
            </a:solidFill>
          </a:ln>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tr-TR" sz="2800" b="1" dirty="0" smtClean="0">
                <a:solidFill>
                  <a:srgbClr val="002060"/>
                </a:solidFill>
                <a:effectLst>
                  <a:outerShdw blurRad="38100" dist="38100" dir="2700000" algn="tl">
                    <a:srgbClr val="000000">
                      <a:alpha val="43137"/>
                    </a:srgbClr>
                  </a:outerShdw>
                </a:effectLst>
              </a:rPr>
              <a:t>ÖZEL YETENEKLİ ÖĞRENCİLER</a:t>
            </a:r>
            <a:endParaRPr lang="tr-TR" sz="2800" b="1" dirty="0">
              <a:solidFill>
                <a:srgbClr val="002060"/>
              </a:solidFill>
              <a:effectLst>
                <a:outerShdw blurRad="38100" dist="38100" dir="2700000" algn="tl">
                  <a:srgbClr val="000000">
                    <a:alpha val="43137"/>
                  </a:srgbClr>
                </a:outerShdw>
              </a:effectLst>
            </a:endParaRPr>
          </a:p>
        </p:txBody>
      </p:sp>
      <p:sp>
        <p:nvSpPr>
          <p:cNvPr id="4" name="3 Dikdörtgen"/>
          <p:cNvSpPr/>
          <p:nvPr/>
        </p:nvSpPr>
        <p:spPr>
          <a:xfrm>
            <a:off x="0" y="764704"/>
            <a:ext cx="9144000" cy="6093296"/>
          </a:xfrm>
          <a:prstGeom prst="rect">
            <a:avLst/>
          </a:prstGeom>
          <a:solidFill>
            <a:schemeClr val="accent5">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tr-TR" sz="1200" dirty="0" smtClean="0">
                <a:solidFill>
                  <a:srgbClr val="FF0000"/>
                </a:solidFill>
              </a:rPr>
              <a:t>              </a:t>
            </a:r>
          </a:p>
          <a:p>
            <a:pPr algn="ctr"/>
            <a:r>
              <a:rPr lang="tr-TR" sz="1200" b="1" dirty="0">
                <a:solidFill>
                  <a:srgbClr val="FF0000"/>
                </a:solidFill>
              </a:rPr>
              <a:t> </a:t>
            </a:r>
            <a:r>
              <a:rPr lang="tr-TR" sz="1200" b="1" dirty="0" smtClean="0">
                <a:solidFill>
                  <a:srgbClr val="FF0000"/>
                </a:solidFill>
              </a:rPr>
              <a:t>                 Özel </a:t>
            </a:r>
            <a:r>
              <a:rPr lang="tr-TR" sz="1200" b="1" dirty="0">
                <a:solidFill>
                  <a:srgbClr val="FF0000"/>
                </a:solidFill>
              </a:rPr>
              <a:t>yetenek sınavı gerektiren programlar Tablo 5'te </a:t>
            </a:r>
            <a:r>
              <a:rPr lang="tr-TR" sz="1200" b="1" dirty="0"/>
              <a:t>yer </a:t>
            </a:r>
            <a:r>
              <a:rPr lang="tr-TR" sz="1200" b="1" dirty="0" smtClean="0"/>
              <a:t>almaktadır.</a:t>
            </a:r>
            <a:r>
              <a:rPr lang="tr-TR" sz="1200" b="1" dirty="0"/>
              <a:t> Özel yetenek gerektiren programların sınavları ile seçme ve yerleştirme işlemleri yükseköğretim kurumlarınca yapılmaktadır. Özel yetenek gerektiren programlara başvurular doğrudan programın bağlı bulunduğu yükseköğretim kurumuna yapılır. </a:t>
            </a:r>
            <a:endParaRPr lang="tr-TR" sz="1200" b="1" dirty="0" smtClean="0"/>
          </a:p>
          <a:p>
            <a:pPr algn="ctr"/>
            <a:r>
              <a:rPr lang="tr-TR" sz="1200" b="1" dirty="0" smtClean="0"/>
              <a:t>Sınav </a:t>
            </a:r>
            <a:r>
              <a:rPr lang="tr-TR" sz="1200" b="1" dirty="0"/>
              <a:t>ve değerlendirme işlemleri ilgili yükseköğretim kurumu tarafından </a:t>
            </a:r>
            <a:r>
              <a:rPr lang="tr-TR" sz="1200" b="1" dirty="0" smtClean="0"/>
              <a:t>yürütülür. Tablo </a:t>
            </a:r>
            <a:r>
              <a:rPr lang="tr-TR" sz="1200" b="1" dirty="0"/>
              <a:t>5'te yer alan yükseköğretim programlarına başvurabilmek için 2023-TYT sınav puanının hesaplanmış olması gerekmektedir. Bu programlara en az kaç puan almış adayların başvurabileceklerine ilgili yükseköğretim kurumunca karar verilerek, ilgili yükseköğretim kurumunca basın-yayın organlarıyla adaylara duyurulacaktır. Bu tablodaki yükseköğretim programları için özel yetenek sınavları Yükseköğretim Kurulunun belirlediği ilke ve kurallar doğrultusunda, bu programların bağlı olduğu yükseköğretim kurumları tarafından yapılacaktır. Başvuru şartları ilgili yükseköğretim kurumları tarafından başvuru için internet sayfalarında verilecek duyurularda yer alacaktır. </a:t>
            </a:r>
            <a:endParaRPr lang="tr-TR" sz="1200" b="1" dirty="0" smtClean="0"/>
          </a:p>
          <a:p>
            <a:pPr algn="ctr"/>
            <a:r>
              <a:rPr lang="tr-TR" sz="1200" b="1" dirty="0" smtClean="0">
                <a:solidFill>
                  <a:srgbClr val="FF0000"/>
                </a:solidFill>
              </a:rPr>
              <a:t>Merkezî </a:t>
            </a:r>
            <a:r>
              <a:rPr lang="tr-TR" sz="1200" b="1" dirty="0">
                <a:solidFill>
                  <a:srgbClr val="FF0000"/>
                </a:solidFill>
              </a:rPr>
              <a:t>yerleştirme ile bir yükseköğretim programına kesin kayıt hakkı kazanmış adaylar da isterlerse özel yetenek sınavıyla öğrenci alan yükseköğretim programlarına başvurabilirler</a:t>
            </a:r>
            <a:r>
              <a:rPr lang="tr-TR" sz="1200" b="1" dirty="0" smtClean="0">
                <a:solidFill>
                  <a:srgbClr val="FF0000"/>
                </a:solidFill>
              </a:rPr>
              <a:t>.</a:t>
            </a:r>
          </a:p>
          <a:p>
            <a:pPr algn="ctr"/>
            <a:r>
              <a:rPr lang="tr-TR" sz="1200" b="1" dirty="0" smtClean="0"/>
              <a:t> </a:t>
            </a:r>
          </a:p>
          <a:p>
            <a:pPr algn="ctr"/>
            <a:r>
              <a:rPr lang="tr-TR" sz="1200" b="1" dirty="0"/>
              <a:t> </a:t>
            </a:r>
            <a:r>
              <a:rPr lang="tr-TR" sz="1200" b="1" dirty="0" smtClean="0"/>
              <a:t>           Özel </a:t>
            </a:r>
            <a:r>
              <a:rPr lang="tr-TR" sz="1200" b="1" dirty="0"/>
              <a:t>Yetenek Sınavı sonuçlarına göre öğrenci alan</a:t>
            </a:r>
            <a:r>
              <a:rPr lang="tr-TR" sz="1200" b="1" dirty="0" smtClean="0"/>
              <a:t> </a:t>
            </a:r>
            <a:r>
              <a:rPr lang="tr-TR" sz="1200" b="1" dirty="0"/>
              <a:t>programlardan Tablo 4'teki eş değer lisans programlarına yatay geçiş yoluyla geçmek isteyen adayların ilgili puan türünde puanlarının hesaplanmış olması gerekmektedir. </a:t>
            </a:r>
            <a:r>
              <a:rPr lang="tr-TR" sz="1200" b="1" dirty="0">
                <a:solidFill>
                  <a:srgbClr val="FF0000"/>
                </a:solidFill>
              </a:rPr>
              <a:t>Engelli adaylardan </a:t>
            </a:r>
            <a:r>
              <a:rPr lang="tr-TR" sz="1200" b="1" dirty="0"/>
              <a:t>(bedensel engelli, görme engelli, işitme engelli, MR (</a:t>
            </a:r>
            <a:r>
              <a:rPr lang="tr-TR" sz="1200" b="1" dirty="0" err="1"/>
              <a:t>mental</a:t>
            </a:r>
            <a:r>
              <a:rPr lang="tr-TR" sz="1200" b="1" dirty="0"/>
              <a:t> </a:t>
            </a:r>
            <a:r>
              <a:rPr lang="tr-TR" sz="1200" b="1" dirty="0" err="1"/>
              <a:t>retardasyon</a:t>
            </a:r>
            <a:r>
              <a:rPr lang="tr-TR" sz="1200" b="1" dirty="0"/>
              <a:t>) ile “yaygın gelişimsel bozukluklar” (otizm spektrum bozuklukları (OSB), </a:t>
            </a:r>
            <a:r>
              <a:rPr lang="tr-TR" sz="1200" b="1" dirty="0" err="1"/>
              <a:t>Asperger</a:t>
            </a:r>
            <a:r>
              <a:rPr lang="tr-TR" sz="1200" b="1" dirty="0"/>
              <a:t> sendromu, RETT sendromu, </a:t>
            </a:r>
            <a:r>
              <a:rPr lang="tr-TR" sz="1200" b="1" dirty="0" err="1"/>
              <a:t>dezintegratif</a:t>
            </a:r>
            <a:r>
              <a:rPr lang="tr-TR" sz="1200" b="1" dirty="0"/>
              <a:t> bozukluklar, sınıflanamayan grupta yer alan yaygın gelişimsel bozukluklar)) hesaplanmış TYT puanı olanlar (öğretmenlik programları için </a:t>
            </a:r>
            <a:r>
              <a:rPr lang="tr-TR" sz="1200" b="1" dirty="0" err="1"/>
              <a:t>TYT'den</a:t>
            </a:r>
            <a:r>
              <a:rPr lang="tr-TR" sz="1200" b="1" dirty="0"/>
              <a:t> en düşük 800.000 inci başarı sırasına sahip olanlar), özel durumlarını ilgili yükseköğretim kurumuna </a:t>
            </a:r>
            <a:r>
              <a:rPr lang="tr-TR" sz="1200" b="1" dirty="0">
                <a:solidFill>
                  <a:srgbClr val="FF0000"/>
                </a:solidFill>
              </a:rPr>
              <a:t>“engelli sağlık kurulu raporu” ile belgelemeleri kaydıyla</a:t>
            </a:r>
            <a:r>
              <a:rPr lang="tr-TR" sz="1200" b="1" dirty="0"/>
              <a:t>, özel yetenek sınavlarına kabul edilir. Bu adayların puanları, sınavın yapıldığı yıl dâhil 2 yıl süreyle geçerli olup 2022-YKS’de 100 ve üzeri puanı olan adaylar bu puanlarını 2023-YKS’de özel yetenek sınavı başvurularında kullanabilecektir. Yukarıda belirtilen engeli olan adayların, durumlarını “</a:t>
            </a:r>
            <a:r>
              <a:rPr lang="tr-TR" sz="1200" b="1" dirty="0">
                <a:solidFill>
                  <a:srgbClr val="FF0000"/>
                </a:solidFill>
              </a:rPr>
              <a:t>engelli sağlık kurulu raporu</a:t>
            </a:r>
            <a:r>
              <a:rPr lang="tr-TR" sz="1200" b="1" dirty="0"/>
              <a:t>” ile belgelemeleri kaydıyla özel yetenek sınavı ile öğrenci alan programlara başvurmaları halinde TYT puanları değerlendirmeye katılmadan </a:t>
            </a:r>
            <a:r>
              <a:rPr lang="tr-TR" sz="1200" b="1" dirty="0">
                <a:solidFill>
                  <a:srgbClr val="FF0000"/>
                </a:solidFill>
              </a:rPr>
              <a:t>(Kılavuzda yer alan formül kullanılmadan</a:t>
            </a:r>
            <a:r>
              <a:rPr lang="tr-TR" sz="1200" b="1" dirty="0"/>
              <a:t>) </a:t>
            </a:r>
            <a:r>
              <a:rPr lang="tr-TR" sz="1200" b="1" dirty="0">
                <a:solidFill>
                  <a:srgbClr val="3333FF"/>
                </a:solidFill>
              </a:rPr>
              <a:t>kendi aralarında yapılacak ayrı bir yetenek sınav sonucuna göre değerlendirilerek</a:t>
            </a:r>
            <a:r>
              <a:rPr lang="tr-TR" sz="1200" b="1" dirty="0"/>
              <a:t>, yetenek sınavını kazananların kayıtları yapılır</a:t>
            </a:r>
            <a:r>
              <a:rPr lang="tr-TR" sz="1200" b="1" dirty="0" smtClean="0"/>
              <a:t>.</a:t>
            </a:r>
          </a:p>
          <a:p>
            <a:pPr algn="ctr"/>
            <a:endParaRPr lang="tr-TR" sz="1200" b="1" dirty="0" smtClean="0"/>
          </a:p>
          <a:p>
            <a:pPr algn="ctr"/>
            <a:r>
              <a:rPr lang="tr-TR" sz="1200" b="1" dirty="0"/>
              <a:t>Adayların, 2023-YKS’de özel yetenek sınavıyla öğrenci alan öğretmenlik programlarına başvuru yapabilmeleri için </a:t>
            </a:r>
            <a:r>
              <a:rPr lang="tr-TR" sz="1200" b="1" dirty="0">
                <a:solidFill>
                  <a:srgbClr val="FF0000"/>
                </a:solidFill>
              </a:rPr>
              <a:t>Y-</a:t>
            </a:r>
            <a:r>
              <a:rPr lang="tr-TR" sz="1200" b="1" dirty="0" err="1">
                <a:solidFill>
                  <a:srgbClr val="FF0000"/>
                </a:solidFill>
              </a:rPr>
              <a:t>TYT’de</a:t>
            </a:r>
            <a:r>
              <a:rPr lang="tr-TR" sz="1200" b="1" dirty="0">
                <a:solidFill>
                  <a:srgbClr val="FF0000"/>
                </a:solidFill>
              </a:rPr>
              <a:t> en düşük 800.000 inci </a:t>
            </a:r>
            <a:r>
              <a:rPr lang="tr-TR" sz="1200" b="1" dirty="0"/>
              <a:t>başarı sırasına sahip olmaları gerekmektedir </a:t>
            </a:r>
            <a:r>
              <a:rPr lang="tr-TR" sz="1200" b="1" dirty="0">
                <a:solidFill>
                  <a:srgbClr val="FF0000"/>
                </a:solidFill>
              </a:rPr>
              <a:t>(Ek puansız yerleştirme puanının başarı sırası dikkate alınır.). </a:t>
            </a:r>
            <a:r>
              <a:rPr lang="tr-TR" sz="1200" b="1" dirty="0"/>
              <a:t>Engelli adayların da (bedensel engelli, görme engelli, işitme engelli, MR (</a:t>
            </a:r>
            <a:r>
              <a:rPr lang="tr-TR" sz="1200" b="1" dirty="0" err="1"/>
              <a:t>mental</a:t>
            </a:r>
            <a:r>
              <a:rPr lang="tr-TR" sz="1200" b="1" dirty="0"/>
              <a:t> </a:t>
            </a:r>
            <a:r>
              <a:rPr lang="tr-TR" sz="1200" b="1" dirty="0" err="1"/>
              <a:t>retardasyon</a:t>
            </a:r>
            <a:r>
              <a:rPr lang="tr-TR" sz="1200" b="1" dirty="0"/>
              <a:t>) ile “yaygın gelişimsel bozukluklar” (otizm spektrum bozuklukları (OSB), </a:t>
            </a:r>
            <a:r>
              <a:rPr lang="tr-TR" sz="1200" b="1" dirty="0" err="1"/>
              <a:t>Asperger</a:t>
            </a:r>
            <a:r>
              <a:rPr lang="tr-TR" sz="1200" b="1" dirty="0"/>
              <a:t> sendromu, RETT sendromu, </a:t>
            </a:r>
            <a:r>
              <a:rPr lang="tr-TR" sz="1200" b="1" dirty="0" err="1"/>
              <a:t>dezintegratif</a:t>
            </a:r>
            <a:r>
              <a:rPr lang="tr-TR" sz="1200" b="1" dirty="0"/>
              <a:t> bozukluklar, sınıflanamayan grupta yer alan yaygın gelişimsel bozukluklar)) özel yetenek sınavıyla öğrenci alan öğretmenlik programlarına başvuruda </a:t>
            </a:r>
            <a:r>
              <a:rPr lang="tr-TR" sz="1200" b="1" dirty="0">
                <a:solidFill>
                  <a:srgbClr val="FF0000"/>
                </a:solidFill>
              </a:rPr>
              <a:t>Y-</a:t>
            </a:r>
            <a:r>
              <a:rPr lang="tr-TR" sz="1200" b="1" dirty="0" err="1">
                <a:solidFill>
                  <a:srgbClr val="FF0000"/>
                </a:solidFill>
              </a:rPr>
              <a:t>TYT’de</a:t>
            </a:r>
            <a:r>
              <a:rPr lang="tr-TR" sz="1200" b="1" dirty="0">
                <a:solidFill>
                  <a:srgbClr val="FF0000"/>
                </a:solidFill>
              </a:rPr>
              <a:t> en düşük 800.000 inci başarı sırasına sahip olmaları (Ek puansız yerleştirme puanın</a:t>
            </a:r>
            <a:r>
              <a:rPr lang="tr-TR" sz="1200" b="1" dirty="0"/>
              <a:t>ın </a:t>
            </a:r>
            <a:r>
              <a:rPr lang="tr-TR" sz="1200" b="1" dirty="0">
                <a:solidFill>
                  <a:srgbClr val="FF0000"/>
                </a:solidFill>
              </a:rPr>
              <a:t>başarı sırası dikkate alınır.) </a:t>
            </a:r>
            <a:r>
              <a:rPr lang="tr-TR" sz="1200" b="1" dirty="0"/>
              <a:t>ve durumlarını ilgili yükseköğretim kurumuna “engelli sağlık kurulu raporu” ile belgelemeleri kaydıyla TYT puanları değerlendirmeye katılmadan (Kılavuzda yer alan formül kullanılmadan) kendi aralarında yapılacak ayrı bir yetenek sınav sonucuna göre değerlendirilerek, yetenek sınavını kazananların kayıtları yapılır.</a:t>
            </a:r>
            <a:endParaRPr lang="tr-TR" sz="1200" b="1" dirty="0" smtClean="0"/>
          </a:p>
          <a:p>
            <a:pPr algn="ctr"/>
            <a:endParaRPr lang="tr-TR" sz="1200" dirty="0"/>
          </a:p>
        </p:txBody>
      </p:sp>
    </p:spTree>
    <p:extLst>
      <p:ext uri="{BB962C8B-B14F-4D97-AF65-F5344CB8AC3E}">
        <p14:creationId xmlns:p14="http://schemas.microsoft.com/office/powerpoint/2010/main" val="133894781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0" y="908719"/>
            <a:ext cx="9144000" cy="5949281"/>
          </a:xfrm>
          <a:solidFill>
            <a:schemeClr val="accent5">
              <a:lumMod val="20000"/>
              <a:lumOff val="80000"/>
            </a:schemeClr>
          </a:solidFill>
        </p:spPr>
        <p:txBody>
          <a:bodyPr>
            <a:normAutofit fontScale="55000" lnSpcReduction="20000"/>
          </a:bodyPr>
          <a:lstStyle/>
          <a:p>
            <a:pPr algn="l"/>
            <a:r>
              <a:rPr lang="tr-TR" b="1" dirty="0" smtClean="0">
                <a:solidFill>
                  <a:schemeClr val="tx1"/>
                </a:solidFill>
              </a:rPr>
              <a:t>1</a:t>
            </a:r>
            <a:r>
              <a:rPr lang="tr-TR" dirty="0" smtClean="0">
                <a:solidFill>
                  <a:schemeClr val="tx1"/>
                </a:solidFill>
              </a:rPr>
              <a:t> </a:t>
            </a:r>
            <a:r>
              <a:rPr lang="tr-TR" dirty="0">
                <a:solidFill>
                  <a:schemeClr val="tx1"/>
                </a:solidFill>
              </a:rPr>
              <a:t>Üniversite kılavuzunda bir bölümün yanında </a:t>
            </a:r>
            <a:r>
              <a:rPr lang="tr-TR" sz="4400" b="1" dirty="0">
                <a:solidFill>
                  <a:schemeClr val="tx1"/>
                </a:solidFill>
              </a:rPr>
              <a:t>eğer M.T.O.K. yazıyorsa; bu, o bölüme öncelikli olarak ilgili meslek lisesi programlarından mezun olanların yerleşebileceği </a:t>
            </a:r>
            <a:r>
              <a:rPr lang="tr-TR" dirty="0">
                <a:solidFill>
                  <a:schemeClr val="tx1"/>
                </a:solidFill>
              </a:rPr>
              <a:t>anlamına gelmektedir. </a:t>
            </a:r>
            <a:endParaRPr lang="tr-TR" dirty="0" smtClean="0">
              <a:solidFill>
                <a:schemeClr val="tx1"/>
              </a:solidFill>
            </a:endParaRPr>
          </a:p>
          <a:p>
            <a:pPr algn="l"/>
            <a:r>
              <a:rPr lang="tr-TR" b="1" dirty="0" smtClean="0">
                <a:solidFill>
                  <a:schemeClr val="tx1"/>
                </a:solidFill>
              </a:rPr>
              <a:t>2</a:t>
            </a:r>
            <a:r>
              <a:rPr lang="tr-TR" dirty="0" smtClean="0">
                <a:solidFill>
                  <a:schemeClr val="tx1"/>
                </a:solidFill>
              </a:rPr>
              <a:t> Tercih </a:t>
            </a:r>
            <a:r>
              <a:rPr lang="tr-TR" dirty="0">
                <a:solidFill>
                  <a:schemeClr val="tx1"/>
                </a:solidFill>
              </a:rPr>
              <a:t>eden meslek lisesi mezunları yerleştikten sonra kontenjan kalırsa, yeterli puanı almaları şartıyla diğer alan mezunları yerleşebilirler. </a:t>
            </a:r>
            <a:endParaRPr lang="tr-TR" dirty="0" smtClean="0">
              <a:solidFill>
                <a:schemeClr val="tx1"/>
              </a:solidFill>
            </a:endParaRPr>
          </a:p>
          <a:p>
            <a:pPr algn="l"/>
            <a:r>
              <a:rPr lang="tr-TR" b="1" dirty="0" smtClean="0">
                <a:solidFill>
                  <a:schemeClr val="tx1"/>
                </a:solidFill>
              </a:rPr>
              <a:t>3</a:t>
            </a:r>
            <a:r>
              <a:rPr lang="tr-TR" dirty="0">
                <a:solidFill>
                  <a:schemeClr val="tx1"/>
                </a:solidFill>
              </a:rPr>
              <a:t> </a:t>
            </a:r>
            <a:r>
              <a:rPr lang="tr-TR" dirty="0" smtClean="0">
                <a:solidFill>
                  <a:schemeClr val="tx1"/>
                </a:solidFill>
              </a:rPr>
              <a:t>Meslek lisesi ve teknik liselerde okuyan öğrencilerin 9. sınıftan sonra daha çok meslek dersi alması bunun yanında AYT sınavının içeriğini oluşturan ders ve konuların büyük çoğunluğunu görmemesi, bu öğrencileri yarışta geride bırakıyordu. M.T.O.K. uygulamasıyla getirilen yenilik bu okullara ilgili mesleki ve teknik ortaöğretim kurumlarından mezun öğrencilerin yerleşebilmesidir.</a:t>
            </a:r>
          </a:p>
          <a:p>
            <a:pPr algn="l"/>
            <a:r>
              <a:rPr lang="tr-TR" b="1" dirty="0" smtClean="0">
                <a:solidFill>
                  <a:schemeClr val="tx1"/>
                </a:solidFill>
              </a:rPr>
              <a:t>4</a:t>
            </a:r>
            <a:r>
              <a:rPr lang="tr-TR" dirty="0" smtClean="0">
                <a:solidFill>
                  <a:schemeClr val="tx1"/>
                </a:solidFill>
              </a:rPr>
              <a:t> Bu sayede teknoloji </a:t>
            </a:r>
            <a:r>
              <a:rPr lang="tr-TR" dirty="0">
                <a:solidFill>
                  <a:schemeClr val="tx1"/>
                </a:solidFill>
              </a:rPr>
              <a:t>fakülteleri kurularak başta mühendislik bölümleri olmak üzere meslek ve teknik lise mezunu öğrencilere daha bir çok bölümün önü açılmıştır</a:t>
            </a:r>
            <a:r>
              <a:rPr lang="tr-TR" dirty="0" smtClean="0">
                <a:solidFill>
                  <a:schemeClr val="tx1"/>
                </a:solidFill>
              </a:rPr>
              <a:t>.</a:t>
            </a:r>
          </a:p>
          <a:p>
            <a:pPr algn="l"/>
            <a:r>
              <a:rPr lang="tr-TR" dirty="0" smtClean="0">
                <a:solidFill>
                  <a:schemeClr val="tx1"/>
                </a:solidFill>
              </a:rPr>
              <a:t> </a:t>
            </a:r>
            <a:r>
              <a:rPr lang="tr-TR" b="1" dirty="0" smtClean="0">
                <a:solidFill>
                  <a:schemeClr val="tx1"/>
                </a:solidFill>
              </a:rPr>
              <a:t>5</a:t>
            </a:r>
            <a:r>
              <a:rPr lang="tr-TR" dirty="0" smtClean="0">
                <a:solidFill>
                  <a:schemeClr val="tx1"/>
                </a:solidFill>
              </a:rPr>
              <a:t> MTOK </a:t>
            </a:r>
            <a:r>
              <a:rPr lang="tr-TR" dirty="0">
                <a:solidFill>
                  <a:schemeClr val="tx1"/>
                </a:solidFill>
              </a:rPr>
              <a:t>bölümlerinin sıralamasının Mühendislik Fakültelerindeki eş değeri olan bölümlere göre daha düşük sırlamayla öğrenci aldığı ÖSYM verilerinde görülmektedir</a:t>
            </a:r>
            <a:r>
              <a:rPr lang="tr-TR" dirty="0" smtClean="0">
                <a:solidFill>
                  <a:schemeClr val="tx1"/>
                </a:solidFill>
              </a:rPr>
              <a:t>.)</a:t>
            </a:r>
          </a:p>
          <a:p>
            <a:pPr algn="l"/>
            <a:r>
              <a:rPr lang="tr-TR" b="1" dirty="0" smtClean="0">
                <a:solidFill>
                  <a:schemeClr val="tx1"/>
                </a:solidFill>
              </a:rPr>
              <a:t> 6 </a:t>
            </a:r>
            <a:r>
              <a:rPr lang="tr-TR" dirty="0">
                <a:solidFill>
                  <a:schemeClr val="tx1"/>
                </a:solidFill>
              </a:rPr>
              <a:t>Bu fakültelere yerleşen öğrenciler eksik oldukları matematik ve fen dersleri için bir yıl intibak eğitimi alacaklardır</a:t>
            </a:r>
            <a:r>
              <a:rPr lang="tr-TR" dirty="0" smtClean="0">
                <a:solidFill>
                  <a:schemeClr val="tx1"/>
                </a:solidFill>
              </a:rPr>
              <a:t>.</a:t>
            </a:r>
          </a:p>
          <a:p>
            <a:pPr algn="l"/>
            <a:r>
              <a:rPr lang="tr-TR" dirty="0" smtClean="0">
                <a:solidFill>
                  <a:schemeClr val="tx1"/>
                </a:solidFill>
              </a:rPr>
              <a:t> </a:t>
            </a:r>
            <a:r>
              <a:rPr lang="tr-TR" b="1" dirty="0" smtClean="0">
                <a:solidFill>
                  <a:schemeClr val="tx1"/>
                </a:solidFill>
              </a:rPr>
              <a:t>7</a:t>
            </a:r>
            <a:r>
              <a:rPr lang="tr-TR" dirty="0" smtClean="0">
                <a:solidFill>
                  <a:schemeClr val="tx1"/>
                </a:solidFill>
              </a:rPr>
              <a:t> Bu </a:t>
            </a:r>
            <a:r>
              <a:rPr lang="tr-TR" dirty="0">
                <a:solidFill>
                  <a:schemeClr val="tx1"/>
                </a:solidFill>
              </a:rPr>
              <a:t>fakültelerde eğitim daha çok uygulamaya dayalı olacaktır. </a:t>
            </a:r>
            <a:r>
              <a:rPr lang="tr-TR" b="1" i="1" dirty="0">
                <a:solidFill>
                  <a:srgbClr val="FF0000"/>
                </a:solidFill>
              </a:rPr>
              <a:t>8 dönemlik eğitimlerinin son döneminde bu öğrenciler iş yeri eğitimi </a:t>
            </a:r>
            <a:r>
              <a:rPr lang="tr-TR" dirty="0">
                <a:solidFill>
                  <a:schemeClr val="tx1"/>
                </a:solidFill>
              </a:rPr>
              <a:t>alacaklardır. </a:t>
            </a:r>
            <a:endParaRPr lang="tr-TR" dirty="0" smtClean="0">
              <a:solidFill>
                <a:schemeClr val="tx1"/>
              </a:solidFill>
            </a:endParaRPr>
          </a:p>
          <a:p>
            <a:pPr algn="l"/>
            <a:r>
              <a:rPr lang="tr-TR" dirty="0" smtClean="0">
                <a:solidFill>
                  <a:schemeClr val="tx1"/>
                </a:solidFill>
              </a:rPr>
              <a:t> </a:t>
            </a:r>
            <a:r>
              <a:rPr lang="tr-TR" b="1" dirty="0" smtClean="0">
                <a:solidFill>
                  <a:schemeClr val="tx1"/>
                </a:solidFill>
              </a:rPr>
              <a:t>8</a:t>
            </a:r>
            <a:r>
              <a:rPr lang="tr-TR" dirty="0" smtClean="0">
                <a:solidFill>
                  <a:schemeClr val="tx1"/>
                </a:solidFill>
              </a:rPr>
              <a:t> </a:t>
            </a:r>
            <a:r>
              <a:rPr lang="tr-TR" b="1" i="1" dirty="0">
                <a:solidFill>
                  <a:srgbClr val="FF0000"/>
                </a:solidFill>
              </a:rPr>
              <a:t>Öğrenciler açısından en çok sorulan soru imza yetkisi konusudur</a:t>
            </a:r>
            <a:r>
              <a:rPr lang="tr-TR" i="1" dirty="0">
                <a:solidFill>
                  <a:srgbClr val="FF0000"/>
                </a:solidFill>
              </a:rPr>
              <a:t>.</a:t>
            </a:r>
            <a:r>
              <a:rPr lang="tr-TR" dirty="0">
                <a:solidFill>
                  <a:schemeClr val="tx1"/>
                </a:solidFill>
              </a:rPr>
              <a:t> YÖK’ün, bu konuda bir fark olmadığını belirten ilgili kararı ve mezunların şimdiye kadar böyle bir sorun yaşamaması, imza yetkisi ile ilgili bir sorunun olmadığını açıklar. Ayrıca Teknoloji Fakültesinde daha fazla pratik eğitim verilmesinden ötürü, mezunların mesleki uygulama ve işlere daha rahat adapte oldukları gözlemlenmiştir</a:t>
            </a:r>
            <a:r>
              <a:rPr lang="tr-TR" dirty="0" smtClean="0">
                <a:solidFill>
                  <a:schemeClr val="tx1"/>
                </a:solidFill>
              </a:rPr>
              <a:t>.</a:t>
            </a:r>
          </a:p>
          <a:p>
            <a:pPr algn="l"/>
            <a:r>
              <a:rPr lang="tr-TR" b="1" dirty="0" smtClean="0">
                <a:solidFill>
                  <a:schemeClr val="tx1"/>
                </a:solidFill>
              </a:rPr>
              <a:t>9</a:t>
            </a:r>
            <a:r>
              <a:rPr lang="tr-TR" dirty="0" smtClean="0">
                <a:solidFill>
                  <a:schemeClr val="tx1"/>
                </a:solidFill>
              </a:rPr>
              <a:t>.</a:t>
            </a:r>
            <a:r>
              <a:rPr lang="tr-TR" b="1" dirty="0"/>
              <a:t> </a:t>
            </a:r>
            <a:r>
              <a:rPr lang="tr-TR" b="1" dirty="0" smtClean="0">
                <a:solidFill>
                  <a:schemeClr val="tx1"/>
                </a:solidFill>
              </a:rPr>
              <a:t>M.T.O.K ile ilgili öğrenci alan bölümler </a:t>
            </a:r>
            <a:r>
              <a:rPr lang="tr-TR" b="1" u="sng" dirty="0" smtClean="0">
                <a:solidFill>
                  <a:schemeClr val="tx1"/>
                </a:solidFill>
              </a:rPr>
              <a:t>diğer bölümlere nazaran az sayıda </a:t>
            </a:r>
            <a:r>
              <a:rPr lang="tr-TR" b="1" dirty="0" smtClean="0">
                <a:solidFill>
                  <a:schemeClr val="tx1"/>
                </a:solidFill>
              </a:rPr>
              <a:t>öğrenci almaktadır</a:t>
            </a:r>
            <a:endParaRPr lang="tr-TR" dirty="0">
              <a:solidFill>
                <a:schemeClr val="tx1"/>
              </a:solidFill>
            </a:endParaRPr>
          </a:p>
        </p:txBody>
      </p:sp>
      <p:sp>
        <p:nvSpPr>
          <p:cNvPr id="4" name="Başlık 1"/>
          <p:cNvSpPr txBox="1">
            <a:spLocks/>
          </p:cNvSpPr>
          <p:nvPr/>
        </p:nvSpPr>
        <p:spPr>
          <a:xfrm>
            <a:off x="0" y="0"/>
            <a:ext cx="9144000" cy="908720"/>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2400" b="1" dirty="0" smtClean="0"/>
              <a:t>M.T.O.K. NEDİR ? </a:t>
            </a:r>
            <a:br>
              <a:rPr lang="tr-TR" sz="2400" b="1" dirty="0" smtClean="0"/>
            </a:br>
            <a:r>
              <a:rPr lang="tr-TR" sz="2400" b="1" dirty="0" smtClean="0"/>
              <a:t>MESLEKİ VE TEKNİK ORTAÖĞRETİM KURUMLARININ KISALTILMASIDIR.  </a:t>
            </a:r>
            <a:endParaRPr lang="tr-TR" sz="2400" b="1" dirty="0"/>
          </a:p>
        </p:txBody>
      </p:sp>
    </p:spTree>
    <p:extLst>
      <p:ext uri="{BB962C8B-B14F-4D97-AF65-F5344CB8AC3E}">
        <p14:creationId xmlns:p14="http://schemas.microsoft.com/office/powerpoint/2010/main" val="21479525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908720"/>
          </a:xfrm>
          <a:solidFill>
            <a:srgbClr val="FFFF00"/>
          </a:solidFill>
        </p:spPr>
        <p:txBody>
          <a:bodyPr>
            <a:noAutofit/>
          </a:bodyPr>
          <a:lstStyle/>
          <a:p>
            <a:r>
              <a:rPr lang="tr-TR" sz="2400" b="1" dirty="0"/>
              <a:t>2023 TYT </a:t>
            </a:r>
            <a:r>
              <a:rPr lang="tr-TR" sz="2400" b="1" dirty="0" smtClean="0"/>
              <a:t>TÜRKÇE KONULARI </a:t>
            </a:r>
            <a:r>
              <a:rPr lang="tr-TR" sz="2800" dirty="0"/>
              <a:t/>
            </a:r>
            <a:br>
              <a:rPr lang="tr-TR" sz="2800" dirty="0"/>
            </a:br>
            <a:endParaRPr lang="tr-TR" sz="2800" dirty="0"/>
          </a:p>
        </p:txBody>
      </p:sp>
      <p:sp>
        <p:nvSpPr>
          <p:cNvPr id="3" name="İçerik Yer Tutucusu 2"/>
          <p:cNvSpPr>
            <a:spLocks noGrp="1"/>
          </p:cNvSpPr>
          <p:nvPr>
            <p:ph idx="1"/>
          </p:nvPr>
        </p:nvSpPr>
        <p:spPr>
          <a:xfrm>
            <a:off x="0" y="908720"/>
            <a:ext cx="9144000" cy="5949280"/>
          </a:xfrm>
          <a:solidFill>
            <a:schemeClr val="accent5">
              <a:lumMod val="20000"/>
              <a:lumOff val="80000"/>
            </a:schemeClr>
          </a:solidFill>
        </p:spPr>
        <p:txBody>
          <a:bodyPr numCol="2">
            <a:normAutofit fontScale="92500" lnSpcReduction="10000"/>
          </a:bodyPr>
          <a:lstStyle/>
          <a:p>
            <a:pPr marL="0" indent="0">
              <a:buNone/>
            </a:pPr>
            <a:r>
              <a:rPr lang="tr-TR" b="1" dirty="0" smtClean="0"/>
              <a:t>Sözcük </a:t>
            </a:r>
            <a:r>
              <a:rPr lang="tr-TR" b="1" dirty="0"/>
              <a:t>Anlamı</a:t>
            </a:r>
          </a:p>
          <a:p>
            <a:pPr marL="0" indent="0">
              <a:buNone/>
            </a:pPr>
            <a:r>
              <a:rPr lang="tr-TR" b="1" dirty="0"/>
              <a:t>Söz Yorumu</a:t>
            </a:r>
          </a:p>
          <a:p>
            <a:pPr marL="0" indent="0">
              <a:buNone/>
            </a:pPr>
            <a:r>
              <a:rPr lang="tr-TR" b="1" dirty="0"/>
              <a:t>Deyim ve Atasözü</a:t>
            </a:r>
          </a:p>
          <a:p>
            <a:pPr marL="0" indent="0">
              <a:buNone/>
            </a:pPr>
            <a:r>
              <a:rPr lang="tr-TR" b="1" dirty="0"/>
              <a:t>Cümle Anlamı</a:t>
            </a:r>
          </a:p>
          <a:p>
            <a:pPr marL="0" indent="0">
              <a:buNone/>
            </a:pPr>
            <a:r>
              <a:rPr lang="tr-TR" b="1" dirty="0"/>
              <a:t>Cümle Yorumu</a:t>
            </a:r>
          </a:p>
          <a:p>
            <a:pPr marL="0" indent="0">
              <a:buNone/>
            </a:pPr>
            <a:r>
              <a:rPr lang="tr-TR" b="1" dirty="0"/>
              <a:t>Paragrafta Anlatım Teknikleri</a:t>
            </a:r>
          </a:p>
          <a:p>
            <a:pPr marL="0" indent="0">
              <a:buNone/>
            </a:pPr>
            <a:r>
              <a:rPr lang="tr-TR" b="1" dirty="0"/>
              <a:t>Paragrafta Konu-Ana Düşünce</a:t>
            </a:r>
          </a:p>
          <a:p>
            <a:pPr marL="0" indent="0">
              <a:buNone/>
            </a:pPr>
            <a:r>
              <a:rPr lang="tr-TR" b="1" dirty="0"/>
              <a:t>Paragrafta Yapı</a:t>
            </a:r>
          </a:p>
          <a:p>
            <a:pPr marL="0" indent="0">
              <a:buNone/>
            </a:pPr>
            <a:r>
              <a:rPr lang="tr-TR" b="1" dirty="0"/>
              <a:t>Paragrafta Yardımcı Düşünce</a:t>
            </a:r>
          </a:p>
          <a:p>
            <a:pPr marL="0" indent="0">
              <a:buNone/>
            </a:pPr>
            <a:r>
              <a:rPr lang="tr-TR" b="1" dirty="0"/>
              <a:t>Ses Bilgisi</a:t>
            </a:r>
          </a:p>
          <a:p>
            <a:pPr marL="0" indent="0">
              <a:buNone/>
            </a:pPr>
            <a:r>
              <a:rPr lang="tr-TR" b="1" dirty="0"/>
              <a:t>Yazım Kuralları</a:t>
            </a:r>
          </a:p>
          <a:p>
            <a:pPr marL="0" indent="0">
              <a:buNone/>
            </a:pPr>
            <a:r>
              <a:rPr lang="tr-TR" b="1" dirty="0"/>
              <a:t>Noktalama İşaretleri</a:t>
            </a:r>
          </a:p>
          <a:p>
            <a:pPr marL="0" indent="0">
              <a:buNone/>
            </a:pPr>
            <a:r>
              <a:rPr lang="tr-TR" b="1" dirty="0"/>
              <a:t>Sözcüğün Yapısı</a:t>
            </a:r>
          </a:p>
          <a:p>
            <a:pPr marL="0" indent="0">
              <a:buNone/>
            </a:pPr>
            <a:r>
              <a:rPr lang="tr-TR" b="1" dirty="0"/>
              <a:t>Sözcük Türleri</a:t>
            </a:r>
          </a:p>
          <a:p>
            <a:pPr marL="0" indent="0">
              <a:buNone/>
            </a:pPr>
            <a:r>
              <a:rPr lang="tr-TR" b="1" dirty="0"/>
              <a:t>Fiiller</a:t>
            </a:r>
          </a:p>
          <a:p>
            <a:pPr marL="0" indent="0">
              <a:buNone/>
            </a:pPr>
            <a:r>
              <a:rPr lang="tr-TR" b="1" dirty="0"/>
              <a:t>Sözcük Grupları</a:t>
            </a:r>
          </a:p>
          <a:p>
            <a:pPr marL="0" indent="0">
              <a:buNone/>
            </a:pPr>
            <a:r>
              <a:rPr lang="tr-TR" b="1" dirty="0"/>
              <a:t>Cümlenin Ögeleri</a:t>
            </a:r>
          </a:p>
          <a:p>
            <a:pPr marL="0" indent="0">
              <a:buNone/>
            </a:pPr>
            <a:r>
              <a:rPr lang="tr-TR" b="1" dirty="0"/>
              <a:t>Cümle  Türleri</a:t>
            </a:r>
          </a:p>
          <a:p>
            <a:pPr marL="0" indent="0">
              <a:buNone/>
            </a:pPr>
            <a:r>
              <a:rPr lang="tr-TR" b="1" dirty="0"/>
              <a:t>Anlatım Bozukluğu</a:t>
            </a:r>
          </a:p>
        </p:txBody>
      </p:sp>
    </p:spTree>
    <p:extLst>
      <p:ext uri="{BB962C8B-B14F-4D97-AF65-F5344CB8AC3E}">
        <p14:creationId xmlns:p14="http://schemas.microsoft.com/office/powerpoint/2010/main" val="199287397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1196752"/>
          </a:xfrm>
          <a:solidFill>
            <a:srgbClr val="FFFF00"/>
          </a:solidFill>
        </p:spPr>
        <p:txBody>
          <a:bodyPr>
            <a:noAutofit/>
          </a:bodyPr>
          <a:lstStyle/>
          <a:p>
            <a:pPr fontAlgn="base"/>
            <a:r>
              <a:rPr lang="tr-TR" sz="2400" dirty="0"/>
              <a:t/>
            </a:r>
            <a:br>
              <a:rPr lang="tr-TR" sz="2400" dirty="0"/>
            </a:br>
            <a:r>
              <a:rPr lang="tr-TR" sz="2400" b="1" dirty="0"/>
              <a:t>KONAKLAMA VE SEYAHAT HİZMETLERİ - ALANI VE </a:t>
            </a:r>
            <a:r>
              <a:rPr lang="tr-TR" sz="2400" b="1" dirty="0" smtClean="0"/>
              <a:t>TÜM DALLARINDAN ÖĞRENCİLERİMİZİN </a:t>
            </a:r>
            <a:r>
              <a:rPr lang="tr-TR" sz="2400" b="1" dirty="0"/>
              <a:t>GİDEBİLECEĞİ </a:t>
            </a:r>
            <a:r>
              <a:rPr lang="tr-TR" sz="2400" b="1" dirty="0" smtClean="0"/>
              <a:t>EK PUANLI </a:t>
            </a:r>
            <a:r>
              <a:rPr lang="tr-TR" sz="2400" b="1" u="sng" dirty="0" smtClean="0"/>
              <a:t>ALAN </a:t>
            </a:r>
            <a:r>
              <a:rPr lang="tr-TR" sz="2400" b="1" u="sng" dirty="0"/>
              <a:t>İÇİ </a:t>
            </a:r>
            <a:r>
              <a:rPr lang="tr-TR" sz="2400" b="1" u="sng" dirty="0" smtClean="0"/>
              <a:t/>
            </a:r>
            <a:br>
              <a:rPr lang="tr-TR" sz="2400" b="1" u="sng" dirty="0" smtClean="0"/>
            </a:br>
            <a:r>
              <a:rPr lang="tr-TR" sz="2400" b="1" u="sng" dirty="0" smtClean="0"/>
              <a:t>2 YILLIK </a:t>
            </a:r>
            <a:r>
              <a:rPr lang="tr-TR" sz="2400" b="1" dirty="0" smtClean="0"/>
              <a:t>BÖLÜMLER</a:t>
            </a:r>
            <a:r>
              <a:rPr lang="tr-TR" sz="2400" dirty="0"/>
              <a:t/>
            </a:r>
            <a:br>
              <a:rPr lang="tr-TR" sz="2400" dirty="0"/>
            </a:br>
            <a:endParaRPr lang="tr-TR" sz="3200" dirty="0"/>
          </a:p>
        </p:txBody>
      </p:sp>
      <p:sp>
        <p:nvSpPr>
          <p:cNvPr id="5" name="İçerik Yer Tutucusu 4"/>
          <p:cNvSpPr>
            <a:spLocks noGrp="1"/>
          </p:cNvSpPr>
          <p:nvPr>
            <p:ph idx="1"/>
          </p:nvPr>
        </p:nvSpPr>
        <p:spPr>
          <a:xfrm>
            <a:off x="0" y="1196752"/>
            <a:ext cx="9144000" cy="5661248"/>
          </a:xfrm>
          <a:solidFill>
            <a:schemeClr val="accent5">
              <a:lumMod val="20000"/>
              <a:lumOff val="80000"/>
            </a:schemeClr>
          </a:solidFill>
        </p:spPr>
        <p:txBody>
          <a:bodyPr>
            <a:normAutofit fontScale="70000" lnSpcReduction="20000"/>
          </a:bodyPr>
          <a:lstStyle/>
          <a:p>
            <a:pPr marL="0" indent="0" algn="ctr">
              <a:buNone/>
            </a:pPr>
            <a:r>
              <a:rPr lang="tr-TR" b="1" dirty="0" smtClean="0">
                <a:solidFill>
                  <a:schemeClr val="tx2">
                    <a:lumMod val="60000"/>
                    <a:lumOff val="40000"/>
                  </a:schemeClr>
                </a:solidFill>
              </a:rPr>
              <a:t> </a:t>
            </a:r>
            <a:r>
              <a:rPr lang="tr-TR" dirty="0"/>
              <a:t>Mesleki ve teknik ortaöğretim kurumlarının aşağıda belirtilen alan/dallarından mezun olanlar, karşılarında gösterilen yükseköğretim ön lisans programlarına yerleştirilirken, yerleştirme puanları </a:t>
            </a:r>
            <a:r>
              <a:rPr lang="tr-TR" dirty="0" err="1"/>
              <a:t>OBP’nin</a:t>
            </a:r>
            <a:r>
              <a:rPr lang="tr-TR" dirty="0"/>
              <a:t> 0,12 ile çarpılması ve puanlarına eklenmesi suretiyle elde edilecek; ayrıca, yerleştirme puanlarına </a:t>
            </a:r>
            <a:r>
              <a:rPr lang="tr-TR" dirty="0" err="1"/>
              <a:t>OBP’nin</a:t>
            </a:r>
            <a:r>
              <a:rPr lang="tr-TR" dirty="0"/>
              <a:t> 0,06 ile çarpılmasıyla elde edilecek </a:t>
            </a:r>
            <a:r>
              <a:rPr lang="tr-TR" b="1" dirty="0">
                <a:solidFill>
                  <a:srgbClr val="FF0000"/>
                </a:solidFill>
              </a:rPr>
              <a:t>ek puanlar </a:t>
            </a:r>
            <a:r>
              <a:rPr lang="tr-TR" dirty="0" smtClean="0"/>
              <a:t>katılacaktır</a:t>
            </a:r>
            <a:br>
              <a:rPr lang="tr-TR" dirty="0" smtClean="0"/>
            </a:br>
            <a:r>
              <a:rPr lang="tr-TR" dirty="0" smtClean="0"/>
              <a:t> </a:t>
            </a:r>
            <a:br>
              <a:rPr lang="tr-TR" dirty="0" smtClean="0"/>
            </a:br>
            <a:r>
              <a:rPr lang="tr-TR" b="1" dirty="0" smtClean="0">
                <a:solidFill>
                  <a:srgbClr val="FF0000"/>
                </a:solidFill>
              </a:rPr>
              <a:t>Mesleki </a:t>
            </a:r>
            <a:r>
              <a:rPr lang="tr-TR" b="1" dirty="0">
                <a:solidFill>
                  <a:srgbClr val="FF0000"/>
                </a:solidFill>
              </a:rPr>
              <a:t>ve Teknik Ortaöğretim Kurumu </a:t>
            </a:r>
            <a:r>
              <a:rPr lang="tr-TR" b="1" dirty="0" smtClean="0">
                <a:solidFill>
                  <a:srgbClr val="FF0000"/>
                </a:solidFill>
              </a:rPr>
              <a:t>  Mezunlarının </a:t>
            </a:r>
            <a:r>
              <a:rPr lang="tr-TR" b="1" u="sng" dirty="0">
                <a:solidFill>
                  <a:srgbClr val="FF0000"/>
                </a:solidFill>
              </a:rPr>
              <a:t>Ek Puanları </a:t>
            </a:r>
            <a:r>
              <a:rPr lang="tr-TR" b="1" dirty="0" smtClean="0">
                <a:solidFill>
                  <a:srgbClr val="FF0000"/>
                </a:solidFill>
              </a:rPr>
              <a:t>İle Yerleşebilecekleri </a:t>
            </a:r>
            <a:r>
              <a:rPr lang="tr-TR" b="1" u="sng" dirty="0" smtClean="0">
                <a:solidFill>
                  <a:srgbClr val="FF0000"/>
                </a:solidFill>
              </a:rPr>
              <a:t>Ön </a:t>
            </a:r>
            <a:r>
              <a:rPr lang="tr-TR" b="1" u="sng" dirty="0">
                <a:solidFill>
                  <a:srgbClr val="FF0000"/>
                </a:solidFill>
              </a:rPr>
              <a:t>Lisans </a:t>
            </a:r>
            <a:r>
              <a:rPr lang="tr-TR" b="1" dirty="0">
                <a:solidFill>
                  <a:srgbClr val="FF0000"/>
                </a:solidFill>
              </a:rPr>
              <a:t>Programları </a:t>
            </a:r>
          </a:p>
          <a:p>
            <a:pPr marL="514350" indent="-514350">
              <a:buFont typeface="+mj-lt"/>
              <a:buAutoNum type="arabicPeriod"/>
            </a:pPr>
            <a:r>
              <a:rPr lang="tr-TR" sz="3400" b="1" dirty="0" smtClean="0">
                <a:solidFill>
                  <a:srgbClr val="002060"/>
                </a:solidFill>
              </a:rPr>
              <a:t>Aşçılık </a:t>
            </a:r>
            <a:endParaRPr lang="tr-TR" sz="3400" b="1" dirty="0">
              <a:solidFill>
                <a:srgbClr val="002060"/>
              </a:solidFill>
            </a:endParaRPr>
          </a:p>
          <a:p>
            <a:pPr marL="514350" indent="-514350">
              <a:buFont typeface="+mj-lt"/>
              <a:buAutoNum type="arabicPeriod"/>
            </a:pPr>
            <a:r>
              <a:rPr lang="tr-TR" sz="3400" b="1" dirty="0" smtClean="0">
                <a:solidFill>
                  <a:srgbClr val="002060"/>
                </a:solidFill>
              </a:rPr>
              <a:t>İkram </a:t>
            </a:r>
            <a:r>
              <a:rPr lang="tr-TR" sz="3400" b="1" dirty="0">
                <a:solidFill>
                  <a:srgbClr val="002060"/>
                </a:solidFill>
              </a:rPr>
              <a:t>Hizmetleri</a:t>
            </a:r>
          </a:p>
          <a:p>
            <a:pPr marL="514350" indent="-514350">
              <a:buFont typeface="+mj-lt"/>
              <a:buAutoNum type="arabicPeriod"/>
            </a:pPr>
            <a:r>
              <a:rPr lang="tr-TR" sz="3400" b="1" dirty="0" smtClean="0">
                <a:solidFill>
                  <a:srgbClr val="002060"/>
                </a:solidFill>
              </a:rPr>
              <a:t>Kültürel </a:t>
            </a:r>
            <a:r>
              <a:rPr lang="tr-TR" sz="3400" b="1" dirty="0">
                <a:solidFill>
                  <a:srgbClr val="002060"/>
                </a:solidFill>
              </a:rPr>
              <a:t>Miras ve Turizm</a:t>
            </a:r>
          </a:p>
          <a:p>
            <a:pPr marL="514350" indent="-514350">
              <a:buFont typeface="+mj-lt"/>
              <a:buAutoNum type="arabicPeriod"/>
            </a:pPr>
            <a:r>
              <a:rPr lang="tr-TR" sz="3400" b="1" dirty="0" smtClean="0">
                <a:solidFill>
                  <a:srgbClr val="002060"/>
                </a:solidFill>
              </a:rPr>
              <a:t>Otobüs </a:t>
            </a:r>
            <a:r>
              <a:rPr lang="tr-TR" sz="3400" b="1" dirty="0">
                <a:solidFill>
                  <a:srgbClr val="002060"/>
                </a:solidFill>
              </a:rPr>
              <a:t>Kaptanlığı </a:t>
            </a:r>
          </a:p>
          <a:p>
            <a:pPr marL="514350" indent="-514350">
              <a:buFont typeface="+mj-lt"/>
              <a:buAutoNum type="arabicPeriod"/>
            </a:pPr>
            <a:r>
              <a:rPr lang="tr-TR" sz="3400" b="1" dirty="0" smtClean="0">
                <a:solidFill>
                  <a:srgbClr val="002060"/>
                </a:solidFill>
              </a:rPr>
              <a:t>Sağlık </a:t>
            </a:r>
            <a:r>
              <a:rPr lang="tr-TR" sz="3400" b="1" dirty="0">
                <a:solidFill>
                  <a:srgbClr val="002060"/>
                </a:solidFill>
              </a:rPr>
              <a:t>Turizmi İşletmeciliği </a:t>
            </a:r>
          </a:p>
          <a:p>
            <a:pPr marL="514350" indent="-514350">
              <a:buFont typeface="+mj-lt"/>
              <a:buAutoNum type="arabicPeriod"/>
            </a:pPr>
            <a:r>
              <a:rPr lang="tr-TR" sz="3400" b="1" dirty="0">
                <a:solidFill>
                  <a:srgbClr val="002060"/>
                </a:solidFill>
              </a:rPr>
              <a:t>Turist Rehberliği </a:t>
            </a:r>
          </a:p>
          <a:p>
            <a:pPr marL="514350" indent="-514350">
              <a:buFont typeface="+mj-lt"/>
              <a:buAutoNum type="arabicPeriod"/>
            </a:pPr>
            <a:r>
              <a:rPr lang="tr-TR" sz="3400" b="1" dirty="0">
                <a:solidFill>
                  <a:srgbClr val="002060"/>
                </a:solidFill>
              </a:rPr>
              <a:t>Turizm Animasyonu </a:t>
            </a:r>
          </a:p>
          <a:p>
            <a:pPr marL="514350" indent="-514350">
              <a:buFont typeface="+mj-lt"/>
              <a:buAutoNum type="arabicPeriod"/>
            </a:pPr>
            <a:r>
              <a:rPr lang="tr-TR" sz="3400" b="1" dirty="0" smtClean="0">
                <a:solidFill>
                  <a:srgbClr val="002060"/>
                </a:solidFill>
              </a:rPr>
              <a:t>Turizm </a:t>
            </a:r>
            <a:r>
              <a:rPr lang="tr-TR" sz="3400" b="1" dirty="0">
                <a:solidFill>
                  <a:srgbClr val="002060"/>
                </a:solidFill>
              </a:rPr>
              <a:t>ve Otel İşletmeciliği </a:t>
            </a:r>
          </a:p>
          <a:p>
            <a:pPr marL="514350" indent="-514350">
              <a:buFont typeface="+mj-lt"/>
              <a:buAutoNum type="arabicPeriod"/>
            </a:pPr>
            <a:r>
              <a:rPr lang="tr-TR" sz="3400" b="1" dirty="0" smtClean="0">
                <a:solidFill>
                  <a:srgbClr val="002060"/>
                </a:solidFill>
              </a:rPr>
              <a:t>Turizm </a:t>
            </a:r>
            <a:r>
              <a:rPr lang="tr-TR" sz="3400" b="1" dirty="0">
                <a:solidFill>
                  <a:srgbClr val="002060"/>
                </a:solidFill>
              </a:rPr>
              <a:t>ve Seyahat </a:t>
            </a:r>
            <a:r>
              <a:rPr lang="tr-TR" sz="3400" b="1" dirty="0" smtClean="0">
                <a:solidFill>
                  <a:srgbClr val="002060"/>
                </a:solidFill>
              </a:rPr>
              <a:t>Hizmetleri</a:t>
            </a:r>
            <a:endParaRPr lang="tr-TR" sz="3400" b="1" dirty="0">
              <a:solidFill>
                <a:srgbClr val="002060"/>
              </a:solidFill>
            </a:endParaRPr>
          </a:p>
        </p:txBody>
      </p:sp>
    </p:spTree>
    <p:extLst>
      <p:ext uri="{BB962C8B-B14F-4D97-AF65-F5344CB8AC3E}">
        <p14:creationId xmlns:p14="http://schemas.microsoft.com/office/powerpoint/2010/main" val="103920441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1268760"/>
          </a:xfrm>
          <a:solidFill>
            <a:srgbClr val="FFFF00"/>
          </a:solidFill>
        </p:spPr>
        <p:txBody>
          <a:bodyPr anchor="b">
            <a:normAutofit fontScale="90000"/>
          </a:bodyPr>
          <a:lstStyle/>
          <a:p>
            <a:r>
              <a:rPr lang="tr-TR" b="1" dirty="0" smtClean="0"/>
              <a:t> </a:t>
            </a:r>
            <a:br>
              <a:rPr lang="tr-TR" b="1" dirty="0" smtClean="0"/>
            </a:br>
            <a:r>
              <a:rPr lang="tr-TR" b="1" dirty="0"/>
              <a:t/>
            </a:r>
            <a:br>
              <a:rPr lang="tr-TR" b="1" dirty="0"/>
            </a:br>
            <a:r>
              <a:rPr lang="tr-TR" b="1" dirty="0" smtClean="0"/>
              <a:t/>
            </a:r>
            <a:br>
              <a:rPr lang="tr-TR" b="1" dirty="0" smtClean="0"/>
            </a:br>
            <a:r>
              <a:rPr lang="tr-TR" b="1" dirty="0"/>
              <a:t/>
            </a:r>
            <a:br>
              <a:rPr lang="tr-TR" b="1" dirty="0"/>
            </a:br>
            <a:r>
              <a:rPr lang="tr-TR" b="1" dirty="0" smtClean="0"/>
              <a:t/>
            </a:r>
            <a:br>
              <a:rPr lang="tr-TR" b="1" dirty="0" smtClean="0"/>
            </a:br>
            <a:r>
              <a:rPr lang="tr-TR" b="1" dirty="0"/>
              <a:t/>
            </a:r>
            <a:br>
              <a:rPr lang="tr-TR" b="1" dirty="0"/>
            </a:br>
            <a:r>
              <a:rPr lang="tr-TR" b="1" dirty="0" smtClean="0"/>
              <a:t/>
            </a:r>
            <a:br>
              <a:rPr lang="tr-TR" b="1" dirty="0" smtClean="0"/>
            </a:br>
            <a:r>
              <a:rPr lang="tr-TR" b="1" dirty="0"/>
              <a:t/>
            </a:r>
            <a:br>
              <a:rPr lang="tr-TR" b="1" dirty="0"/>
            </a:br>
            <a:r>
              <a:rPr lang="tr-TR" sz="2400" b="1" dirty="0"/>
              <a:t>KONAKLAMA VE SEYAHAT </a:t>
            </a:r>
            <a:r>
              <a:rPr lang="tr-TR" sz="2400" b="1" dirty="0" smtClean="0"/>
              <a:t>HİZMETLERİ </a:t>
            </a:r>
            <a:r>
              <a:rPr lang="tr-TR" sz="2400" b="1" dirty="0"/>
              <a:t>ALANI VE TÜM DALLARINDAN ÖĞRENCİLERİMİZİN GİDEBİLECEĞİ </a:t>
            </a:r>
            <a:r>
              <a:rPr lang="tr-TR" sz="2400" b="1" u="sng" dirty="0"/>
              <a:t>ALAN İÇİ </a:t>
            </a:r>
            <a:br>
              <a:rPr lang="tr-TR" sz="2400" b="1" u="sng" dirty="0"/>
            </a:br>
            <a:r>
              <a:rPr lang="tr-TR" sz="2400" b="1" u="sng" dirty="0"/>
              <a:t>4 YILLIK </a:t>
            </a:r>
            <a:r>
              <a:rPr lang="tr-TR" sz="2400" b="1" dirty="0" smtClean="0"/>
              <a:t>BÖLÜMLER</a:t>
            </a:r>
            <a:endParaRPr lang="tr-TR" sz="2700" b="1" dirty="0"/>
          </a:p>
        </p:txBody>
      </p:sp>
      <p:sp>
        <p:nvSpPr>
          <p:cNvPr id="3" name="İçerik Yer Tutucusu 2"/>
          <p:cNvSpPr>
            <a:spLocks noGrp="1"/>
          </p:cNvSpPr>
          <p:nvPr>
            <p:ph idx="1"/>
          </p:nvPr>
        </p:nvSpPr>
        <p:spPr>
          <a:xfrm>
            <a:off x="0" y="1268760"/>
            <a:ext cx="9144000" cy="5589240"/>
          </a:xfrm>
          <a:solidFill>
            <a:schemeClr val="accent5">
              <a:lumMod val="20000"/>
              <a:lumOff val="80000"/>
            </a:schemeClr>
          </a:solidFill>
        </p:spPr>
        <p:txBody>
          <a:bodyPr>
            <a:normAutofit fontScale="70000" lnSpcReduction="20000"/>
          </a:bodyPr>
          <a:lstStyle/>
          <a:p>
            <a:pPr marL="0" indent="0">
              <a:buNone/>
            </a:pPr>
            <a:r>
              <a:rPr lang="tr-TR" dirty="0" smtClean="0"/>
              <a:t>          </a:t>
            </a:r>
            <a:r>
              <a:rPr lang="tr-TR" b="1" dirty="0" smtClean="0"/>
              <a:t>Mesleki </a:t>
            </a:r>
            <a:r>
              <a:rPr lang="tr-TR" b="1" dirty="0"/>
              <a:t>ve teknik ortaöğretim kurumlarının aşağıda belirtilen alan/dallarından mezun olanlar karşılarında yer alan yükseköğretim lisans programlarına yerleştirilirken, yerleştirme puanları, </a:t>
            </a:r>
            <a:r>
              <a:rPr lang="tr-TR" b="1" dirty="0" err="1"/>
              <a:t>OBP’nin</a:t>
            </a:r>
            <a:r>
              <a:rPr lang="tr-TR" b="1" dirty="0"/>
              <a:t> 0,12 ile çarpılması ve puanlarına eklenmesi suretiyle elde edilecek; ayrıca, yerleştirme puanlarına </a:t>
            </a:r>
            <a:r>
              <a:rPr lang="tr-TR" b="1" dirty="0" err="1"/>
              <a:t>OBP’nin</a:t>
            </a:r>
            <a:r>
              <a:rPr lang="tr-TR" b="1" dirty="0"/>
              <a:t> 0,06 ile çarpılmasıyla elde edilecek ek puanlar katılacaktır</a:t>
            </a:r>
            <a:r>
              <a:rPr lang="tr-TR" dirty="0"/>
              <a:t>.</a:t>
            </a:r>
          </a:p>
          <a:p>
            <a:pPr marL="0" indent="0">
              <a:buNone/>
            </a:pPr>
            <a:r>
              <a:rPr lang="tr-TR" dirty="0"/>
              <a:t>          </a:t>
            </a:r>
            <a:endParaRPr lang="tr-TR" dirty="0" smtClean="0"/>
          </a:p>
          <a:p>
            <a:pPr marL="0" indent="0">
              <a:buNone/>
            </a:pPr>
            <a:r>
              <a:rPr lang="tr-TR" dirty="0">
                <a:solidFill>
                  <a:srgbClr val="FF0000"/>
                </a:solidFill>
              </a:rPr>
              <a:t>	</a:t>
            </a:r>
            <a:r>
              <a:rPr lang="tr-TR" b="1" dirty="0" smtClean="0">
                <a:solidFill>
                  <a:srgbClr val="FF0000"/>
                </a:solidFill>
              </a:rPr>
              <a:t>Ek </a:t>
            </a:r>
            <a:r>
              <a:rPr lang="tr-TR" b="1" dirty="0">
                <a:solidFill>
                  <a:srgbClr val="FF0000"/>
                </a:solidFill>
              </a:rPr>
              <a:t>puan, </a:t>
            </a:r>
            <a:r>
              <a:rPr lang="tr-TR" b="1" dirty="0">
                <a:solidFill>
                  <a:srgbClr val="002060"/>
                </a:solidFill>
              </a:rPr>
              <a:t>30.03.2012</a:t>
            </a:r>
            <a:r>
              <a:rPr lang="tr-TR" b="1" dirty="0">
                <a:solidFill>
                  <a:srgbClr val="FF0000"/>
                </a:solidFill>
              </a:rPr>
              <a:t> tarihi itibarıyla bir mesleğe yönelik program uygulayan ortaöğretim kurumlarından mezun olan veya belirtilen tarih ve öncesinde öğrenim görmekte olan öğrenciler için uygulanacaktır</a:t>
            </a:r>
            <a:r>
              <a:rPr lang="tr-TR" dirty="0"/>
              <a:t>. İlgili ortaöğretim kurumuna bu tarihten sonra </a:t>
            </a:r>
            <a:r>
              <a:rPr lang="tr-TR" b="1" u="sng" dirty="0" smtClean="0">
                <a:solidFill>
                  <a:srgbClr val="FF0000"/>
                </a:solidFill>
              </a:rPr>
              <a:t>KAYIT OLAN ADAYLAR İÇİN UYGULANMAZ</a:t>
            </a:r>
          </a:p>
          <a:p>
            <a:pPr marL="0" indent="0">
              <a:buNone/>
            </a:pPr>
            <a:endParaRPr lang="tr-TR" u="sng" dirty="0">
              <a:solidFill>
                <a:srgbClr val="0070C0"/>
              </a:solidFill>
            </a:endParaRPr>
          </a:p>
          <a:p>
            <a:pPr marL="0" indent="0">
              <a:buNone/>
            </a:pPr>
            <a:r>
              <a:rPr lang="tr-TR" b="1" dirty="0" smtClean="0">
                <a:solidFill>
                  <a:srgbClr val="002060"/>
                </a:solidFill>
              </a:rPr>
              <a:t>1.   Otel </a:t>
            </a:r>
            <a:r>
              <a:rPr lang="tr-TR" b="1" dirty="0">
                <a:solidFill>
                  <a:srgbClr val="002060"/>
                </a:solidFill>
              </a:rPr>
              <a:t>Yöneticiliği </a:t>
            </a:r>
            <a:r>
              <a:rPr lang="tr-TR" b="1" dirty="0" smtClean="0">
                <a:solidFill>
                  <a:srgbClr val="002060"/>
                </a:solidFill>
              </a:rPr>
              <a:t>           (YO  )           EA</a:t>
            </a:r>
            <a:endParaRPr lang="tr-TR" b="1" dirty="0">
              <a:solidFill>
                <a:srgbClr val="002060"/>
              </a:solidFill>
            </a:endParaRPr>
          </a:p>
          <a:p>
            <a:pPr marL="0" indent="0">
              <a:buNone/>
            </a:pPr>
            <a:r>
              <a:rPr lang="tr-TR" b="1" dirty="0" smtClean="0">
                <a:solidFill>
                  <a:srgbClr val="002060"/>
                </a:solidFill>
              </a:rPr>
              <a:t>2.   Rekreasyon </a:t>
            </a:r>
            <a:r>
              <a:rPr lang="tr-TR" b="1" dirty="0">
                <a:solidFill>
                  <a:srgbClr val="002060"/>
                </a:solidFill>
              </a:rPr>
              <a:t>Yönetimi </a:t>
            </a:r>
            <a:r>
              <a:rPr lang="tr-TR" b="1" dirty="0" smtClean="0">
                <a:solidFill>
                  <a:srgbClr val="002060"/>
                </a:solidFill>
              </a:rPr>
              <a:t>  (YO  )           SÖZ</a:t>
            </a:r>
          </a:p>
          <a:p>
            <a:pPr marL="0" indent="0">
              <a:buNone/>
            </a:pPr>
            <a:r>
              <a:rPr lang="tr-TR" b="1" dirty="0" smtClean="0">
                <a:solidFill>
                  <a:srgbClr val="002060"/>
                </a:solidFill>
              </a:rPr>
              <a:t>3.   Turizm </a:t>
            </a:r>
            <a:r>
              <a:rPr lang="tr-TR" b="1" dirty="0">
                <a:solidFill>
                  <a:srgbClr val="002060"/>
                </a:solidFill>
              </a:rPr>
              <a:t>İşletmeciliği </a:t>
            </a:r>
            <a:r>
              <a:rPr lang="tr-TR" b="1" dirty="0" smtClean="0">
                <a:solidFill>
                  <a:srgbClr val="002060"/>
                </a:solidFill>
              </a:rPr>
              <a:t>     ( YO )            EA </a:t>
            </a:r>
          </a:p>
          <a:p>
            <a:pPr marL="0" indent="0">
              <a:buNone/>
            </a:pPr>
            <a:r>
              <a:rPr lang="tr-TR" b="1" dirty="0">
                <a:solidFill>
                  <a:srgbClr val="002060"/>
                </a:solidFill>
              </a:rPr>
              <a:t>4</a:t>
            </a:r>
            <a:r>
              <a:rPr lang="tr-TR" b="1" dirty="0" smtClean="0">
                <a:solidFill>
                  <a:srgbClr val="002060"/>
                </a:solidFill>
              </a:rPr>
              <a:t> .  Turizm </a:t>
            </a:r>
            <a:r>
              <a:rPr lang="tr-TR" b="1" dirty="0">
                <a:solidFill>
                  <a:srgbClr val="002060"/>
                </a:solidFill>
              </a:rPr>
              <a:t>Rehberliği </a:t>
            </a:r>
            <a:r>
              <a:rPr lang="tr-TR" b="1" dirty="0" smtClean="0">
                <a:solidFill>
                  <a:srgbClr val="002060"/>
                </a:solidFill>
              </a:rPr>
              <a:t>        ( YO   )          DİL</a:t>
            </a:r>
            <a:endParaRPr lang="tr-TR" b="1" dirty="0">
              <a:solidFill>
                <a:srgbClr val="002060"/>
              </a:solidFill>
            </a:endParaRPr>
          </a:p>
          <a:p>
            <a:pPr marL="0" indent="0">
              <a:buNone/>
            </a:pPr>
            <a:endParaRPr lang="tr-TR" dirty="0"/>
          </a:p>
          <a:p>
            <a:pPr marL="0" indent="0">
              <a:buNone/>
            </a:pPr>
            <a:endParaRPr lang="tr-TR" dirty="0">
              <a:solidFill>
                <a:srgbClr val="FF0000"/>
              </a:solidFill>
            </a:endParaRPr>
          </a:p>
          <a:p>
            <a:pPr marL="0" indent="0">
              <a:buNone/>
            </a:pPr>
            <a:endParaRPr lang="tr-TR" dirty="0"/>
          </a:p>
          <a:p>
            <a:pPr marL="0" indent="0">
              <a:buNone/>
            </a:pPr>
            <a:endParaRPr lang="tr-TR" dirty="0" smtClean="0">
              <a:solidFill>
                <a:srgbClr val="FF0000"/>
              </a:solidFill>
            </a:endParaRPr>
          </a:p>
          <a:p>
            <a:endParaRPr lang="tr-TR" dirty="0"/>
          </a:p>
        </p:txBody>
      </p:sp>
    </p:spTree>
    <p:extLst>
      <p:ext uri="{BB962C8B-B14F-4D97-AF65-F5344CB8AC3E}">
        <p14:creationId xmlns:p14="http://schemas.microsoft.com/office/powerpoint/2010/main" val="91712201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1484784"/>
          </a:xfrm>
          <a:solidFill>
            <a:srgbClr val="FFFF00"/>
          </a:solidFill>
        </p:spPr>
        <p:txBody>
          <a:bodyPr>
            <a:noAutofit/>
          </a:bodyPr>
          <a:lstStyle/>
          <a:p>
            <a:r>
              <a:rPr lang="tr-TR" sz="2000" b="1" dirty="0"/>
              <a:t>KONAKLAMA VE SEYAHAT HİZMETLERİ ALANI VE TÜM DALLARINDAN ÖĞRENCİLERİMİZİN GİDEBİLECEĞİ </a:t>
            </a:r>
            <a:r>
              <a:rPr lang="tr-TR" sz="2000" b="1" u="sng" dirty="0"/>
              <a:t>ALAN İÇİ </a:t>
            </a:r>
            <a:r>
              <a:rPr lang="tr-TR" sz="2000" b="1" u="sng" dirty="0" smtClean="0"/>
              <a:t>ÖNCELİKLİ YERLEŞEBİLECEKLERİ (M.T.O.K)</a:t>
            </a:r>
            <a:r>
              <a:rPr lang="tr-TR" sz="2000" b="1" u="sng" dirty="0"/>
              <a:t/>
            </a:r>
            <a:br>
              <a:rPr lang="tr-TR" sz="2000" b="1" u="sng" dirty="0"/>
            </a:br>
            <a:r>
              <a:rPr lang="tr-TR" sz="2000" b="1" u="sng" dirty="0"/>
              <a:t>4 YILLIK </a:t>
            </a:r>
            <a:r>
              <a:rPr lang="tr-TR" sz="2000" b="1" dirty="0"/>
              <a:t>BÖLÜMLER</a:t>
            </a:r>
          </a:p>
        </p:txBody>
      </p:sp>
      <p:sp>
        <p:nvSpPr>
          <p:cNvPr id="3" name="İçerik Yer Tutucusu 2"/>
          <p:cNvSpPr>
            <a:spLocks noGrp="1"/>
          </p:cNvSpPr>
          <p:nvPr>
            <p:ph idx="1"/>
          </p:nvPr>
        </p:nvSpPr>
        <p:spPr>
          <a:xfrm>
            <a:off x="0" y="1484784"/>
            <a:ext cx="9144000" cy="5373216"/>
          </a:xfrm>
          <a:solidFill>
            <a:schemeClr val="accent5">
              <a:lumMod val="20000"/>
              <a:lumOff val="80000"/>
            </a:schemeClr>
          </a:solidFill>
        </p:spPr>
        <p:txBody>
          <a:bodyPr>
            <a:normAutofit lnSpcReduction="10000"/>
          </a:bodyPr>
          <a:lstStyle/>
          <a:p>
            <a:pPr marL="0" indent="0">
              <a:buNone/>
            </a:pPr>
            <a:r>
              <a:rPr lang="tr-TR" sz="2600" dirty="0" smtClean="0"/>
              <a:t>        	Teknoloji</a:t>
            </a:r>
            <a:r>
              <a:rPr lang="tr-TR" sz="2600" dirty="0"/>
              <a:t> </a:t>
            </a:r>
            <a:r>
              <a:rPr lang="tr-TR" sz="2600" dirty="0" smtClean="0"/>
              <a:t>Fakültelerinin</a:t>
            </a:r>
            <a:r>
              <a:rPr lang="tr-TR" sz="2600" dirty="0"/>
              <a:t> Sanat ve Tasarım </a:t>
            </a:r>
            <a:r>
              <a:rPr lang="tr-TR" sz="2600" dirty="0" smtClean="0"/>
              <a:t>Fakültelerinin</a:t>
            </a:r>
            <a:r>
              <a:rPr lang="tr-TR" sz="2600" dirty="0"/>
              <a:t> </a:t>
            </a:r>
            <a:r>
              <a:rPr lang="tr-TR" sz="2600" dirty="0" smtClean="0"/>
              <a:t/>
            </a:r>
            <a:br>
              <a:rPr lang="tr-TR" sz="2600" dirty="0" smtClean="0"/>
            </a:br>
            <a:r>
              <a:rPr lang="tr-TR" sz="2600" dirty="0" smtClean="0"/>
              <a:t>Turizm</a:t>
            </a:r>
            <a:r>
              <a:rPr lang="tr-TR" sz="2600" dirty="0"/>
              <a:t> Fakültelerinin aşağıda yer alan lisans programlarının </a:t>
            </a:r>
            <a:r>
              <a:rPr lang="tr-TR" sz="2600" dirty="0" smtClean="0"/>
              <a:t/>
            </a:r>
            <a:br>
              <a:rPr lang="tr-TR" sz="2600" dirty="0" smtClean="0"/>
            </a:br>
            <a:r>
              <a:rPr lang="tr-TR" sz="2600" dirty="0" smtClean="0">
                <a:solidFill>
                  <a:srgbClr val="00B050"/>
                </a:solidFill>
              </a:rPr>
              <a:t>mesleki</a:t>
            </a:r>
            <a:r>
              <a:rPr lang="tr-TR" sz="2600" dirty="0">
                <a:solidFill>
                  <a:srgbClr val="00B050"/>
                </a:solidFill>
              </a:rPr>
              <a:t> ve </a:t>
            </a:r>
            <a:r>
              <a:rPr lang="tr-TR" sz="2600" dirty="0" smtClean="0">
                <a:solidFill>
                  <a:srgbClr val="00B050"/>
                </a:solidFill>
              </a:rPr>
              <a:t>teknik</a:t>
            </a:r>
            <a:r>
              <a:rPr lang="tr-TR" sz="2600" dirty="0">
                <a:solidFill>
                  <a:srgbClr val="00B050"/>
                </a:solidFill>
              </a:rPr>
              <a:t> ortaöğretim kurumları mezunları </a:t>
            </a:r>
            <a:r>
              <a:rPr lang="tr-TR" sz="2600" dirty="0" smtClean="0">
                <a:solidFill>
                  <a:srgbClr val="00B050"/>
                </a:solidFill>
              </a:rPr>
              <a:t>için ayrılan</a:t>
            </a:r>
            <a:r>
              <a:rPr lang="tr-TR" sz="2600" dirty="0">
                <a:solidFill>
                  <a:srgbClr val="00B050"/>
                </a:solidFill>
              </a:rPr>
              <a:t> kontenjanlarına (M.T.O.K.), mesleki ve teknik </a:t>
            </a:r>
            <a:r>
              <a:rPr lang="tr-TR" sz="2600" dirty="0" smtClean="0">
                <a:solidFill>
                  <a:srgbClr val="00B050"/>
                </a:solidFill>
              </a:rPr>
              <a:t>ortaöğretim</a:t>
            </a:r>
          </a:p>
          <a:p>
            <a:pPr marL="0" indent="0">
              <a:buNone/>
            </a:pPr>
            <a:r>
              <a:rPr lang="tr-TR" sz="2600" dirty="0">
                <a:solidFill>
                  <a:srgbClr val="00B050"/>
                </a:solidFill>
              </a:rPr>
              <a:t> kurumlarının aşağıda belirtilen alan/dallarından mezun olan </a:t>
            </a:r>
            <a:r>
              <a:rPr lang="tr-TR" sz="2600" dirty="0" smtClean="0">
                <a:solidFill>
                  <a:srgbClr val="00B050"/>
                </a:solidFill>
              </a:rPr>
              <a:t>aday</a:t>
            </a:r>
          </a:p>
          <a:p>
            <a:pPr marL="0" indent="0">
              <a:buNone/>
            </a:pPr>
            <a:r>
              <a:rPr lang="tr-TR" sz="2600" dirty="0" err="1" smtClean="0">
                <a:solidFill>
                  <a:srgbClr val="00B050"/>
                </a:solidFill>
              </a:rPr>
              <a:t>lar</a:t>
            </a:r>
            <a:r>
              <a:rPr lang="tr-TR" sz="2600" dirty="0"/>
              <a:t> </a:t>
            </a:r>
            <a:r>
              <a:rPr lang="tr-TR" sz="2600" b="1" u="sng" dirty="0" smtClean="0">
                <a:solidFill>
                  <a:srgbClr val="FF0000"/>
                </a:solidFill>
              </a:rPr>
              <a:t>ÖNCELİKLİ OLARAK YERLEŞTİRİLECEKTİR.</a:t>
            </a:r>
            <a:r>
              <a:rPr lang="tr-TR" sz="2600" dirty="0" smtClean="0">
                <a:solidFill>
                  <a:srgbClr val="FF0000"/>
                </a:solidFill>
              </a:rPr>
              <a:t> </a:t>
            </a:r>
          </a:p>
          <a:p>
            <a:pPr marL="0" indent="0">
              <a:buNone/>
            </a:pPr>
            <a:r>
              <a:rPr lang="tr-TR" sz="2600" dirty="0" smtClean="0"/>
              <a:t>        	Kontenjanların</a:t>
            </a:r>
            <a:r>
              <a:rPr lang="tr-TR" sz="2600" dirty="0"/>
              <a:t> boş kalması durumunda diğer ortaöğretim </a:t>
            </a:r>
            <a:r>
              <a:rPr lang="tr-TR" sz="2600" dirty="0" smtClean="0"/>
              <a:t>kurumlarının</a:t>
            </a:r>
            <a:r>
              <a:rPr lang="tr-TR" sz="2600" dirty="0"/>
              <a:t> diğer </a:t>
            </a:r>
            <a:r>
              <a:rPr lang="tr-TR" sz="2600" dirty="0" err="1" smtClean="0"/>
              <a:t>alandallarından</a:t>
            </a:r>
            <a:r>
              <a:rPr lang="tr-TR" sz="2600" dirty="0"/>
              <a:t> mezun olan adaylar da </a:t>
            </a:r>
            <a:r>
              <a:rPr lang="tr-TR" sz="2600" dirty="0" smtClean="0"/>
              <a:t>tercih</a:t>
            </a:r>
            <a:r>
              <a:rPr lang="tr-TR" sz="2600" dirty="0"/>
              <a:t> ettikleri takdirde bu kontenjanlara yerleştirileceklerdir.</a:t>
            </a:r>
            <a:endParaRPr lang="tr-TR" sz="2600" dirty="0" smtClean="0">
              <a:solidFill>
                <a:srgbClr val="00B0F0"/>
              </a:solidFill>
            </a:endParaRPr>
          </a:p>
          <a:p>
            <a:pPr marL="0" indent="0">
              <a:buNone/>
            </a:pPr>
            <a:endParaRPr lang="tr-TR" dirty="0">
              <a:solidFill>
                <a:srgbClr val="00B0F0"/>
              </a:solidFill>
            </a:endParaRPr>
          </a:p>
          <a:p>
            <a:pPr marL="0" indent="0">
              <a:buNone/>
            </a:pPr>
            <a:r>
              <a:rPr lang="tr-TR" sz="2200" b="1" u="sng" dirty="0" smtClean="0"/>
              <a:t>1.</a:t>
            </a:r>
            <a:r>
              <a:rPr lang="tr-TR" sz="2200" b="1" u="sng" dirty="0" smtClean="0">
                <a:solidFill>
                  <a:srgbClr val="3333FF"/>
                </a:solidFill>
              </a:rPr>
              <a:t>GASTRONOMİ VE MUTFAK SANATLARI M.T.O.K SÖZEL</a:t>
            </a:r>
          </a:p>
          <a:p>
            <a:pPr marL="0" indent="0">
              <a:buNone/>
            </a:pPr>
            <a:r>
              <a:rPr lang="tr-TR" sz="2200" b="1" u="sng" dirty="0" smtClean="0"/>
              <a:t>2.</a:t>
            </a:r>
            <a:r>
              <a:rPr lang="tr-TR" sz="2200" b="1" u="sng" dirty="0" smtClean="0">
                <a:solidFill>
                  <a:srgbClr val="3333FF"/>
                </a:solidFill>
              </a:rPr>
              <a:t>REKREASYON YÖNETİMİ M.T.O.K. SÖZEL</a:t>
            </a:r>
          </a:p>
          <a:p>
            <a:pPr marL="0" indent="0">
              <a:buNone/>
            </a:pPr>
            <a:endParaRPr lang="tr-TR" dirty="0" smtClean="0"/>
          </a:p>
        </p:txBody>
      </p:sp>
    </p:spTree>
    <p:extLst>
      <p:ext uri="{BB962C8B-B14F-4D97-AF65-F5344CB8AC3E}">
        <p14:creationId xmlns:p14="http://schemas.microsoft.com/office/powerpoint/2010/main" val="59881013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395520" cy="1052736"/>
          </a:xfrm>
          <a:solidFill>
            <a:srgbClr val="FFFF00"/>
          </a:solidFill>
        </p:spPr>
        <p:txBody>
          <a:bodyPr anchor="t">
            <a:noAutofit/>
          </a:bodyPr>
          <a:lstStyle/>
          <a:p>
            <a:r>
              <a:rPr lang="tr-TR" sz="1200" b="1" dirty="0" smtClean="0"/>
              <a:t/>
            </a:r>
            <a:br>
              <a:rPr lang="tr-TR" sz="1200" b="1" dirty="0" smtClean="0"/>
            </a:br>
            <a:r>
              <a:rPr lang="tr-TR" sz="1800" b="1" dirty="0" smtClean="0"/>
              <a:t>YİYECEK </a:t>
            </a:r>
            <a:r>
              <a:rPr lang="tr-TR" sz="1800" b="1" dirty="0"/>
              <a:t>İÇECEK </a:t>
            </a:r>
            <a:r>
              <a:rPr lang="tr-TR" sz="1800" b="1" dirty="0" smtClean="0"/>
              <a:t>HİZMETLERİ </a:t>
            </a:r>
            <a:r>
              <a:rPr lang="tr-TR" sz="1800" b="1" dirty="0"/>
              <a:t>ALANI VE TÜM DALLARINDAN ÖĞRENCİLERİMİZİN GİDEBİLECEĞİ </a:t>
            </a:r>
            <a:r>
              <a:rPr lang="tr-TR" sz="1800" b="1" dirty="0" smtClean="0"/>
              <a:t/>
            </a:r>
            <a:br>
              <a:rPr lang="tr-TR" sz="1800" b="1" dirty="0" smtClean="0"/>
            </a:br>
            <a:r>
              <a:rPr lang="tr-TR" sz="1800" b="1" u="sng" dirty="0" smtClean="0"/>
              <a:t>ALAN </a:t>
            </a:r>
            <a:r>
              <a:rPr lang="tr-TR" sz="1800" b="1" u="sng" dirty="0"/>
              <a:t>İÇİ </a:t>
            </a:r>
            <a:r>
              <a:rPr lang="tr-TR" sz="1800" b="1" u="sng" dirty="0" smtClean="0"/>
              <a:t>EK PUANLI 2 </a:t>
            </a:r>
            <a:r>
              <a:rPr lang="tr-TR" sz="1800" b="1" u="sng" dirty="0"/>
              <a:t>YILLIK </a:t>
            </a:r>
            <a:r>
              <a:rPr lang="tr-TR" sz="1800" b="1" dirty="0"/>
              <a:t>BÖLÜMLER</a:t>
            </a:r>
            <a:br>
              <a:rPr lang="tr-TR" sz="1800" b="1" dirty="0"/>
            </a:br>
            <a:endParaRPr lang="tr-TR" sz="1600" b="1" dirty="0"/>
          </a:p>
        </p:txBody>
      </p:sp>
      <p:sp>
        <p:nvSpPr>
          <p:cNvPr id="3" name="İçerik Yer Tutucusu 2"/>
          <p:cNvSpPr>
            <a:spLocks noGrp="1"/>
          </p:cNvSpPr>
          <p:nvPr>
            <p:ph idx="1"/>
          </p:nvPr>
        </p:nvSpPr>
        <p:spPr>
          <a:xfrm>
            <a:off x="0" y="1699067"/>
            <a:ext cx="9144000" cy="5158933"/>
          </a:xfrm>
          <a:solidFill>
            <a:schemeClr val="accent5">
              <a:lumMod val="20000"/>
              <a:lumOff val="80000"/>
            </a:schemeClr>
          </a:solidFill>
        </p:spPr>
        <p:txBody>
          <a:bodyPr numCol="2">
            <a:normAutofit/>
          </a:bodyPr>
          <a:lstStyle/>
          <a:p>
            <a:pPr marL="0" indent="0">
              <a:buNone/>
            </a:pPr>
            <a:endParaRPr lang="tr-TR" sz="1400" b="1" dirty="0" smtClean="0">
              <a:solidFill>
                <a:srgbClr val="FF0000"/>
              </a:solidFill>
            </a:endParaRPr>
          </a:p>
          <a:p>
            <a:pPr marL="0" indent="0">
              <a:buNone/>
            </a:pPr>
            <a:r>
              <a:rPr lang="tr-TR" sz="1600" b="1" dirty="0" smtClean="0">
                <a:solidFill>
                  <a:srgbClr val="FF0000"/>
                </a:solidFill>
              </a:rPr>
              <a:t>YİYECEK </a:t>
            </a:r>
            <a:r>
              <a:rPr lang="tr-TR" sz="1600" b="1" dirty="0">
                <a:solidFill>
                  <a:srgbClr val="FF0000"/>
                </a:solidFill>
              </a:rPr>
              <a:t>İÇECEK </a:t>
            </a:r>
            <a:r>
              <a:rPr lang="tr-TR" sz="1600" b="1" dirty="0" smtClean="0">
                <a:solidFill>
                  <a:srgbClr val="FF0000"/>
                </a:solidFill>
              </a:rPr>
              <a:t>HİZMETLERİ ALANI </a:t>
            </a:r>
            <a:r>
              <a:rPr lang="tr-TR" sz="1600" b="1" dirty="0">
                <a:solidFill>
                  <a:srgbClr val="FF0000"/>
                </a:solidFill>
              </a:rPr>
              <a:t>VE TÜM </a:t>
            </a:r>
            <a:r>
              <a:rPr lang="tr-TR" sz="1600" b="1" dirty="0" smtClean="0">
                <a:solidFill>
                  <a:srgbClr val="FF0000"/>
                </a:solidFill>
              </a:rPr>
              <a:t>DALLARI</a:t>
            </a:r>
          </a:p>
          <a:p>
            <a:pPr marL="0" indent="0">
              <a:buNone/>
            </a:pPr>
            <a:endParaRPr lang="tr-TR" sz="1400" b="1" dirty="0">
              <a:solidFill>
                <a:srgbClr val="FF0000"/>
              </a:solidFill>
            </a:endParaRPr>
          </a:p>
          <a:p>
            <a:pPr marL="0" indent="0">
              <a:buNone/>
            </a:pPr>
            <a:r>
              <a:rPr lang="tr-TR" sz="1800" b="1" i="1" dirty="0" smtClean="0">
                <a:solidFill>
                  <a:srgbClr val="002060"/>
                </a:solidFill>
              </a:rPr>
              <a:t>1.Aşçılık </a:t>
            </a:r>
          </a:p>
          <a:p>
            <a:pPr marL="0" indent="0">
              <a:buNone/>
            </a:pPr>
            <a:r>
              <a:rPr lang="tr-TR" sz="1800" b="1" i="1" dirty="0" smtClean="0">
                <a:solidFill>
                  <a:srgbClr val="002060"/>
                </a:solidFill>
              </a:rPr>
              <a:t>2.Gıda </a:t>
            </a:r>
            <a:r>
              <a:rPr lang="tr-TR" sz="1800" b="1" i="1" dirty="0">
                <a:solidFill>
                  <a:srgbClr val="002060"/>
                </a:solidFill>
              </a:rPr>
              <a:t>Teknolojisi </a:t>
            </a:r>
            <a:endParaRPr lang="tr-TR" sz="1800" b="1" i="1" dirty="0" smtClean="0">
              <a:solidFill>
                <a:srgbClr val="002060"/>
              </a:solidFill>
            </a:endParaRPr>
          </a:p>
          <a:p>
            <a:pPr marL="0" indent="0">
              <a:buNone/>
            </a:pPr>
            <a:r>
              <a:rPr lang="tr-TR" sz="1800" b="1" i="1" dirty="0" smtClean="0">
                <a:solidFill>
                  <a:srgbClr val="002060"/>
                </a:solidFill>
              </a:rPr>
              <a:t>3.İkram </a:t>
            </a:r>
            <a:r>
              <a:rPr lang="tr-TR" sz="1800" b="1" i="1" dirty="0">
                <a:solidFill>
                  <a:srgbClr val="002060"/>
                </a:solidFill>
              </a:rPr>
              <a:t>Hizmetleri </a:t>
            </a:r>
            <a:endParaRPr lang="tr-TR" sz="1800" b="1" i="1" dirty="0" smtClean="0">
              <a:solidFill>
                <a:srgbClr val="002060"/>
              </a:solidFill>
            </a:endParaRPr>
          </a:p>
          <a:p>
            <a:pPr marL="0" indent="0">
              <a:buNone/>
            </a:pPr>
            <a:r>
              <a:rPr lang="tr-TR" sz="1800" b="1" i="1" dirty="0" smtClean="0">
                <a:solidFill>
                  <a:srgbClr val="002060"/>
                </a:solidFill>
              </a:rPr>
              <a:t>4.Kültürel </a:t>
            </a:r>
            <a:r>
              <a:rPr lang="tr-TR" sz="1800" b="1" i="1" dirty="0">
                <a:solidFill>
                  <a:srgbClr val="002060"/>
                </a:solidFill>
              </a:rPr>
              <a:t>Miras ve </a:t>
            </a:r>
            <a:r>
              <a:rPr lang="tr-TR" sz="1800" b="1" i="1" dirty="0" smtClean="0">
                <a:solidFill>
                  <a:srgbClr val="002060"/>
                </a:solidFill>
              </a:rPr>
              <a:t>Turizm</a:t>
            </a:r>
          </a:p>
          <a:p>
            <a:pPr marL="0" indent="0">
              <a:buNone/>
            </a:pPr>
            <a:r>
              <a:rPr lang="tr-TR" sz="1800" b="1" i="1" dirty="0" smtClean="0">
                <a:solidFill>
                  <a:srgbClr val="002060"/>
                </a:solidFill>
              </a:rPr>
              <a:t>5.Pastacılık </a:t>
            </a:r>
            <a:r>
              <a:rPr lang="tr-TR" sz="1800" b="1" i="1" dirty="0">
                <a:solidFill>
                  <a:srgbClr val="002060"/>
                </a:solidFill>
              </a:rPr>
              <a:t>ve Ekmekçilik </a:t>
            </a:r>
            <a:endParaRPr lang="tr-TR" sz="1800" b="1" i="1" dirty="0" smtClean="0">
              <a:solidFill>
                <a:srgbClr val="002060"/>
              </a:solidFill>
            </a:endParaRPr>
          </a:p>
          <a:p>
            <a:pPr marL="0" indent="0">
              <a:buNone/>
            </a:pPr>
            <a:r>
              <a:rPr lang="tr-TR" sz="1800" b="1" i="1" dirty="0" smtClean="0">
                <a:solidFill>
                  <a:srgbClr val="002060"/>
                </a:solidFill>
              </a:rPr>
              <a:t>6.Turizm </a:t>
            </a:r>
            <a:r>
              <a:rPr lang="tr-TR" sz="1800" b="1" i="1" dirty="0">
                <a:solidFill>
                  <a:srgbClr val="002060"/>
                </a:solidFill>
              </a:rPr>
              <a:t>ve Otel İşletmeciliği </a:t>
            </a:r>
            <a:endParaRPr lang="tr-TR" sz="1800" b="1" i="1" dirty="0" smtClean="0">
              <a:solidFill>
                <a:srgbClr val="002060"/>
              </a:solidFill>
            </a:endParaRPr>
          </a:p>
          <a:p>
            <a:pPr marL="0" indent="0">
              <a:buNone/>
            </a:pPr>
            <a:r>
              <a:rPr lang="tr-TR" sz="1800" b="1" i="1" dirty="0" smtClean="0">
                <a:solidFill>
                  <a:srgbClr val="002060"/>
                </a:solidFill>
              </a:rPr>
              <a:t>7.Turizm </a:t>
            </a:r>
            <a:r>
              <a:rPr lang="tr-TR" sz="1800" b="1" i="1" dirty="0">
                <a:solidFill>
                  <a:srgbClr val="002060"/>
                </a:solidFill>
              </a:rPr>
              <a:t>ve Seyahat </a:t>
            </a:r>
            <a:r>
              <a:rPr lang="tr-TR" sz="1800" b="1" i="1" dirty="0" smtClean="0">
                <a:solidFill>
                  <a:srgbClr val="002060"/>
                </a:solidFill>
              </a:rPr>
              <a:t>Hizmetleri</a:t>
            </a:r>
          </a:p>
          <a:p>
            <a:pPr marL="0" indent="0">
              <a:buNone/>
            </a:pPr>
            <a:endParaRPr lang="tr-TR" sz="1400" b="1" i="1" dirty="0" smtClean="0">
              <a:solidFill>
                <a:srgbClr val="002060"/>
              </a:solidFill>
            </a:endParaRPr>
          </a:p>
          <a:p>
            <a:pPr marL="0" indent="0">
              <a:buNone/>
            </a:pPr>
            <a:r>
              <a:rPr lang="tr-TR" sz="1800" b="1" dirty="0" smtClean="0">
                <a:solidFill>
                  <a:srgbClr val="FF0000"/>
                </a:solidFill>
              </a:rPr>
              <a:t>HOSTESLİK</a:t>
            </a:r>
          </a:p>
          <a:p>
            <a:pPr marL="0" indent="0">
              <a:buNone/>
            </a:pPr>
            <a:r>
              <a:rPr lang="tr-TR" sz="1400" b="1" i="1" dirty="0" smtClean="0">
                <a:solidFill>
                  <a:srgbClr val="002060"/>
                </a:solidFill>
              </a:rPr>
              <a:t>Sivil </a:t>
            </a:r>
            <a:r>
              <a:rPr lang="tr-TR" sz="1400" b="1" i="1" dirty="0">
                <a:solidFill>
                  <a:srgbClr val="002060"/>
                </a:solidFill>
              </a:rPr>
              <a:t>Havacılık Kabin </a:t>
            </a:r>
            <a:r>
              <a:rPr lang="tr-TR" sz="1400" b="1" i="1" dirty="0" smtClean="0">
                <a:solidFill>
                  <a:srgbClr val="002060"/>
                </a:solidFill>
              </a:rPr>
              <a:t>Hizmetleri</a:t>
            </a:r>
          </a:p>
          <a:p>
            <a:pPr marL="0" indent="0">
              <a:buNone/>
            </a:pPr>
            <a:endParaRPr lang="tr-TR" sz="1400" b="1" i="1" dirty="0"/>
          </a:p>
          <a:p>
            <a:pPr marL="0" indent="0">
              <a:buNone/>
            </a:pPr>
            <a:r>
              <a:rPr lang="tr-TR" sz="1400" b="1" dirty="0" smtClean="0"/>
              <a:t> </a:t>
            </a:r>
          </a:p>
          <a:p>
            <a:pPr marL="0" indent="0">
              <a:buNone/>
            </a:pPr>
            <a:endParaRPr lang="tr-TR" sz="1400" b="1" dirty="0">
              <a:solidFill>
                <a:srgbClr val="FF0000"/>
              </a:solidFill>
            </a:endParaRPr>
          </a:p>
          <a:p>
            <a:pPr marL="0" indent="0">
              <a:buNone/>
            </a:pPr>
            <a:endParaRPr lang="tr-TR" sz="1400" b="1" dirty="0" smtClean="0">
              <a:solidFill>
                <a:srgbClr val="FF0000"/>
              </a:solidFill>
            </a:endParaRPr>
          </a:p>
          <a:p>
            <a:pPr marL="0" indent="0">
              <a:buNone/>
            </a:pPr>
            <a:endParaRPr lang="tr-TR" sz="1400" b="1" dirty="0">
              <a:solidFill>
                <a:srgbClr val="FF0000"/>
              </a:solidFill>
            </a:endParaRPr>
          </a:p>
          <a:p>
            <a:pPr marL="0" indent="0">
              <a:buNone/>
            </a:pPr>
            <a:endParaRPr lang="tr-TR" sz="1400" b="1" dirty="0" smtClean="0">
              <a:solidFill>
                <a:srgbClr val="FF0000"/>
              </a:solidFill>
            </a:endParaRPr>
          </a:p>
          <a:p>
            <a:pPr marL="0" indent="0">
              <a:buNone/>
            </a:pPr>
            <a:endParaRPr lang="tr-TR" sz="1400" b="1" dirty="0">
              <a:solidFill>
                <a:srgbClr val="FF0000"/>
              </a:solidFill>
            </a:endParaRPr>
          </a:p>
          <a:p>
            <a:pPr marL="0" indent="0">
              <a:buNone/>
            </a:pPr>
            <a:r>
              <a:rPr lang="tr-TR" sz="1800" b="1" dirty="0" smtClean="0">
                <a:solidFill>
                  <a:srgbClr val="FF0000"/>
                </a:solidFill>
              </a:rPr>
              <a:t>KURUM BESLENMESİ </a:t>
            </a:r>
            <a:endParaRPr lang="tr-TR" sz="1400" b="1" dirty="0" smtClean="0">
              <a:solidFill>
                <a:srgbClr val="FF0000"/>
              </a:solidFill>
            </a:endParaRPr>
          </a:p>
          <a:p>
            <a:pPr marL="0" indent="0">
              <a:buNone/>
            </a:pPr>
            <a:r>
              <a:rPr lang="tr-TR" sz="1400" b="1" i="1" dirty="0" smtClean="0">
                <a:solidFill>
                  <a:srgbClr val="002060"/>
                </a:solidFill>
              </a:rPr>
              <a:t>Çay </a:t>
            </a:r>
            <a:r>
              <a:rPr lang="tr-TR" sz="1400" b="1" i="1" dirty="0">
                <a:solidFill>
                  <a:srgbClr val="002060"/>
                </a:solidFill>
              </a:rPr>
              <a:t>Tarımı ve İşleme Teknolojisi </a:t>
            </a:r>
            <a:endParaRPr lang="tr-TR" sz="1400" b="1" i="1" dirty="0" smtClean="0">
              <a:solidFill>
                <a:srgbClr val="002060"/>
              </a:solidFill>
            </a:endParaRPr>
          </a:p>
          <a:p>
            <a:pPr marL="0" indent="0">
              <a:buNone/>
            </a:pPr>
            <a:r>
              <a:rPr lang="tr-TR" sz="1400" b="1" i="1" dirty="0" smtClean="0">
                <a:solidFill>
                  <a:srgbClr val="002060"/>
                </a:solidFill>
              </a:rPr>
              <a:t>Et </a:t>
            </a:r>
            <a:r>
              <a:rPr lang="tr-TR" sz="1400" b="1" i="1" dirty="0">
                <a:solidFill>
                  <a:srgbClr val="002060"/>
                </a:solidFill>
              </a:rPr>
              <a:t>ve Ürünleri Teknolojisi </a:t>
            </a:r>
            <a:endParaRPr lang="tr-TR" sz="1400" b="1" i="1" dirty="0" smtClean="0">
              <a:solidFill>
                <a:srgbClr val="002060"/>
              </a:solidFill>
            </a:endParaRPr>
          </a:p>
          <a:p>
            <a:pPr marL="0" indent="0">
              <a:buNone/>
            </a:pPr>
            <a:r>
              <a:rPr lang="tr-TR" sz="1400" b="1" i="1" dirty="0" smtClean="0">
                <a:solidFill>
                  <a:srgbClr val="002060"/>
                </a:solidFill>
              </a:rPr>
              <a:t>Gıda </a:t>
            </a:r>
            <a:r>
              <a:rPr lang="tr-TR" sz="1400" b="1" i="1" dirty="0">
                <a:solidFill>
                  <a:srgbClr val="002060"/>
                </a:solidFill>
              </a:rPr>
              <a:t>Kalite Kontrolü ve Analizi </a:t>
            </a:r>
            <a:endParaRPr lang="tr-TR" sz="1400" b="1" i="1" dirty="0" smtClean="0">
              <a:solidFill>
                <a:srgbClr val="002060"/>
              </a:solidFill>
            </a:endParaRPr>
          </a:p>
          <a:p>
            <a:pPr marL="0" indent="0">
              <a:buNone/>
            </a:pPr>
            <a:r>
              <a:rPr lang="tr-TR" sz="1400" b="1" i="1" dirty="0" smtClean="0">
                <a:solidFill>
                  <a:srgbClr val="002060"/>
                </a:solidFill>
              </a:rPr>
              <a:t>Kümes </a:t>
            </a:r>
            <a:r>
              <a:rPr lang="tr-TR" sz="1400" b="1" i="1" dirty="0">
                <a:solidFill>
                  <a:srgbClr val="002060"/>
                </a:solidFill>
              </a:rPr>
              <a:t>Hayvanları Yetiştiriciliği </a:t>
            </a:r>
            <a:endParaRPr lang="tr-TR" sz="1400" b="1" i="1" dirty="0" smtClean="0">
              <a:solidFill>
                <a:srgbClr val="002060"/>
              </a:solidFill>
            </a:endParaRPr>
          </a:p>
          <a:p>
            <a:pPr marL="0" indent="0">
              <a:buNone/>
            </a:pPr>
            <a:r>
              <a:rPr lang="tr-TR" sz="1400" b="1" i="1" dirty="0" smtClean="0">
                <a:solidFill>
                  <a:srgbClr val="002060"/>
                </a:solidFill>
              </a:rPr>
              <a:t>Meyve </a:t>
            </a:r>
            <a:r>
              <a:rPr lang="tr-TR" sz="1400" b="1" i="1" dirty="0">
                <a:solidFill>
                  <a:srgbClr val="002060"/>
                </a:solidFill>
              </a:rPr>
              <a:t>ve Sebze İşleme Teknolojisi </a:t>
            </a:r>
            <a:endParaRPr lang="tr-TR" sz="1400" b="1" i="1" dirty="0" smtClean="0">
              <a:solidFill>
                <a:srgbClr val="002060"/>
              </a:solidFill>
            </a:endParaRPr>
          </a:p>
          <a:p>
            <a:pPr marL="0" indent="0">
              <a:buNone/>
            </a:pPr>
            <a:r>
              <a:rPr lang="tr-TR" sz="1400" b="1" i="1" dirty="0" smtClean="0">
                <a:solidFill>
                  <a:srgbClr val="002060"/>
                </a:solidFill>
              </a:rPr>
              <a:t>Su </a:t>
            </a:r>
            <a:r>
              <a:rPr lang="tr-TR" sz="1400" b="1" i="1" dirty="0">
                <a:solidFill>
                  <a:srgbClr val="002060"/>
                </a:solidFill>
              </a:rPr>
              <a:t>Ürünleri İşleme Teknolojisi </a:t>
            </a:r>
            <a:endParaRPr lang="tr-TR" sz="1400" b="1" i="1" dirty="0" smtClean="0">
              <a:solidFill>
                <a:srgbClr val="002060"/>
              </a:solidFill>
            </a:endParaRPr>
          </a:p>
          <a:p>
            <a:pPr marL="0" indent="0">
              <a:buNone/>
            </a:pPr>
            <a:r>
              <a:rPr lang="tr-TR" sz="1400" b="1" i="1" dirty="0" smtClean="0">
                <a:solidFill>
                  <a:srgbClr val="002060"/>
                </a:solidFill>
              </a:rPr>
              <a:t>Süt </a:t>
            </a:r>
            <a:r>
              <a:rPr lang="tr-TR" sz="1400" b="1" i="1" dirty="0">
                <a:solidFill>
                  <a:srgbClr val="002060"/>
                </a:solidFill>
              </a:rPr>
              <a:t>ve Ürünleri Teknolojisi </a:t>
            </a:r>
            <a:endParaRPr lang="tr-TR" sz="1400" b="1" i="1" dirty="0" smtClean="0">
              <a:solidFill>
                <a:srgbClr val="002060"/>
              </a:solidFill>
            </a:endParaRPr>
          </a:p>
          <a:p>
            <a:pPr marL="0" indent="0">
              <a:buNone/>
            </a:pPr>
            <a:r>
              <a:rPr lang="tr-TR" sz="1400" b="1" i="1" dirty="0" smtClean="0">
                <a:solidFill>
                  <a:srgbClr val="002060"/>
                </a:solidFill>
              </a:rPr>
              <a:t>Un </a:t>
            </a:r>
            <a:r>
              <a:rPr lang="tr-TR" sz="1400" b="1" i="1" dirty="0">
                <a:solidFill>
                  <a:srgbClr val="002060"/>
                </a:solidFill>
              </a:rPr>
              <a:t>ve Unlu Mamuller Teknolojisi </a:t>
            </a:r>
            <a:endParaRPr lang="tr-TR" sz="1400" b="1" i="1" dirty="0" smtClean="0">
              <a:solidFill>
                <a:srgbClr val="002060"/>
              </a:solidFill>
            </a:endParaRPr>
          </a:p>
          <a:p>
            <a:pPr marL="0" indent="0">
              <a:buNone/>
            </a:pPr>
            <a:r>
              <a:rPr lang="tr-TR" sz="1400" b="1" i="1" dirty="0" smtClean="0">
                <a:solidFill>
                  <a:srgbClr val="002060"/>
                </a:solidFill>
              </a:rPr>
              <a:t>Yağ </a:t>
            </a:r>
            <a:r>
              <a:rPr lang="tr-TR" sz="1400" b="1" i="1" dirty="0">
                <a:solidFill>
                  <a:srgbClr val="002060"/>
                </a:solidFill>
              </a:rPr>
              <a:t>Endüstrisi </a:t>
            </a:r>
            <a:endParaRPr lang="tr-TR" sz="1400" b="1" i="1" dirty="0" smtClean="0">
              <a:solidFill>
                <a:srgbClr val="002060"/>
              </a:solidFill>
            </a:endParaRPr>
          </a:p>
          <a:p>
            <a:pPr marL="0" indent="0">
              <a:buNone/>
            </a:pPr>
            <a:r>
              <a:rPr lang="tr-TR" sz="1400" b="1" i="1" dirty="0" smtClean="0">
                <a:solidFill>
                  <a:srgbClr val="002060"/>
                </a:solidFill>
              </a:rPr>
              <a:t>Zeytincilik </a:t>
            </a:r>
            <a:r>
              <a:rPr lang="tr-TR" sz="1400" b="1" i="1" dirty="0">
                <a:solidFill>
                  <a:srgbClr val="002060"/>
                </a:solidFill>
              </a:rPr>
              <a:t>ve Zeytin İşleme </a:t>
            </a:r>
            <a:r>
              <a:rPr lang="tr-TR" sz="1400" b="1" i="1" dirty="0" smtClean="0">
                <a:solidFill>
                  <a:srgbClr val="002060"/>
                </a:solidFill>
              </a:rPr>
              <a:t>Teknolo</a:t>
            </a:r>
            <a:r>
              <a:rPr lang="tr-TR" sz="1400" b="1" i="1" dirty="0" smtClean="0"/>
              <a:t>jisi</a:t>
            </a:r>
          </a:p>
          <a:p>
            <a:pPr marL="0" indent="0">
              <a:buNone/>
            </a:pPr>
            <a:endParaRPr lang="tr-TR" sz="1400" b="1" i="1" dirty="0"/>
          </a:p>
          <a:p>
            <a:pPr marL="0" indent="0">
              <a:buNone/>
            </a:pPr>
            <a:r>
              <a:rPr lang="tr-TR" sz="1800" b="1" dirty="0" smtClean="0">
                <a:solidFill>
                  <a:srgbClr val="FF0000"/>
                </a:solidFill>
              </a:rPr>
              <a:t>MUTFAK DALI </a:t>
            </a:r>
            <a:endParaRPr lang="tr-TR" sz="1800" b="1" dirty="0">
              <a:solidFill>
                <a:srgbClr val="FF0000"/>
              </a:solidFill>
            </a:endParaRPr>
          </a:p>
          <a:p>
            <a:pPr marL="0" indent="0">
              <a:buNone/>
            </a:pPr>
            <a:r>
              <a:rPr lang="tr-TR" sz="1400" b="1" i="1" dirty="0" smtClean="0">
                <a:solidFill>
                  <a:srgbClr val="002060"/>
                </a:solidFill>
              </a:rPr>
              <a:t>Et </a:t>
            </a:r>
            <a:r>
              <a:rPr lang="tr-TR" sz="1400" b="1" i="1" dirty="0">
                <a:solidFill>
                  <a:srgbClr val="002060"/>
                </a:solidFill>
              </a:rPr>
              <a:t>ve Ürünleri </a:t>
            </a:r>
            <a:r>
              <a:rPr lang="tr-TR" sz="1400" b="1" i="1" dirty="0" smtClean="0">
                <a:solidFill>
                  <a:srgbClr val="002060"/>
                </a:solidFill>
              </a:rPr>
              <a:t>Teknolojisi</a:t>
            </a:r>
          </a:p>
          <a:p>
            <a:endParaRPr lang="tr-TR" sz="1400" dirty="0"/>
          </a:p>
        </p:txBody>
      </p:sp>
      <p:sp>
        <p:nvSpPr>
          <p:cNvPr id="4" name="Metin kutusu 3"/>
          <p:cNvSpPr txBox="1"/>
          <p:nvPr/>
        </p:nvSpPr>
        <p:spPr>
          <a:xfrm>
            <a:off x="0" y="1052736"/>
            <a:ext cx="9144000" cy="646331"/>
          </a:xfrm>
          <a:prstGeom prst="rect">
            <a:avLst/>
          </a:prstGeom>
          <a:solidFill>
            <a:schemeClr val="accent5">
              <a:lumMod val="20000"/>
              <a:lumOff val="80000"/>
            </a:schemeClr>
          </a:solidFill>
        </p:spPr>
        <p:txBody>
          <a:bodyPr wrap="square" rtlCol="0">
            <a:spAutoFit/>
          </a:bodyPr>
          <a:lstStyle/>
          <a:p>
            <a:r>
              <a:rPr lang="tr-TR" sz="1050" dirty="0" smtClean="0"/>
              <a:t>	</a:t>
            </a:r>
            <a:r>
              <a:rPr lang="tr-TR" sz="1200" b="1" dirty="0" smtClean="0"/>
              <a:t>Mesleki </a:t>
            </a:r>
            <a:r>
              <a:rPr lang="tr-TR" sz="1200" b="1" dirty="0"/>
              <a:t>ve teknik ortaöğretim kurumlarının aşağıda belirtilen alan/dallarından mezun olanlar, karşılarında gösterilen yükseköğretim ön lisans programlarına yerleştirilirken, yerleştirme puanları </a:t>
            </a:r>
            <a:r>
              <a:rPr lang="tr-TR" sz="1200" b="1" dirty="0" err="1"/>
              <a:t>OBP’nin</a:t>
            </a:r>
            <a:r>
              <a:rPr lang="tr-TR" sz="1200" b="1" dirty="0"/>
              <a:t> 0,12 ile çarpılması ve puanlarına eklenmesi suretiyle elde edilecek; ayrıca, yerleştirme puanlarına </a:t>
            </a:r>
            <a:r>
              <a:rPr lang="tr-TR" sz="1200" b="1" dirty="0" err="1"/>
              <a:t>OBP’nin</a:t>
            </a:r>
            <a:r>
              <a:rPr lang="tr-TR" sz="1200" b="1" dirty="0"/>
              <a:t> 0,06 ile çarpılmasıyla elde edilecek ek puanlar katılacaktır</a:t>
            </a:r>
            <a:endParaRPr lang="tr-TR" sz="1200" b="1" dirty="0">
              <a:solidFill>
                <a:srgbClr val="FF0000"/>
              </a:solidFill>
            </a:endParaRPr>
          </a:p>
        </p:txBody>
      </p:sp>
    </p:spTree>
    <p:extLst>
      <p:ext uri="{BB962C8B-B14F-4D97-AF65-F5344CB8AC3E}">
        <p14:creationId xmlns:p14="http://schemas.microsoft.com/office/powerpoint/2010/main" val="10684562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1124744"/>
          </a:xfrm>
          <a:solidFill>
            <a:srgbClr val="FFFF00"/>
          </a:solidFill>
        </p:spPr>
        <p:txBody>
          <a:bodyPr>
            <a:normAutofit/>
          </a:bodyPr>
          <a:lstStyle/>
          <a:p>
            <a:r>
              <a:rPr lang="tr-TR" sz="2000" b="1" dirty="0"/>
              <a:t>YİYECEK İÇECEK HİZMETLERİ ALANI </a:t>
            </a:r>
            <a:r>
              <a:rPr lang="tr-TR" sz="2000" b="1" dirty="0" smtClean="0"/>
              <a:t>VE </a:t>
            </a:r>
            <a:r>
              <a:rPr lang="tr-TR" sz="2000" b="1" dirty="0"/>
              <a:t>TÜM DALLARINDAN ÖĞRENCİLERİMİZİN GİDEBİLECEĞİ </a:t>
            </a:r>
            <a:r>
              <a:rPr lang="tr-TR" sz="2000" b="1" u="sng" dirty="0"/>
              <a:t>ALAN İÇİ </a:t>
            </a:r>
            <a:r>
              <a:rPr lang="tr-TR" sz="2000" b="1" u="sng" dirty="0" smtClean="0"/>
              <a:t>4 </a:t>
            </a:r>
            <a:r>
              <a:rPr lang="tr-TR" sz="2000" b="1" u="sng" dirty="0"/>
              <a:t>YILLIK </a:t>
            </a:r>
            <a:r>
              <a:rPr lang="tr-TR" sz="2000" b="1" dirty="0"/>
              <a:t>BÖLÜMLER</a:t>
            </a:r>
            <a:endParaRPr lang="tr-TR" sz="2000" dirty="0"/>
          </a:p>
        </p:txBody>
      </p:sp>
      <p:sp>
        <p:nvSpPr>
          <p:cNvPr id="3" name="İçerik Yer Tutucusu 2"/>
          <p:cNvSpPr>
            <a:spLocks noGrp="1"/>
          </p:cNvSpPr>
          <p:nvPr>
            <p:ph idx="1"/>
          </p:nvPr>
        </p:nvSpPr>
        <p:spPr>
          <a:xfrm>
            <a:off x="0" y="980728"/>
            <a:ext cx="9144000" cy="5877272"/>
          </a:xfrm>
          <a:solidFill>
            <a:schemeClr val="accent5">
              <a:lumMod val="20000"/>
              <a:lumOff val="80000"/>
            </a:schemeClr>
          </a:solidFill>
        </p:spPr>
        <p:txBody>
          <a:bodyPr>
            <a:normAutofit fontScale="70000" lnSpcReduction="20000"/>
          </a:bodyPr>
          <a:lstStyle/>
          <a:p>
            <a:pPr marL="0" indent="0">
              <a:buNone/>
            </a:pPr>
            <a:r>
              <a:rPr lang="tr-TR" dirty="0" smtClean="0"/>
              <a:t>           </a:t>
            </a:r>
          </a:p>
          <a:p>
            <a:pPr marL="0" indent="0">
              <a:buNone/>
            </a:pPr>
            <a:r>
              <a:rPr lang="tr-TR" dirty="0" smtClean="0"/>
              <a:t>    Mesleki </a:t>
            </a:r>
            <a:r>
              <a:rPr lang="tr-TR" dirty="0"/>
              <a:t>ve teknik ortaöğretim kurumlarının aşağıda belirtilen alan/dallarından mezun olanlar karşılarında yer alan yükseköğretim lisans programlarına yerleştirilirken, yerleştirme puanları, </a:t>
            </a:r>
            <a:r>
              <a:rPr lang="tr-TR" b="1" dirty="0" err="1"/>
              <a:t>OBP’nin</a:t>
            </a:r>
            <a:r>
              <a:rPr lang="tr-TR" b="1" dirty="0"/>
              <a:t> 0,12 ile </a:t>
            </a:r>
            <a:r>
              <a:rPr lang="tr-TR" dirty="0"/>
              <a:t>çarpılması ve puanlarına eklenmesi suretiyle elde edilecek; ayrıca, yerleştirme puanlarına </a:t>
            </a:r>
            <a:r>
              <a:rPr lang="tr-TR" b="1" dirty="0" err="1"/>
              <a:t>OBP’nin</a:t>
            </a:r>
            <a:r>
              <a:rPr lang="tr-TR" b="1" dirty="0"/>
              <a:t> 0,06 </a:t>
            </a:r>
            <a:r>
              <a:rPr lang="tr-TR" dirty="0"/>
              <a:t>ile çarpılmasıyla elde edilecek ek puanlar katılacaktır</a:t>
            </a:r>
            <a:r>
              <a:rPr lang="tr-TR" dirty="0" smtClean="0"/>
              <a:t>.</a:t>
            </a:r>
          </a:p>
          <a:p>
            <a:pPr marL="0" indent="0">
              <a:buNone/>
            </a:pPr>
            <a:endParaRPr lang="tr-TR" dirty="0" smtClean="0"/>
          </a:p>
          <a:p>
            <a:pPr marL="0" indent="0">
              <a:buNone/>
            </a:pPr>
            <a:r>
              <a:rPr lang="tr-TR" dirty="0"/>
              <a:t> </a:t>
            </a:r>
            <a:r>
              <a:rPr lang="tr-TR" dirty="0" smtClean="0"/>
              <a:t>         </a:t>
            </a:r>
            <a:r>
              <a:rPr lang="tr-TR" b="1" dirty="0" smtClean="0">
                <a:solidFill>
                  <a:srgbClr val="FF0000"/>
                </a:solidFill>
              </a:rPr>
              <a:t>EK PUAN</a:t>
            </a:r>
            <a:r>
              <a:rPr lang="tr-TR" dirty="0" smtClean="0">
                <a:solidFill>
                  <a:srgbClr val="FF0000"/>
                </a:solidFill>
              </a:rPr>
              <a:t>, </a:t>
            </a:r>
            <a:r>
              <a:rPr lang="tr-TR" b="1" dirty="0">
                <a:solidFill>
                  <a:srgbClr val="002060"/>
                </a:solidFill>
              </a:rPr>
              <a:t>30.03.2012</a:t>
            </a:r>
            <a:r>
              <a:rPr lang="tr-TR" dirty="0">
                <a:solidFill>
                  <a:srgbClr val="FF0000"/>
                </a:solidFill>
              </a:rPr>
              <a:t> </a:t>
            </a:r>
            <a:r>
              <a:rPr lang="tr-TR" dirty="0"/>
              <a:t>tarihi itibarıyla bir mesleğe yönelik program uygulayan ortaöğretim kurumlarından mezun olan veya </a:t>
            </a:r>
            <a:r>
              <a:rPr lang="tr-TR" dirty="0">
                <a:solidFill>
                  <a:srgbClr val="FF0000"/>
                </a:solidFill>
              </a:rPr>
              <a:t>belirtilen tarih ve öncesinde öğrenim görmekte olan öğrenciler için uygulanacaktır</a:t>
            </a:r>
            <a:r>
              <a:rPr lang="tr-TR" dirty="0"/>
              <a:t>. İlgili ortaöğretim kurumuna bu tarihten sonra </a:t>
            </a:r>
            <a:r>
              <a:rPr lang="tr-TR" b="1" u="sng" dirty="0" smtClean="0">
                <a:solidFill>
                  <a:srgbClr val="FF0000"/>
                </a:solidFill>
              </a:rPr>
              <a:t>KAYIT OLAN ADAYLAR İÇİN UYGULANMAZ</a:t>
            </a:r>
            <a:r>
              <a:rPr lang="tr-TR" b="1" dirty="0" smtClean="0">
                <a:solidFill>
                  <a:srgbClr val="FF0000"/>
                </a:solidFill>
              </a:rPr>
              <a:t>.</a:t>
            </a:r>
          </a:p>
          <a:p>
            <a:pPr marL="0" indent="0">
              <a:buNone/>
            </a:pPr>
            <a:endParaRPr lang="tr-TR" dirty="0" smtClean="0">
              <a:solidFill>
                <a:srgbClr val="FF0000"/>
              </a:solidFill>
            </a:endParaRPr>
          </a:p>
          <a:p>
            <a:pPr marL="0" indent="0">
              <a:buNone/>
            </a:pPr>
            <a:r>
              <a:rPr lang="tr-TR" b="1" i="1" dirty="0" smtClean="0">
                <a:solidFill>
                  <a:srgbClr val="002060"/>
                </a:solidFill>
              </a:rPr>
              <a:t>1.GASTRONOMİ VE MUTFAK SANATLARI (YO)                        SÖZ</a:t>
            </a:r>
          </a:p>
          <a:p>
            <a:pPr marL="0" indent="0">
              <a:buNone/>
            </a:pPr>
            <a:r>
              <a:rPr lang="tr-TR" b="1" i="1" dirty="0" smtClean="0">
                <a:solidFill>
                  <a:srgbClr val="002060"/>
                </a:solidFill>
              </a:rPr>
              <a:t>2.TURİZM İŞLETMECİLİĞİ                             (YO)                           EA</a:t>
            </a:r>
          </a:p>
          <a:p>
            <a:pPr marL="0" indent="0">
              <a:buNone/>
            </a:pPr>
            <a:r>
              <a:rPr lang="tr-TR" b="1" i="1" dirty="0" smtClean="0">
                <a:solidFill>
                  <a:srgbClr val="002060"/>
                </a:solidFill>
              </a:rPr>
              <a:t>3.TURİZM REHBERLİĞİ                                 (YO)                           DİL</a:t>
            </a:r>
          </a:p>
          <a:p>
            <a:pPr marL="0" indent="0">
              <a:buNone/>
            </a:pPr>
            <a:r>
              <a:rPr lang="tr-TR" b="1" i="1" dirty="0" smtClean="0">
                <a:solidFill>
                  <a:srgbClr val="002060"/>
                </a:solidFill>
              </a:rPr>
              <a:t>4.BELENME VE DİYETETİK                            (YO)                          SAY</a:t>
            </a:r>
          </a:p>
          <a:p>
            <a:pPr marL="0" indent="0">
              <a:buNone/>
            </a:pPr>
            <a:r>
              <a:rPr lang="tr-TR" b="1" i="1" dirty="0" smtClean="0">
                <a:solidFill>
                  <a:srgbClr val="002060"/>
                </a:solidFill>
              </a:rPr>
              <a:t>5.GIDA TEKNOLOJİSİ                                     (YO)                           SAY</a:t>
            </a:r>
            <a:endParaRPr lang="tr-TR" b="1" i="1" dirty="0">
              <a:solidFill>
                <a:srgbClr val="002060"/>
              </a:solidFill>
            </a:endParaRPr>
          </a:p>
        </p:txBody>
      </p:sp>
    </p:spTree>
    <p:extLst>
      <p:ext uri="{BB962C8B-B14F-4D97-AF65-F5344CB8AC3E}">
        <p14:creationId xmlns:p14="http://schemas.microsoft.com/office/powerpoint/2010/main" val="367321706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1700808"/>
          </a:xfrm>
          <a:solidFill>
            <a:srgbClr val="FFFF00"/>
          </a:solidFill>
        </p:spPr>
        <p:txBody>
          <a:bodyPr>
            <a:noAutofit/>
          </a:bodyPr>
          <a:lstStyle/>
          <a:p>
            <a:r>
              <a:rPr lang="tr-TR" sz="1600" b="1" smtClean="0"/>
              <a:t>YİYECEK VE İÇECEK  </a:t>
            </a:r>
            <a:r>
              <a:rPr lang="tr-TR" sz="1600" b="1" dirty="0"/>
              <a:t>HİZMETLERİ ALANI VE TÜM DALLARINDAN ÖĞRENCİLERİMİZİN GİDEBİLECEĞİ </a:t>
            </a:r>
            <a:r>
              <a:rPr lang="tr-TR" sz="1600" b="1" u="sng" dirty="0"/>
              <a:t>ALAN İÇİ ÖNCELİKLİ YERLEŞEBİLECEKLERİ (</a:t>
            </a:r>
            <a:r>
              <a:rPr lang="tr-TR" sz="1600" b="1" u="sng" dirty="0" smtClean="0"/>
              <a:t>M.T.O.K) 4 </a:t>
            </a:r>
            <a:r>
              <a:rPr lang="tr-TR" sz="1600" b="1" u="sng" dirty="0"/>
              <a:t>YILLIK </a:t>
            </a:r>
            <a:r>
              <a:rPr lang="tr-TR" sz="1600" b="1" dirty="0"/>
              <a:t>BÖLÜMLER</a:t>
            </a:r>
            <a:endParaRPr lang="tr-TR" sz="1600" dirty="0">
              <a:solidFill>
                <a:srgbClr val="00B0F0"/>
              </a:solidFill>
            </a:endParaRPr>
          </a:p>
        </p:txBody>
      </p:sp>
      <p:sp>
        <p:nvSpPr>
          <p:cNvPr id="3" name="İçerik Yer Tutucusu 2"/>
          <p:cNvSpPr>
            <a:spLocks noGrp="1"/>
          </p:cNvSpPr>
          <p:nvPr>
            <p:ph idx="1"/>
          </p:nvPr>
        </p:nvSpPr>
        <p:spPr>
          <a:xfrm>
            <a:off x="0" y="1196752"/>
            <a:ext cx="9144000" cy="5661248"/>
          </a:xfrm>
          <a:solidFill>
            <a:schemeClr val="accent5">
              <a:lumMod val="20000"/>
              <a:lumOff val="80000"/>
            </a:schemeClr>
          </a:solidFill>
        </p:spPr>
        <p:txBody>
          <a:bodyPr>
            <a:normAutofit fontScale="77500" lnSpcReduction="20000"/>
          </a:bodyPr>
          <a:lstStyle/>
          <a:p>
            <a:pPr marL="0" indent="0">
              <a:buNone/>
            </a:pPr>
            <a:endParaRPr lang="tr-TR" dirty="0" smtClean="0"/>
          </a:p>
          <a:p>
            <a:pPr marL="0" indent="0">
              <a:buNone/>
            </a:pPr>
            <a:r>
              <a:rPr lang="tr-TR" dirty="0"/>
              <a:t> </a:t>
            </a:r>
            <a:r>
              <a:rPr lang="tr-TR" dirty="0" smtClean="0"/>
              <a:t>   Teknoloji</a:t>
            </a:r>
            <a:r>
              <a:rPr lang="tr-TR" dirty="0"/>
              <a:t> Fakültelerinin Sanat ve Tasarım Fakültelerinin </a:t>
            </a:r>
            <a:r>
              <a:rPr lang="tr-TR" dirty="0" smtClean="0"/>
              <a:t>Turizm</a:t>
            </a:r>
            <a:r>
              <a:rPr lang="tr-TR" dirty="0"/>
              <a:t> Fakültelerinin aşağıda yer alan lisans programlarının </a:t>
            </a:r>
            <a:r>
              <a:rPr lang="tr-TR" dirty="0" smtClean="0">
                <a:solidFill>
                  <a:srgbClr val="00B050"/>
                </a:solidFill>
              </a:rPr>
              <a:t>mesleki</a:t>
            </a:r>
            <a:r>
              <a:rPr lang="tr-TR" dirty="0">
                <a:solidFill>
                  <a:srgbClr val="00B050"/>
                </a:solidFill>
              </a:rPr>
              <a:t> ve teknik </a:t>
            </a:r>
            <a:r>
              <a:rPr lang="tr-TR" dirty="0" smtClean="0">
                <a:solidFill>
                  <a:srgbClr val="00B050"/>
                </a:solidFill>
              </a:rPr>
              <a:t>ortaÖğretim</a:t>
            </a:r>
            <a:r>
              <a:rPr lang="tr-TR" dirty="0">
                <a:solidFill>
                  <a:srgbClr val="00B050"/>
                </a:solidFill>
              </a:rPr>
              <a:t> kurumları mezunları </a:t>
            </a:r>
            <a:r>
              <a:rPr lang="tr-TR" dirty="0" smtClean="0">
                <a:solidFill>
                  <a:srgbClr val="00B050"/>
                </a:solidFill>
              </a:rPr>
              <a:t>için  ayrılan</a:t>
            </a:r>
            <a:r>
              <a:rPr lang="tr-TR" dirty="0">
                <a:solidFill>
                  <a:srgbClr val="00B050"/>
                </a:solidFill>
              </a:rPr>
              <a:t> kontenjanlarına (M.T.O.K.), mesleki ve teknik ortaöğretim kurumlarının aşağıda belirtilen alan/dallarından mezun olan </a:t>
            </a:r>
            <a:r>
              <a:rPr lang="tr-TR" dirty="0" smtClean="0">
                <a:solidFill>
                  <a:srgbClr val="00B050"/>
                </a:solidFill>
              </a:rPr>
              <a:t>adaylar</a:t>
            </a:r>
          </a:p>
          <a:p>
            <a:pPr marL="0" indent="0">
              <a:buNone/>
            </a:pPr>
            <a:r>
              <a:rPr lang="tr-TR" dirty="0"/>
              <a:t> </a:t>
            </a:r>
            <a:r>
              <a:rPr lang="tr-TR" u="sng" dirty="0" smtClean="0">
                <a:solidFill>
                  <a:srgbClr val="FF0000"/>
                </a:solidFill>
              </a:rPr>
              <a:t>ÖNCELİKLİ OLARAK YERLEŞTİRİLECEKTİR</a:t>
            </a:r>
            <a:r>
              <a:rPr lang="tr-TR" dirty="0" smtClean="0">
                <a:solidFill>
                  <a:srgbClr val="FF0000"/>
                </a:solidFill>
              </a:rPr>
              <a:t>.</a:t>
            </a:r>
            <a:r>
              <a:rPr lang="tr-TR" dirty="0">
                <a:solidFill>
                  <a:srgbClr val="FF0000"/>
                </a:solidFill>
              </a:rPr>
              <a:t> </a:t>
            </a:r>
          </a:p>
          <a:p>
            <a:pPr marL="0" indent="0">
              <a:buNone/>
            </a:pPr>
            <a:r>
              <a:rPr lang="tr-TR" dirty="0"/>
              <a:t>        	Kontenjanların boş kalması durumunda diğer ortaöğretim kurumlarının diğer </a:t>
            </a:r>
            <a:r>
              <a:rPr lang="tr-TR" dirty="0" smtClean="0"/>
              <a:t>alan dallarından</a:t>
            </a:r>
            <a:r>
              <a:rPr lang="tr-TR" dirty="0"/>
              <a:t> mezun olan adaylar da tercih ettikleri takdirde bu kontenjanlara yerleştirileceklerdir.</a:t>
            </a:r>
            <a:endParaRPr lang="tr-TR" dirty="0">
              <a:solidFill>
                <a:srgbClr val="00B0F0"/>
              </a:solidFill>
            </a:endParaRPr>
          </a:p>
          <a:p>
            <a:pPr marL="0" indent="0">
              <a:buNone/>
            </a:pPr>
            <a:r>
              <a:rPr lang="tr-TR" b="1" dirty="0" smtClean="0">
                <a:solidFill>
                  <a:srgbClr val="002060"/>
                </a:solidFill>
              </a:rPr>
              <a:t>1. </a:t>
            </a:r>
            <a:r>
              <a:rPr lang="tr-TR" b="1" dirty="0" smtClean="0">
                <a:solidFill>
                  <a:srgbClr val="FF0000"/>
                </a:solidFill>
              </a:rPr>
              <a:t>GASTRONOMİ VE MUTFAK SANATLARI (M.T.O.K.) SÖZ</a:t>
            </a:r>
          </a:p>
          <a:p>
            <a:pPr marL="0" indent="0">
              <a:buNone/>
            </a:pPr>
            <a:r>
              <a:rPr lang="tr-TR" b="1" dirty="0" smtClean="0">
                <a:solidFill>
                  <a:srgbClr val="002060"/>
                </a:solidFill>
              </a:rPr>
              <a:t>2. </a:t>
            </a:r>
            <a:r>
              <a:rPr lang="tr-TR" b="1" dirty="0" smtClean="0">
                <a:solidFill>
                  <a:srgbClr val="FF0000"/>
                </a:solidFill>
              </a:rPr>
              <a:t>REKREASYON YÖNETİMİ (M.T.O.K.) SÖZ</a:t>
            </a:r>
          </a:p>
          <a:p>
            <a:pPr marL="0" indent="0">
              <a:buNone/>
            </a:pPr>
            <a:endParaRPr lang="tr-TR" dirty="0" smtClean="0"/>
          </a:p>
        </p:txBody>
      </p:sp>
    </p:spTree>
    <p:extLst>
      <p:ext uri="{BB962C8B-B14F-4D97-AF65-F5344CB8AC3E}">
        <p14:creationId xmlns:p14="http://schemas.microsoft.com/office/powerpoint/2010/main" val="184874967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764704"/>
          </a:xfrm>
          <a:solidFill>
            <a:srgbClr val="FFFF00"/>
          </a:solidFill>
        </p:spPr>
        <p:txBody>
          <a:bodyPr>
            <a:normAutofit fontScale="90000"/>
          </a:bodyPr>
          <a:lstStyle/>
          <a:p>
            <a:r>
              <a:rPr lang="tr-TR" sz="3100" b="1" dirty="0" smtClean="0">
                <a:solidFill>
                  <a:srgbClr val="FF0000"/>
                </a:solidFill>
              </a:rPr>
              <a:t/>
            </a:r>
            <a:br>
              <a:rPr lang="tr-TR" sz="3100" b="1" dirty="0" smtClean="0">
                <a:solidFill>
                  <a:srgbClr val="FF0000"/>
                </a:solidFill>
              </a:rPr>
            </a:br>
            <a:r>
              <a:rPr lang="tr-TR" sz="3100" b="1" dirty="0" smtClean="0"/>
              <a:t>YÖK </a:t>
            </a:r>
            <a:r>
              <a:rPr lang="tr-TR" sz="3100" b="1" dirty="0"/>
              <a:t>DESTEK BURSU </a:t>
            </a:r>
            <a:r>
              <a:rPr lang="tr-TR" b="1" dirty="0">
                <a:solidFill>
                  <a:srgbClr val="FF0000"/>
                </a:solidFill>
              </a:rPr>
              <a:t/>
            </a:r>
            <a:br>
              <a:rPr lang="tr-TR" b="1" dirty="0">
                <a:solidFill>
                  <a:srgbClr val="FF0000"/>
                </a:solidFill>
              </a:rPr>
            </a:br>
            <a:endParaRPr lang="tr-TR" dirty="0"/>
          </a:p>
        </p:txBody>
      </p:sp>
      <p:sp>
        <p:nvSpPr>
          <p:cNvPr id="3" name="İçerik Yer Tutucusu 2"/>
          <p:cNvSpPr>
            <a:spLocks noGrp="1"/>
          </p:cNvSpPr>
          <p:nvPr>
            <p:ph idx="1"/>
          </p:nvPr>
        </p:nvSpPr>
        <p:spPr>
          <a:xfrm>
            <a:off x="0" y="548680"/>
            <a:ext cx="9144000" cy="6309320"/>
          </a:xfrm>
          <a:solidFill>
            <a:schemeClr val="accent5">
              <a:lumMod val="20000"/>
              <a:lumOff val="80000"/>
            </a:schemeClr>
          </a:solidFill>
        </p:spPr>
        <p:txBody>
          <a:bodyPr numCol="2">
            <a:normAutofit fontScale="40000" lnSpcReduction="20000"/>
          </a:bodyPr>
          <a:lstStyle/>
          <a:p>
            <a:pPr marL="0" indent="0">
              <a:buNone/>
            </a:pPr>
            <a:r>
              <a:rPr lang="tr-TR" sz="3600" b="1" dirty="0"/>
              <a:t>Devlet yükseköğretim kurumlarının aşağıda belirtilen programlarına </a:t>
            </a:r>
            <a:r>
              <a:rPr lang="tr-TR" sz="3600" b="1" dirty="0">
                <a:solidFill>
                  <a:srgbClr val="FF0000"/>
                </a:solidFill>
              </a:rPr>
              <a:t>“YÖK Destek Bursu” verilecektir</a:t>
            </a:r>
            <a:r>
              <a:rPr lang="tr-TR" sz="6600" b="1" dirty="0">
                <a:solidFill>
                  <a:srgbClr val="FF0000"/>
                </a:solidFill>
              </a:rPr>
              <a:t>. </a:t>
            </a:r>
          </a:p>
          <a:p>
            <a:pPr marL="0" indent="0">
              <a:buNone/>
            </a:pPr>
            <a:r>
              <a:rPr lang="tr-TR" sz="3700" b="1" dirty="0">
                <a:solidFill>
                  <a:srgbClr val="002060"/>
                </a:solidFill>
              </a:rPr>
              <a:t>1-</a:t>
            </a:r>
            <a:r>
              <a:rPr lang="tr-TR" sz="3700" b="1" dirty="0">
                <a:solidFill>
                  <a:srgbClr val="3333FF"/>
                </a:solidFill>
              </a:rPr>
              <a:t>Biyoloji</a:t>
            </a:r>
            <a:r>
              <a:rPr lang="tr-TR" sz="3700" b="1" dirty="0">
                <a:solidFill>
                  <a:srgbClr val="002060"/>
                </a:solidFill>
              </a:rPr>
              <a:t> </a:t>
            </a:r>
          </a:p>
          <a:p>
            <a:pPr marL="0" indent="0">
              <a:buNone/>
            </a:pPr>
            <a:r>
              <a:rPr lang="tr-TR" sz="3700" b="1" dirty="0">
                <a:solidFill>
                  <a:srgbClr val="002060"/>
                </a:solidFill>
              </a:rPr>
              <a:t>2-</a:t>
            </a:r>
            <a:r>
              <a:rPr lang="tr-TR" sz="3700" b="1" dirty="0">
                <a:solidFill>
                  <a:srgbClr val="3333FF"/>
                </a:solidFill>
              </a:rPr>
              <a:t>Biyoloji (İngilizce) </a:t>
            </a:r>
          </a:p>
          <a:p>
            <a:pPr marL="0" indent="0">
              <a:buNone/>
            </a:pPr>
            <a:r>
              <a:rPr lang="tr-TR" sz="3700" b="1" dirty="0">
                <a:solidFill>
                  <a:srgbClr val="002060"/>
                </a:solidFill>
              </a:rPr>
              <a:t>3-</a:t>
            </a:r>
            <a:r>
              <a:rPr lang="tr-TR" sz="3700" b="1" dirty="0">
                <a:solidFill>
                  <a:srgbClr val="3333FF"/>
                </a:solidFill>
              </a:rPr>
              <a:t>Fizik</a:t>
            </a:r>
          </a:p>
          <a:p>
            <a:pPr marL="0" indent="0">
              <a:buNone/>
            </a:pPr>
            <a:r>
              <a:rPr lang="tr-TR" sz="3700" b="1" dirty="0">
                <a:solidFill>
                  <a:srgbClr val="002060"/>
                </a:solidFill>
              </a:rPr>
              <a:t>4- </a:t>
            </a:r>
            <a:r>
              <a:rPr lang="tr-TR" sz="3700" b="1" dirty="0">
                <a:solidFill>
                  <a:srgbClr val="3333FF"/>
                </a:solidFill>
              </a:rPr>
              <a:t>Fizik (İngilizce)</a:t>
            </a:r>
          </a:p>
          <a:p>
            <a:pPr marL="0" indent="0">
              <a:buNone/>
            </a:pPr>
            <a:r>
              <a:rPr lang="tr-TR" sz="3700" b="1" dirty="0">
                <a:solidFill>
                  <a:srgbClr val="002060"/>
                </a:solidFill>
              </a:rPr>
              <a:t>5- </a:t>
            </a:r>
            <a:r>
              <a:rPr lang="tr-TR" sz="3700" b="1" dirty="0">
                <a:solidFill>
                  <a:srgbClr val="3333FF"/>
                </a:solidFill>
              </a:rPr>
              <a:t>Kimya</a:t>
            </a:r>
          </a:p>
          <a:p>
            <a:pPr marL="0" indent="0">
              <a:buNone/>
            </a:pPr>
            <a:r>
              <a:rPr lang="tr-TR" sz="3700" b="1" dirty="0">
                <a:solidFill>
                  <a:srgbClr val="002060"/>
                </a:solidFill>
              </a:rPr>
              <a:t>6- </a:t>
            </a:r>
            <a:r>
              <a:rPr lang="tr-TR" sz="3700" b="1" dirty="0">
                <a:solidFill>
                  <a:srgbClr val="3333FF"/>
                </a:solidFill>
              </a:rPr>
              <a:t>Kimya (İngilizce) </a:t>
            </a:r>
          </a:p>
          <a:p>
            <a:pPr marL="0" indent="0">
              <a:buNone/>
            </a:pPr>
            <a:r>
              <a:rPr lang="tr-TR" sz="3700" b="1" dirty="0">
                <a:solidFill>
                  <a:srgbClr val="002060"/>
                </a:solidFill>
              </a:rPr>
              <a:t>7-</a:t>
            </a:r>
            <a:r>
              <a:rPr lang="tr-TR" sz="3700" b="1" dirty="0">
                <a:solidFill>
                  <a:srgbClr val="3333FF"/>
                </a:solidFill>
              </a:rPr>
              <a:t>Matematik</a:t>
            </a:r>
            <a:r>
              <a:rPr lang="tr-TR" sz="3700" b="1" dirty="0">
                <a:solidFill>
                  <a:srgbClr val="002060"/>
                </a:solidFill>
              </a:rPr>
              <a:t> </a:t>
            </a:r>
          </a:p>
          <a:p>
            <a:pPr marL="0" indent="0">
              <a:buNone/>
            </a:pPr>
            <a:r>
              <a:rPr lang="tr-TR" sz="3700" b="1" dirty="0">
                <a:solidFill>
                  <a:srgbClr val="3333FF"/>
                </a:solidFill>
              </a:rPr>
              <a:t>8-Matematik (</a:t>
            </a:r>
            <a:r>
              <a:rPr lang="tr-TR" sz="3700" b="1" dirty="0" smtClean="0">
                <a:solidFill>
                  <a:srgbClr val="3333FF"/>
                </a:solidFill>
              </a:rPr>
              <a:t>İngilizce)</a:t>
            </a:r>
            <a:endParaRPr lang="tr-TR" sz="3700" b="1" dirty="0">
              <a:solidFill>
                <a:srgbClr val="3333FF"/>
              </a:solidFill>
            </a:endParaRPr>
          </a:p>
          <a:p>
            <a:pPr marL="0" indent="0">
              <a:buNone/>
            </a:pPr>
            <a:r>
              <a:rPr lang="tr-TR" sz="3700" b="1" dirty="0" smtClean="0">
                <a:solidFill>
                  <a:srgbClr val="3333FF"/>
                </a:solidFill>
              </a:rPr>
              <a:t>9--Yapay </a:t>
            </a:r>
            <a:r>
              <a:rPr lang="tr-TR" sz="3700" b="1" dirty="0">
                <a:solidFill>
                  <a:srgbClr val="3333FF"/>
                </a:solidFill>
              </a:rPr>
              <a:t>Zeka Mühendisliği (İngilizce) </a:t>
            </a:r>
          </a:p>
          <a:p>
            <a:pPr marL="0" indent="0">
              <a:buNone/>
            </a:pPr>
            <a:r>
              <a:rPr lang="tr-TR" sz="3700" b="1" dirty="0" smtClean="0">
                <a:solidFill>
                  <a:srgbClr val="3333FF"/>
                </a:solidFill>
              </a:rPr>
              <a:t>10-Yapay </a:t>
            </a:r>
            <a:r>
              <a:rPr lang="tr-TR" sz="3700" b="1" dirty="0">
                <a:solidFill>
                  <a:srgbClr val="3333FF"/>
                </a:solidFill>
              </a:rPr>
              <a:t>Zeka ve Veri </a:t>
            </a:r>
            <a:r>
              <a:rPr lang="tr-TR" sz="3700" b="1" dirty="0" smtClean="0">
                <a:solidFill>
                  <a:srgbClr val="3333FF"/>
                </a:solidFill>
              </a:rPr>
              <a:t>Mühendisliği</a:t>
            </a:r>
          </a:p>
          <a:p>
            <a:pPr marL="0" indent="0">
              <a:buNone/>
            </a:pPr>
            <a:r>
              <a:rPr lang="tr-TR" sz="3700" b="1" dirty="0" smtClean="0">
                <a:solidFill>
                  <a:srgbClr val="3333FF"/>
                </a:solidFill>
              </a:rPr>
              <a:t>11- </a:t>
            </a:r>
            <a:r>
              <a:rPr lang="tr-TR" sz="3700" b="1" dirty="0">
                <a:solidFill>
                  <a:srgbClr val="3333FF"/>
                </a:solidFill>
              </a:rPr>
              <a:t>/ Yapay Zeka ve Veri</a:t>
            </a:r>
            <a:r>
              <a:rPr lang="tr-TR" sz="3700" b="1" dirty="0">
                <a:solidFill>
                  <a:srgbClr val="002060"/>
                </a:solidFill>
              </a:rPr>
              <a:t> </a:t>
            </a:r>
            <a:r>
              <a:rPr lang="tr-TR" sz="3700" b="1" dirty="0">
                <a:solidFill>
                  <a:srgbClr val="3333FF"/>
                </a:solidFill>
              </a:rPr>
              <a:t>Mühendisliği (İngilizce</a:t>
            </a:r>
            <a:r>
              <a:rPr lang="tr-TR" b="1" dirty="0">
                <a:solidFill>
                  <a:srgbClr val="3333FF"/>
                </a:solidFill>
              </a:rPr>
              <a:t>) </a:t>
            </a:r>
          </a:p>
          <a:p>
            <a:pPr marL="0" indent="0">
              <a:buNone/>
            </a:pPr>
            <a:r>
              <a:rPr lang="tr-TR" b="1" dirty="0"/>
              <a:t>    </a:t>
            </a:r>
            <a:r>
              <a:rPr lang="tr-TR" sz="5500" b="1" dirty="0">
                <a:solidFill>
                  <a:srgbClr val="FF0000"/>
                </a:solidFill>
              </a:rPr>
              <a:t>Şartlar:</a:t>
            </a:r>
            <a:endParaRPr lang="tr-TR" b="1" dirty="0">
              <a:solidFill>
                <a:srgbClr val="FF0000"/>
              </a:solidFill>
            </a:endParaRPr>
          </a:p>
          <a:p>
            <a:pPr marL="0" indent="0">
              <a:buNone/>
            </a:pPr>
            <a:r>
              <a:rPr lang="tr-TR" b="1" dirty="0"/>
              <a:t> </a:t>
            </a:r>
            <a:r>
              <a:rPr lang="tr-TR" sz="3700" b="1" dirty="0"/>
              <a:t>1- T.C. vatandaşı </a:t>
            </a:r>
            <a:r>
              <a:rPr lang="tr-TR" sz="3700" b="1" dirty="0" smtClean="0"/>
              <a:t>olmak</a:t>
            </a:r>
          </a:p>
          <a:p>
            <a:pPr marL="0" indent="0">
              <a:buNone/>
            </a:pPr>
            <a:endParaRPr lang="tr-TR" sz="3700" b="1" dirty="0"/>
          </a:p>
          <a:p>
            <a:pPr marL="0" indent="0">
              <a:buNone/>
            </a:pPr>
            <a:r>
              <a:rPr lang="tr-TR" sz="3700" b="1" dirty="0"/>
              <a:t> 2- ÖSYM Başkanlığınca yapılan üniversiteye giriş sınavı sonucunda, YÖK tarafından belirlenecek </a:t>
            </a:r>
            <a:r>
              <a:rPr lang="tr-TR" sz="3700" b="1" dirty="0" smtClean="0">
                <a:solidFill>
                  <a:srgbClr val="FF0000"/>
                </a:solidFill>
              </a:rPr>
              <a:t>Devlet yükseköğretim kurumlarındaki lisans</a:t>
            </a:r>
            <a:r>
              <a:rPr lang="tr-TR" sz="3700" b="1" dirty="0" smtClean="0"/>
              <a:t> </a:t>
            </a:r>
            <a:r>
              <a:rPr lang="tr-TR" sz="3700" b="1" dirty="0">
                <a:solidFill>
                  <a:srgbClr val="FF0000"/>
                </a:solidFill>
              </a:rPr>
              <a:t>programlarına</a:t>
            </a:r>
            <a:r>
              <a:rPr lang="tr-TR" sz="3700" b="1" dirty="0"/>
              <a:t> yerleştirmede kullanılan başarı sırasına göre </a:t>
            </a:r>
            <a:r>
              <a:rPr lang="tr-TR" sz="3700" b="1" dirty="0">
                <a:solidFill>
                  <a:srgbClr val="FF0000"/>
                </a:solidFill>
              </a:rPr>
              <a:t>ilk üç sırada yerleşmiş olmak</a:t>
            </a:r>
            <a:r>
              <a:rPr lang="tr-TR" sz="3700" b="1" dirty="0"/>
              <a:t>. </a:t>
            </a:r>
            <a:endParaRPr lang="tr-TR" sz="3700" b="1" dirty="0" smtClean="0"/>
          </a:p>
          <a:p>
            <a:pPr marL="0" indent="0">
              <a:buNone/>
            </a:pPr>
            <a:endParaRPr lang="tr-TR" sz="3700" b="1" dirty="0"/>
          </a:p>
          <a:p>
            <a:pPr marL="0" indent="0">
              <a:buNone/>
            </a:pPr>
            <a:r>
              <a:rPr lang="tr-TR" sz="3700" b="1" dirty="0"/>
              <a:t>3- Öğrencinin yerleştiği lisans programının, tercihlerinin arasında </a:t>
            </a:r>
            <a:r>
              <a:rPr lang="tr-TR" sz="3700" b="1" dirty="0">
                <a:solidFill>
                  <a:srgbClr val="FF0000"/>
                </a:solidFill>
              </a:rPr>
              <a:t>ilk 15 tercihinin içinde yer alması</a:t>
            </a:r>
            <a:r>
              <a:rPr lang="tr-TR" sz="3700" b="1" dirty="0"/>
              <a:t>. </a:t>
            </a:r>
            <a:endParaRPr lang="tr-TR" sz="3700" b="1" dirty="0" smtClean="0"/>
          </a:p>
          <a:p>
            <a:pPr marL="0" indent="0">
              <a:buNone/>
            </a:pPr>
            <a:endParaRPr lang="tr-TR" sz="3700" b="1" dirty="0"/>
          </a:p>
          <a:p>
            <a:pPr marL="0" indent="0">
              <a:buNone/>
            </a:pPr>
            <a:r>
              <a:rPr lang="tr-TR" sz="3700" b="1" dirty="0"/>
              <a:t>4- Önceden, yurtiçinde veya yurtdışında, herhangi bir lisans derecesine sahip olmamak. </a:t>
            </a:r>
            <a:endParaRPr lang="tr-TR" sz="3700" b="1" dirty="0" smtClean="0"/>
          </a:p>
          <a:p>
            <a:pPr marL="0" indent="0">
              <a:buNone/>
            </a:pPr>
            <a:endParaRPr lang="tr-TR" sz="3700" b="1" dirty="0"/>
          </a:p>
          <a:p>
            <a:pPr marL="0" indent="0">
              <a:buNone/>
            </a:pPr>
            <a:r>
              <a:rPr lang="tr-TR" sz="3700" b="1" dirty="0"/>
              <a:t>5- Sınavın yapıldığı yıl, YÖK tarafından belirlenen alanlardan birine ÖSYM tarafından yapılan ilk yerleştirmede yerleşmiş ve kesin kayıt yaptırmış olmak</a:t>
            </a:r>
            <a:r>
              <a:rPr lang="tr-TR" sz="3700" b="1" dirty="0" smtClean="0"/>
              <a:t>.</a:t>
            </a:r>
          </a:p>
          <a:p>
            <a:pPr marL="0" indent="0">
              <a:buNone/>
            </a:pPr>
            <a:endParaRPr lang="tr-TR" sz="3700" b="1" dirty="0"/>
          </a:p>
          <a:p>
            <a:pPr marL="0" indent="0">
              <a:buNone/>
            </a:pPr>
            <a:r>
              <a:rPr lang="tr-TR" sz="3700" b="1" dirty="0"/>
              <a:t> 6- Yükseköğretim Kurumlarındaki Lisans Programlarına Kayıtlı Öğrencilere Program Esaslı Verilecek Burslara İlişkin Usul ve </a:t>
            </a:r>
            <a:r>
              <a:rPr lang="tr-TR" sz="3700" b="1" dirty="0" err="1"/>
              <a:t>Esaslar’ın</a:t>
            </a:r>
            <a:r>
              <a:rPr lang="tr-TR" sz="3700" b="1" dirty="0"/>
              <a:t> Genel Esaslar başlıklı 5. maddesinin yedinci fıkrası uyarınca burs hakkını kaybetmemiş olmak </a:t>
            </a:r>
            <a:endParaRPr lang="tr-TR" sz="3700" b="1" dirty="0" smtClean="0"/>
          </a:p>
          <a:p>
            <a:pPr marL="0" indent="0">
              <a:buNone/>
            </a:pPr>
            <a:endParaRPr lang="tr-TR" sz="3700" b="1" dirty="0"/>
          </a:p>
          <a:p>
            <a:pPr marL="0" indent="0">
              <a:buNone/>
            </a:pPr>
            <a:r>
              <a:rPr lang="tr-TR" sz="3700" b="1" dirty="0"/>
              <a:t>          Yukarıda yer alan şartları sağlayan öğrencilere zorunlu hazırlık sınıfı ve lisans öğrenim süresi (4 yıl, çift </a:t>
            </a:r>
            <a:r>
              <a:rPr lang="tr-TR" sz="3700" b="1" dirty="0" err="1"/>
              <a:t>anadal</a:t>
            </a:r>
            <a:r>
              <a:rPr lang="tr-TR" sz="3700" b="1" dirty="0"/>
              <a:t> programında kayıtlı öğrencilere ise en fazla 5 yıl) boyunca ağırlıklı genel not ortalamasının yıllık olarak </a:t>
            </a:r>
            <a:r>
              <a:rPr lang="tr-TR" sz="3700" b="1" dirty="0">
                <a:solidFill>
                  <a:srgbClr val="FF0000"/>
                </a:solidFill>
              </a:rPr>
              <a:t>4 üzerinden 2,5 veya 100 üzerinden 65’in altına düşmemesi şartıyla </a:t>
            </a:r>
            <a:r>
              <a:rPr lang="tr-TR" sz="3700" b="1" dirty="0" smtClean="0"/>
              <a:t>2024 </a:t>
            </a:r>
            <a:r>
              <a:rPr lang="tr-TR" sz="3700" b="1" dirty="0"/>
              <a:t>yılı için </a:t>
            </a:r>
            <a:r>
              <a:rPr lang="tr-TR" sz="3700" b="1" dirty="0">
                <a:solidFill>
                  <a:srgbClr val="3333FF"/>
                </a:solidFill>
              </a:rPr>
              <a:t>aylık </a:t>
            </a:r>
            <a:r>
              <a:rPr lang="tr-TR" sz="3700" b="1" u="sng" dirty="0" smtClean="0">
                <a:solidFill>
                  <a:srgbClr val="3333FF"/>
                </a:solidFill>
              </a:rPr>
              <a:t>1875 </a:t>
            </a:r>
            <a:r>
              <a:rPr lang="tr-TR" sz="3700" b="1" u="sng" dirty="0">
                <a:solidFill>
                  <a:srgbClr val="3333FF"/>
                </a:solidFill>
              </a:rPr>
              <a:t>TL “YÖK Destek Bursu</a:t>
            </a:r>
            <a:r>
              <a:rPr lang="tr-TR" sz="3700" b="1" u="sng" dirty="0"/>
              <a:t>” verilecektir</a:t>
            </a:r>
            <a:r>
              <a:rPr lang="tr-TR" sz="3700" b="1" dirty="0" smtClean="0"/>
              <a:t>.</a:t>
            </a:r>
          </a:p>
          <a:p>
            <a:pPr marL="0" indent="0">
              <a:buNone/>
            </a:pPr>
            <a:endParaRPr lang="tr-TR" sz="3700" b="1" dirty="0"/>
          </a:p>
          <a:p>
            <a:pPr marL="0" indent="0">
              <a:buNone/>
            </a:pPr>
            <a:r>
              <a:rPr lang="tr-TR" sz="3700" b="1" dirty="0"/>
              <a:t>       </a:t>
            </a:r>
            <a:r>
              <a:rPr lang="tr-TR" sz="3700" b="1" dirty="0" smtClean="0"/>
              <a:t>2024 </a:t>
            </a:r>
            <a:r>
              <a:rPr lang="tr-TR" sz="3700" b="1" dirty="0"/>
              <a:t>Nisan’dan itibaren </a:t>
            </a:r>
            <a:r>
              <a:rPr lang="tr-TR" sz="3700" b="1" dirty="0">
                <a:solidFill>
                  <a:srgbClr val="3333FF"/>
                </a:solidFill>
              </a:rPr>
              <a:t>(12 ay boyunca) verilecek </a:t>
            </a:r>
            <a:r>
              <a:rPr lang="tr-TR" sz="3700" b="1" dirty="0">
                <a:solidFill>
                  <a:srgbClr val="FF0000"/>
                </a:solidFill>
              </a:rPr>
              <a:t>“</a:t>
            </a:r>
            <a:r>
              <a:rPr lang="tr-TR" sz="3700" b="1" dirty="0">
                <a:solidFill>
                  <a:srgbClr val="3333FF"/>
                </a:solidFill>
              </a:rPr>
              <a:t>YÖK Destek Burslarının</a:t>
            </a:r>
            <a:r>
              <a:rPr lang="tr-TR" sz="3700" b="1" dirty="0"/>
              <a:t>” yıllık artış oranı Yükseköğretim Yürütme Kurulu tarafından belirlenecektir. “YÖK Destek Burslarını” almaya hak kazanan öğrencilerin öğrenim gördükleri süre içerisinde aldıkları diğer burslar ve krediler devam eder. Burslara ilişkin ayrıntılı bilgiye, Yükseköğretim Kurulu’nun internet sayfasından ulaşılabilecektir.</a:t>
            </a:r>
          </a:p>
          <a:p>
            <a:endParaRPr lang="tr-TR" sz="3700" dirty="0"/>
          </a:p>
        </p:txBody>
      </p:sp>
    </p:spTree>
    <p:extLst>
      <p:ext uri="{BB962C8B-B14F-4D97-AF65-F5344CB8AC3E}">
        <p14:creationId xmlns:p14="http://schemas.microsoft.com/office/powerpoint/2010/main" val="52844192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r>
              <a:rPr lang="tr-TR" dirty="0" err="1" smtClean="0">
                <a:solidFill>
                  <a:srgbClr val="FF0000"/>
                </a:solidFill>
              </a:rPr>
              <a:t>Yök</a:t>
            </a:r>
            <a:r>
              <a:rPr lang="tr-TR" dirty="0" smtClean="0">
                <a:solidFill>
                  <a:srgbClr val="FF0000"/>
                </a:solidFill>
              </a:rPr>
              <a:t> Destek </a:t>
            </a:r>
            <a:r>
              <a:rPr lang="tr-TR" dirty="0">
                <a:solidFill>
                  <a:srgbClr val="FF0000"/>
                </a:solidFill>
              </a:rPr>
              <a:t>B</a:t>
            </a:r>
            <a:r>
              <a:rPr lang="tr-TR" dirty="0" smtClean="0">
                <a:solidFill>
                  <a:srgbClr val="FF0000"/>
                </a:solidFill>
              </a:rPr>
              <a:t>ursu </a:t>
            </a:r>
            <a:r>
              <a:rPr lang="tr-TR" dirty="0">
                <a:solidFill>
                  <a:srgbClr val="FF0000"/>
                </a:solidFill>
              </a:rPr>
              <a:t>V</a:t>
            </a:r>
            <a:r>
              <a:rPr lang="tr-TR" dirty="0" smtClean="0">
                <a:solidFill>
                  <a:srgbClr val="FF0000"/>
                </a:solidFill>
              </a:rPr>
              <a:t>erilen </a:t>
            </a:r>
            <a:r>
              <a:rPr lang="tr-TR" dirty="0">
                <a:solidFill>
                  <a:srgbClr val="FF0000"/>
                </a:solidFill>
              </a:rPr>
              <a:t>Ü</a:t>
            </a:r>
            <a:r>
              <a:rPr lang="tr-TR" dirty="0" smtClean="0">
                <a:solidFill>
                  <a:srgbClr val="FF0000"/>
                </a:solidFill>
              </a:rPr>
              <a:t>niversiteler</a:t>
            </a:r>
            <a:r>
              <a:rPr lang="tr-TR" dirty="0" smtClean="0"/>
              <a:t/>
            </a:r>
            <a:br>
              <a:rPr lang="tr-TR" dirty="0" smtClean="0"/>
            </a:br>
            <a:endParaRPr lang="tr-TR" dirty="0"/>
          </a:p>
        </p:txBody>
      </p:sp>
      <p:sp>
        <p:nvSpPr>
          <p:cNvPr id="3" name="İçerik Yer Tutucusu 2"/>
          <p:cNvSpPr>
            <a:spLocks noGrp="1"/>
          </p:cNvSpPr>
          <p:nvPr>
            <p:ph idx="1"/>
          </p:nvPr>
        </p:nvSpPr>
        <p:spPr>
          <a:xfrm>
            <a:off x="0" y="764704"/>
            <a:ext cx="9001000" cy="6165304"/>
          </a:xfrm>
          <a:solidFill>
            <a:srgbClr val="66FFFF"/>
          </a:solidFill>
        </p:spPr>
        <p:txBody>
          <a:bodyPr>
            <a:noAutofit/>
          </a:bodyPr>
          <a:lstStyle/>
          <a:p>
            <a:pPr marL="0" indent="0">
              <a:buNone/>
            </a:pPr>
            <a:r>
              <a:rPr lang="tr-TR" sz="1600" b="1" dirty="0" smtClean="0"/>
              <a:t>1-Ankara Üniversitesi</a:t>
            </a:r>
          </a:p>
          <a:p>
            <a:pPr marL="0" indent="0">
              <a:buNone/>
            </a:pPr>
            <a:r>
              <a:rPr lang="tr-TR" sz="1600" b="1" dirty="0" smtClean="0"/>
              <a:t>2-Atatürk Üniversitesi</a:t>
            </a:r>
          </a:p>
          <a:p>
            <a:pPr marL="0" indent="0">
              <a:buNone/>
            </a:pPr>
            <a:r>
              <a:rPr lang="tr-TR" sz="1600" b="1" dirty="0" smtClean="0"/>
              <a:t>3-Bogaziçi Üniversitesi</a:t>
            </a:r>
          </a:p>
          <a:p>
            <a:pPr marL="0" indent="0">
              <a:buNone/>
            </a:pPr>
            <a:r>
              <a:rPr lang="tr-TR" sz="1600" b="1" dirty="0" smtClean="0"/>
              <a:t>4-Bursa Uludağ Üniversitesi</a:t>
            </a:r>
          </a:p>
          <a:p>
            <a:pPr marL="0" indent="0">
              <a:buNone/>
            </a:pPr>
            <a:r>
              <a:rPr lang="tr-TR" sz="1600" b="1" dirty="0" smtClean="0"/>
              <a:t>5-Çukurova Üniversitesi</a:t>
            </a:r>
          </a:p>
          <a:p>
            <a:pPr marL="0" indent="0">
              <a:buNone/>
            </a:pPr>
            <a:r>
              <a:rPr lang="tr-TR" sz="1600" b="1" dirty="0" smtClean="0"/>
              <a:t>6-Dokuz Eylül Üniversitesi</a:t>
            </a:r>
          </a:p>
          <a:p>
            <a:pPr marL="0" indent="0">
              <a:buNone/>
            </a:pPr>
            <a:r>
              <a:rPr lang="tr-TR" sz="1600" b="1" dirty="0" smtClean="0"/>
              <a:t>7-Ege Üniversitesi</a:t>
            </a:r>
          </a:p>
          <a:p>
            <a:pPr marL="0" indent="0">
              <a:buNone/>
            </a:pPr>
            <a:r>
              <a:rPr lang="tr-TR" sz="1600" b="1" dirty="0" smtClean="0"/>
              <a:t>8-Erciyes Üniversitesi</a:t>
            </a:r>
          </a:p>
          <a:p>
            <a:pPr marL="0" indent="0">
              <a:buNone/>
            </a:pPr>
            <a:r>
              <a:rPr lang="tr-TR" sz="1600" b="1" dirty="0" smtClean="0"/>
              <a:t>9-Fırat Üniversitesi</a:t>
            </a:r>
          </a:p>
          <a:p>
            <a:pPr marL="0" indent="0">
              <a:buNone/>
            </a:pPr>
            <a:r>
              <a:rPr lang="tr-TR" sz="1600" b="1" dirty="0" smtClean="0"/>
              <a:t>10-Gazi Üniversitesi</a:t>
            </a:r>
          </a:p>
          <a:p>
            <a:pPr marL="0" indent="0">
              <a:buNone/>
            </a:pPr>
            <a:r>
              <a:rPr lang="tr-TR" sz="1600" b="1" dirty="0" smtClean="0"/>
              <a:t>11-Gebze Teknik Üniversitesi</a:t>
            </a:r>
          </a:p>
          <a:p>
            <a:pPr marL="0" indent="0">
              <a:buNone/>
            </a:pPr>
            <a:r>
              <a:rPr lang="tr-TR" sz="1600" b="1" dirty="0" smtClean="0"/>
              <a:t>12-Hacettepi Üniversitesi</a:t>
            </a:r>
          </a:p>
          <a:p>
            <a:pPr marL="0" indent="0">
              <a:buNone/>
            </a:pPr>
            <a:r>
              <a:rPr lang="tr-TR" sz="1600" b="1" dirty="0" smtClean="0"/>
              <a:t>13-İstanbul Teknik Üniversitesi</a:t>
            </a:r>
          </a:p>
          <a:p>
            <a:pPr marL="0" indent="0">
              <a:buNone/>
            </a:pPr>
            <a:r>
              <a:rPr lang="tr-TR" sz="1600" b="1" dirty="0" smtClean="0"/>
              <a:t>14-İstanbul Üniversitesi</a:t>
            </a:r>
          </a:p>
          <a:p>
            <a:pPr marL="0" indent="0">
              <a:buNone/>
            </a:pPr>
            <a:r>
              <a:rPr lang="tr-TR" sz="1600" b="1" dirty="0" smtClean="0"/>
              <a:t>15-İstanbul </a:t>
            </a:r>
            <a:r>
              <a:rPr lang="tr-TR" sz="1600" b="1" dirty="0" err="1" smtClean="0"/>
              <a:t>cerrahpaşa</a:t>
            </a:r>
            <a:r>
              <a:rPr lang="tr-TR" sz="1600" b="1" dirty="0" smtClean="0"/>
              <a:t> Üniversitesi</a:t>
            </a:r>
          </a:p>
          <a:p>
            <a:pPr marL="0" indent="0">
              <a:buNone/>
            </a:pPr>
            <a:r>
              <a:rPr lang="tr-TR" sz="1600" b="1" dirty="0" smtClean="0"/>
              <a:t>16-İzmir Yüksek teknoloji Enstitüsü</a:t>
            </a:r>
          </a:p>
          <a:p>
            <a:pPr marL="0" indent="0">
              <a:buNone/>
            </a:pPr>
            <a:r>
              <a:rPr lang="tr-TR" sz="1600" b="1" dirty="0" smtClean="0"/>
              <a:t>17-Karadeniz Teknik Üniversitesi</a:t>
            </a:r>
          </a:p>
          <a:p>
            <a:pPr marL="0" indent="0">
              <a:buNone/>
            </a:pPr>
            <a:r>
              <a:rPr lang="tr-TR" sz="1600" b="1" dirty="0" smtClean="0"/>
              <a:t>18-Marmara Üniversitesi</a:t>
            </a:r>
          </a:p>
          <a:p>
            <a:pPr marL="0" indent="0">
              <a:buNone/>
            </a:pPr>
            <a:r>
              <a:rPr lang="tr-TR" sz="1600" b="1" dirty="0" smtClean="0"/>
              <a:t>19-Ortadoğu Teknik Üniversitesi</a:t>
            </a:r>
          </a:p>
          <a:p>
            <a:pPr marL="0" indent="0">
              <a:buNone/>
            </a:pPr>
            <a:r>
              <a:rPr lang="tr-TR" sz="1600" b="1" dirty="0" smtClean="0"/>
              <a:t>20-Yıldız Teknik Üniversitesi</a:t>
            </a:r>
            <a:endParaRPr lang="tr-TR" sz="4000" b="1" dirty="0"/>
          </a:p>
        </p:txBody>
      </p:sp>
    </p:spTree>
    <p:extLst>
      <p:ext uri="{BB962C8B-B14F-4D97-AF65-F5344CB8AC3E}">
        <p14:creationId xmlns:p14="http://schemas.microsoft.com/office/powerpoint/2010/main" val="22243940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620688"/>
          </a:xfrm>
          <a:solidFill>
            <a:srgbClr val="FFFF00"/>
          </a:solidFill>
        </p:spPr>
        <p:txBody>
          <a:bodyPr>
            <a:noAutofit/>
          </a:bodyPr>
          <a:lstStyle/>
          <a:p>
            <a:r>
              <a:rPr lang="tr-TR" sz="3200" b="1" dirty="0" smtClean="0"/>
              <a:t>MEB</a:t>
            </a:r>
            <a:r>
              <a:rPr lang="tr-TR" sz="2800" b="1" dirty="0" smtClean="0"/>
              <a:t> </a:t>
            </a:r>
            <a:r>
              <a:rPr lang="tr-TR" sz="3200" b="1" dirty="0" smtClean="0"/>
              <a:t>BURSU</a:t>
            </a:r>
            <a:endParaRPr lang="tr-TR" sz="3200" b="1" dirty="0"/>
          </a:p>
        </p:txBody>
      </p:sp>
      <p:sp>
        <p:nvSpPr>
          <p:cNvPr id="3" name="İçerik Yer Tutucusu 2"/>
          <p:cNvSpPr>
            <a:spLocks noGrp="1"/>
          </p:cNvSpPr>
          <p:nvPr>
            <p:ph idx="1"/>
          </p:nvPr>
        </p:nvSpPr>
        <p:spPr>
          <a:xfrm>
            <a:off x="0" y="2996952"/>
            <a:ext cx="9144000" cy="3861048"/>
          </a:xfrm>
          <a:solidFill>
            <a:schemeClr val="accent5">
              <a:lumMod val="20000"/>
              <a:lumOff val="80000"/>
            </a:schemeClr>
          </a:solidFill>
        </p:spPr>
        <p:txBody>
          <a:bodyPr>
            <a:noAutofit/>
          </a:bodyPr>
          <a:lstStyle/>
          <a:p>
            <a:pPr marL="0" indent="0">
              <a:buNone/>
            </a:pPr>
            <a:r>
              <a:rPr lang="tr-TR" sz="1100" b="1" dirty="0" smtClean="0"/>
              <a:t>programlarına </a:t>
            </a:r>
            <a:r>
              <a:rPr lang="tr-TR" sz="1100" b="1" dirty="0"/>
              <a:t>(branşlarına)</a:t>
            </a:r>
            <a:r>
              <a:rPr lang="tr-TR" sz="1000" b="1" dirty="0"/>
              <a:t>, </a:t>
            </a:r>
            <a:r>
              <a:rPr lang="tr-TR" sz="1400" b="1" dirty="0">
                <a:solidFill>
                  <a:srgbClr val="3333FF"/>
                </a:solidFill>
              </a:rPr>
              <a:t>ilk beş tercihinde yerleşen ve kontenjana giren </a:t>
            </a:r>
            <a:r>
              <a:rPr lang="tr-TR" sz="1400" b="1" dirty="0" err="1">
                <a:solidFill>
                  <a:srgbClr val="3333FF"/>
                </a:solidFill>
              </a:rPr>
              <a:t>beşbin</a:t>
            </a:r>
            <a:r>
              <a:rPr lang="tr-TR" sz="1400" b="1" dirty="0">
                <a:solidFill>
                  <a:srgbClr val="3333FF"/>
                </a:solidFill>
              </a:rPr>
              <a:t> (5.000) öğrenciye </a:t>
            </a:r>
            <a:r>
              <a:rPr lang="tr-TR" sz="1400" dirty="0"/>
              <a:t>burs verilecektir</a:t>
            </a:r>
            <a:r>
              <a:rPr lang="tr-TR" sz="1000" b="1" dirty="0"/>
              <a:t>. </a:t>
            </a:r>
          </a:p>
          <a:p>
            <a:pPr marL="0" indent="0">
              <a:buNone/>
            </a:pPr>
            <a:r>
              <a:rPr lang="tr-TR" sz="1050" b="1" dirty="0">
                <a:solidFill>
                  <a:srgbClr val="3333FF"/>
                </a:solidFill>
              </a:rPr>
              <a:t>              </a:t>
            </a:r>
            <a:r>
              <a:rPr lang="tr-TR" sz="1000" b="1" dirty="0">
                <a:solidFill>
                  <a:srgbClr val="3333FF"/>
                </a:solidFill>
              </a:rPr>
              <a:t>Resmi Anadolu öğretmen liselerinden mezun olup</a:t>
            </a:r>
            <a:r>
              <a:rPr lang="tr-TR" sz="800" b="1" dirty="0"/>
              <a:t>, </a:t>
            </a:r>
            <a:r>
              <a:rPr lang="tr-TR" sz="1600" b="1" dirty="0">
                <a:solidFill>
                  <a:srgbClr val="3333FF"/>
                </a:solidFill>
              </a:rPr>
              <a:t>ilk beş tercihinde </a:t>
            </a:r>
            <a:r>
              <a:rPr lang="tr-TR" sz="800" b="1" dirty="0"/>
              <a:t>bu programlara (branşlara) yerleşip kontenjana giremeyenler de </a:t>
            </a:r>
            <a:r>
              <a:rPr lang="tr-TR" sz="1050" b="1" dirty="0">
                <a:solidFill>
                  <a:srgbClr val="3333FF"/>
                </a:solidFill>
              </a:rPr>
              <a:t>kontenjana bağlı kalınmaksızın bursluluk hakkından </a:t>
            </a:r>
            <a:r>
              <a:rPr lang="tr-TR" sz="800" b="1" dirty="0"/>
              <a:t>yararlandırılacaktır. Bakanlığımız bursu, 06/03/2004 tarih ve 25394 sayılı Resmî </a:t>
            </a:r>
            <a:r>
              <a:rPr lang="tr-TR" sz="800" b="1" dirty="0" smtClean="0"/>
              <a:t> </a:t>
            </a:r>
            <a:r>
              <a:rPr lang="tr-TR" sz="800" b="1" dirty="0" err="1" smtClean="0"/>
              <a:t>Gazete’de</a:t>
            </a:r>
            <a:r>
              <a:rPr lang="tr-TR" sz="800" b="1" dirty="0" smtClean="0"/>
              <a:t> </a:t>
            </a:r>
            <a:r>
              <a:rPr lang="tr-TR" sz="800" b="1" dirty="0"/>
              <a:t>yayımlanan 5102 sayılı Kanun ve bu Kanun uyarınca yürürlüğe konulan Yönetmelik çerçevesinde </a:t>
            </a:r>
            <a:r>
              <a:rPr lang="tr-TR" sz="1200" b="1" u="sng" dirty="0">
                <a:solidFill>
                  <a:srgbClr val="3333FF"/>
                </a:solidFill>
              </a:rPr>
              <a:t>Kredi ve Yurtlar Genel Müdürlüğünce ödenecektir</a:t>
            </a:r>
            <a:r>
              <a:rPr lang="tr-TR" sz="900" b="1" u="sng" dirty="0">
                <a:solidFill>
                  <a:srgbClr val="3333FF"/>
                </a:solidFill>
              </a:rPr>
              <a:t>. </a:t>
            </a:r>
            <a:r>
              <a:rPr lang="tr-TR" sz="1400" b="1" u="sng" dirty="0" err="1" smtClean="0">
                <a:solidFill>
                  <a:srgbClr val="3333FF"/>
                </a:solidFill>
              </a:rPr>
              <a:t>Meb</a:t>
            </a:r>
            <a:r>
              <a:rPr lang="tr-TR" sz="1400" b="1" u="sng" dirty="0" smtClean="0">
                <a:solidFill>
                  <a:srgbClr val="3333FF"/>
                </a:solidFill>
              </a:rPr>
              <a:t> Bursu 1250 </a:t>
            </a:r>
            <a:r>
              <a:rPr lang="tr-TR" sz="1400" b="1" u="sng" dirty="0" err="1" smtClean="0">
                <a:solidFill>
                  <a:srgbClr val="3333FF"/>
                </a:solidFill>
              </a:rPr>
              <a:t>Tl</a:t>
            </a:r>
            <a:r>
              <a:rPr lang="tr-TR" sz="1400" b="1" u="sng" dirty="0" smtClean="0">
                <a:solidFill>
                  <a:srgbClr val="3333FF"/>
                </a:solidFill>
              </a:rPr>
              <a:t> dır.4 yıl boyunca karşılıksız ödenir.</a:t>
            </a:r>
          </a:p>
          <a:p>
            <a:pPr marL="0" indent="0">
              <a:buNone/>
            </a:pPr>
            <a:endParaRPr lang="tr-TR" sz="800" b="1" dirty="0">
              <a:solidFill>
                <a:srgbClr val="3333FF"/>
              </a:solidFill>
            </a:endParaRPr>
          </a:p>
          <a:p>
            <a:pPr marL="0" indent="0">
              <a:buNone/>
            </a:pPr>
            <a:r>
              <a:rPr lang="tr-TR" sz="800" b="1" dirty="0"/>
              <a:t>   2022-2023 eğitim öğretim yılında burs almaya hak kazanan öğrenciler, Bakanlığımızca ve Kredi ve Yurtlar Genel Müdürlüğünce ilan edilecektir. Üniversitelere göre kontenjan dağılımı, Bakanlığımızca belirlenen öğretmen yetiştiren yükseköğretim programlarının karşısında  </a:t>
            </a:r>
            <a:r>
              <a:rPr lang="tr-TR" sz="1200" b="1" dirty="0" smtClean="0">
                <a:solidFill>
                  <a:srgbClr val="3333FF"/>
                </a:solidFill>
              </a:rPr>
              <a:t>Tablo </a:t>
            </a:r>
            <a:r>
              <a:rPr lang="tr-TR" sz="1200" b="1" dirty="0">
                <a:solidFill>
                  <a:srgbClr val="3333FF"/>
                </a:solidFill>
              </a:rPr>
              <a:t>4’te MEB sütunu </a:t>
            </a:r>
            <a:r>
              <a:rPr lang="tr-TR" sz="1200" b="1" dirty="0" smtClean="0">
                <a:solidFill>
                  <a:srgbClr val="3333FF"/>
                </a:solidFill>
              </a:rPr>
              <a:t>7’de</a:t>
            </a:r>
            <a:r>
              <a:rPr lang="tr-TR" sz="1000" b="1" dirty="0">
                <a:solidFill>
                  <a:srgbClr val="3333FF"/>
                </a:solidFill>
              </a:rPr>
              <a:t> </a:t>
            </a:r>
            <a:r>
              <a:rPr lang="tr-TR" sz="1000" b="1" dirty="0" smtClean="0">
                <a:solidFill>
                  <a:srgbClr val="3333FF"/>
                </a:solidFill>
              </a:rPr>
              <a:t> </a:t>
            </a:r>
            <a:r>
              <a:rPr lang="tr-TR" sz="800" b="1" dirty="0"/>
              <a:t>gösterilmiştir</a:t>
            </a:r>
            <a:r>
              <a:rPr lang="tr-TR" sz="1050" b="1" dirty="0"/>
              <a:t>. </a:t>
            </a:r>
          </a:p>
          <a:p>
            <a:pPr marL="0" indent="0">
              <a:buNone/>
            </a:pPr>
            <a:r>
              <a:rPr lang="tr-TR" sz="900" b="1" dirty="0"/>
              <a:t>  </a:t>
            </a:r>
            <a:r>
              <a:rPr lang="tr-TR" sz="1800" b="1" dirty="0">
                <a:solidFill>
                  <a:srgbClr val="FF0000"/>
                </a:solidFill>
              </a:rPr>
              <a:t>Burs verilecek öğrencilerde aşağıda belirtilen şartlar aranacaktır</a:t>
            </a:r>
            <a:r>
              <a:rPr lang="tr-TR" sz="900" b="1" dirty="0">
                <a:solidFill>
                  <a:srgbClr val="FF0000"/>
                </a:solidFill>
              </a:rPr>
              <a:t>.</a:t>
            </a:r>
          </a:p>
          <a:p>
            <a:pPr marL="0" indent="0">
              <a:buNone/>
            </a:pPr>
            <a:r>
              <a:rPr lang="tr-TR" sz="900" b="1" dirty="0"/>
              <a:t> </a:t>
            </a:r>
            <a:r>
              <a:rPr lang="tr-TR" sz="1200" b="1" dirty="0">
                <a:solidFill>
                  <a:srgbClr val="3333FF"/>
                </a:solidFill>
              </a:rPr>
              <a:t>1</a:t>
            </a:r>
            <a:r>
              <a:rPr lang="tr-TR" sz="1200" b="1" dirty="0"/>
              <a:t>. </a:t>
            </a:r>
            <a:r>
              <a:rPr lang="tr-TR" sz="1000" b="1" dirty="0"/>
              <a:t>Türkiye Cumhuriyeti vatandaşı olmak</a:t>
            </a:r>
            <a:r>
              <a:rPr lang="tr-TR" sz="900" b="1" dirty="0" smtClean="0"/>
              <a:t>,</a:t>
            </a:r>
            <a:endParaRPr lang="tr-TR" sz="900" b="1" dirty="0"/>
          </a:p>
          <a:p>
            <a:pPr marL="0" indent="0">
              <a:buNone/>
            </a:pPr>
            <a:r>
              <a:rPr lang="tr-TR" sz="1200" b="1" dirty="0">
                <a:solidFill>
                  <a:srgbClr val="3333FF"/>
                </a:solidFill>
              </a:rPr>
              <a:t> 2</a:t>
            </a:r>
            <a:r>
              <a:rPr lang="tr-TR" sz="1200" b="1" dirty="0"/>
              <a:t>. </a:t>
            </a:r>
            <a:r>
              <a:rPr lang="tr-TR" sz="1000" b="1" dirty="0"/>
              <a:t>22 yaşını geçmemiş olmak (2000 ve sonraki yıllarda doğmuş olmak</a:t>
            </a:r>
            <a:r>
              <a:rPr lang="tr-TR" sz="1000" b="1" dirty="0" smtClean="0"/>
              <a:t>)</a:t>
            </a:r>
            <a:endParaRPr lang="tr-TR" sz="1000" b="1" dirty="0"/>
          </a:p>
          <a:p>
            <a:pPr marL="0" indent="0">
              <a:buNone/>
            </a:pPr>
            <a:r>
              <a:rPr lang="tr-TR" sz="900" b="1" dirty="0">
                <a:solidFill>
                  <a:srgbClr val="3333FF"/>
                </a:solidFill>
              </a:rPr>
              <a:t> </a:t>
            </a:r>
            <a:r>
              <a:rPr lang="tr-TR" sz="1200" b="1" dirty="0">
                <a:solidFill>
                  <a:srgbClr val="3333FF"/>
                </a:solidFill>
              </a:rPr>
              <a:t>3</a:t>
            </a:r>
            <a:r>
              <a:rPr lang="tr-TR" sz="900" b="1" dirty="0"/>
              <a:t>. </a:t>
            </a:r>
            <a:r>
              <a:rPr lang="tr-TR" sz="1000" b="1" dirty="0"/>
              <a:t>Bu sınavın yapıldığı yıl ve daha sonraki yıllarda Mahkeme Kararı ile yaş küçültme İşlemi yapmamış </a:t>
            </a:r>
            <a:r>
              <a:rPr lang="tr-TR" sz="1000" b="1" dirty="0" smtClean="0"/>
              <a:t>olmak</a:t>
            </a:r>
            <a:endParaRPr lang="tr-TR" sz="900" b="1" dirty="0"/>
          </a:p>
          <a:p>
            <a:pPr marL="0" indent="0">
              <a:buNone/>
            </a:pPr>
            <a:r>
              <a:rPr lang="tr-TR" sz="900" b="1" dirty="0">
                <a:solidFill>
                  <a:srgbClr val="3333FF"/>
                </a:solidFill>
              </a:rPr>
              <a:t> </a:t>
            </a:r>
            <a:r>
              <a:rPr lang="tr-TR" sz="1200" b="1" dirty="0">
                <a:solidFill>
                  <a:srgbClr val="3333FF"/>
                </a:solidFill>
              </a:rPr>
              <a:t>4</a:t>
            </a:r>
            <a:r>
              <a:rPr lang="tr-TR" sz="1200" b="1" dirty="0"/>
              <a:t>. </a:t>
            </a:r>
            <a:r>
              <a:rPr lang="tr-TR" sz="1000" b="1" dirty="0"/>
              <a:t>ÖSYS tercih bildirim formunda öğretmen yetiştiren fakültelerin Millî Eğitim Bakanlığınca belirlenen programlarını (branşlarını) ilk beş tercihi arasında seçmiş ve bu programa ilk beş tercihinde yerleşerek (burs verilmesi planlanan branşların olduğu öğretmen yetiştiren eğitim fakültelerinin listesi ÖSYM tarafından Bakanlığımıza bildirildiği tarihten sonra açılan bölümlere yerleşenler, kontenjan ayrılmayan programları kazanan veya kontenjan ayrılmış olmakla birlikte ikinci öğretim kapsamında olan öğrenciler, açık öğretim kapsamında bulunanlar, Türkiye dışındaki devlet üniversitelerine yerleşen öğrenciler, Ek yerleştirmeyle yerleşen öğrenciler, özel yetenek sınavı ile yerleşen öğrenciler ve özel üniversitelere yerleşen öğrenciler hariç) kesin kaydını yaptırmış olmak</a:t>
            </a:r>
            <a:endParaRPr lang="tr-TR" sz="900" b="1" dirty="0"/>
          </a:p>
          <a:p>
            <a:pPr marL="0" indent="0">
              <a:buNone/>
            </a:pPr>
            <a:r>
              <a:rPr lang="tr-TR" sz="900" b="1" dirty="0"/>
              <a:t> </a:t>
            </a:r>
            <a:r>
              <a:rPr lang="tr-TR" sz="1200" b="1" dirty="0">
                <a:solidFill>
                  <a:srgbClr val="3333FF"/>
                </a:solidFill>
              </a:rPr>
              <a:t>5</a:t>
            </a:r>
            <a:r>
              <a:rPr lang="tr-TR" sz="1200" b="1" dirty="0"/>
              <a:t>. </a:t>
            </a:r>
            <a:r>
              <a:rPr lang="tr-TR" sz="1000" b="1" dirty="0"/>
              <a:t>Memuriyete atanmasına engel olacak nitelikte hükümlülüğü </a:t>
            </a:r>
            <a:r>
              <a:rPr lang="tr-TR" sz="1000" b="1" dirty="0" smtClean="0"/>
              <a:t>bulunmamak</a:t>
            </a:r>
            <a:endParaRPr lang="tr-TR" sz="1000" b="1" dirty="0"/>
          </a:p>
          <a:p>
            <a:pPr marL="0" indent="0">
              <a:buNone/>
            </a:pPr>
            <a:r>
              <a:rPr lang="tr-TR" sz="900" b="1" dirty="0">
                <a:solidFill>
                  <a:srgbClr val="3333FF"/>
                </a:solidFill>
              </a:rPr>
              <a:t> </a:t>
            </a:r>
            <a:r>
              <a:rPr lang="tr-TR" sz="1200" b="1" dirty="0">
                <a:solidFill>
                  <a:srgbClr val="3333FF"/>
                </a:solidFill>
              </a:rPr>
              <a:t>6. </a:t>
            </a:r>
            <a:r>
              <a:rPr lang="tr-TR" sz="1000" b="1" dirty="0"/>
              <a:t>ÖSYM’ce yapılan puan sıralamasına göre, kaydolduğu program için Millî Eğitim Bakanlığınca belirlenen kontenjana girmiş olmak, bu programa giren Resmi Anadolu Öğretmen Lisesi mezunları için ise kontenjan sınırı aranmayacaktır.</a:t>
            </a:r>
          </a:p>
          <a:p>
            <a:endParaRPr lang="tr-TR" sz="1800" dirty="0"/>
          </a:p>
        </p:txBody>
      </p:sp>
      <p:sp>
        <p:nvSpPr>
          <p:cNvPr id="4" name="İçerik Yer Tutucusu 2"/>
          <p:cNvSpPr txBox="1">
            <a:spLocks/>
          </p:cNvSpPr>
          <p:nvPr/>
        </p:nvSpPr>
        <p:spPr>
          <a:xfrm>
            <a:off x="12438" y="620688"/>
            <a:ext cx="9144000" cy="2376264"/>
          </a:xfrm>
          <a:prstGeom prst="rect">
            <a:avLst/>
          </a:prstGeom>
          <a:solidFill>
            <a:schemeClr val="accent5">
              <a:lumMod val="20000"/>
              <a:lumOff val="80000"/>
            </a:schemeClr>
          </a:solidFill>
        </p:spPr>
        <p:txBody>
          <a:bodyPr vert="horz" lIns="91440" tIns="45720" rIns="91440" bIns="45720" numCol="3"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tr-TR" sz="1400" b="1" dirty="0"/>
              <a:t>1     </a:t>
            </a:r>
            <a:r>
              <a:rPr lang="tr-TR" sz="1400" b="1" dirty="0">
                <a:solidFill>
                  <a:srgbClr val="3333FF"/>
                </a:solidFill>
              </a:rPr>
              <a:t>Özel Eğitim Öğretmenliği</a:t>
            </a:r>
            <a:endParaRPr lang="tr-TR" sz="1400" dirty="0">
              <a:solidFill>
                <a:srgbClr val="3333FF"/>
              </a:solidFill>
            </a:endParaRPr>
          </a:p>
          <a:p>
            <a:pPr marL="0" indent="0">
              <a:buNone/>
            </a:pPr>
            <a:r>
              <a:rPr lang="tr-TR" sz="1400" b="1" dirty="0"/>
              <a:t>2     </a:t>
            </a:r>
            <a:r>
              <a:rPr lang="tr-TR" sz="1400" b="1" dirty="0">
                <a:solidFill>
                  <a:srgbClr val="3333FF"/>
                </a:solidFill>
              </a:rPr>
              <a:t>Sınıf Öğretmenliği</a:t>
            </a:r>
            <a:endParaRPr lang="tr-TR" sz="1400" dirty="0">
              <a:solidFill>
                <a:srgbClr val="3333FF"/>
              </a:solidFill>
            </a:endParaRPr>
          </a:p>
          <a:p>
            <a:pPr marL="0" indent="0">
              <a:buNone/>
            </a:pPr>
            <a:r>
              <a:rPr lang="tr-TR" sz="1400" b="1" dirty="0"/>
              <a:t>3     </a:t>
            </a:r>
            <a:r>
              <a:rPr lang="tr-TR" sz="1400" b="1" dirty="0">
                <a:solidFill>
                  <a:srgbClr val="3333FF"/>
                </a:solidFill>
              </a:rPr>
              <a:t>Rehberlik ve Psikolojik Danışmanlık</a:t>
            </a:r>
            <a:endParaRPr lang="tr-TR" sz="1400" dirty="0">
              <a:solidFill>
                <a:srgbClr val="3333FF"/>
              </a:solidFill>
            </a:endParaRPr>
          </a:p>
          <a:p>
            <a:pPr marL="0" indent="0">
              <a:buNone/>
            </a:pPr>
            <a:r>
              <a:rPr lang="tr-TR" sz="1400" b="1" dirty="0"/>
              <a:t>4     </a:t>
            </a:r>
            <a:r>
              <a:rPr lang="tr-TR" sz="1400" b="1" dirty="0">
                <a:solidFill>
                  <a:srgbClr val="3333FF"/>
                </a:solidFill>
              </a:rPr>
              <a:t>İngilizce Öğretmenliği</a:t>
            </a:r>
            <a:endParaRPr lang="tr-TR" sz="1400" dirty="0">
              <a:solidFill>
                <a:srgbClr val="3333FF"/>
              </a:solidFill>
            </a:endParaRPr>
          </a:p>
          <a:p>
            <a:pPr marL="0" indent="0">
              <a:buNone/>
            </a:pPr>
            <a:r>
              <a:rPr lang="tr-TR" sz="1400" b="1" dirty="0"/>
              <a:t>5     </a:t>
            </a:r>
            <a:r>
              <a:rPr lang="tr-TR" sz="1400" b="1" dirty="0">
                <a:solidFill>
                  <a:srgbClr val="3333FF"/>
                </a:solidFill>
              </a:rPr>
              <a:t>Matematik Öğretmenliği </a:t>
            </a:r>
            <a:endParaRPr lang="tr-TR" sz="1400" dirty="0">
              <a:solidFill>
                <a:srgbClr val="3333FF"/>
              </a:solidFill>
            </a:endParaRPr>
          </a:p>
          <a:p>
            <a:pPr marL="0" indent="0">
              <a:buNone/>
            </a:pPr>
            <a:r>
              <a:rPr lang="tr-TR" sz="1400" b="1" dirty="0"/>
              <a:t>6     </a:t>
            </a:r>
            <a:r>
              <a:rPr lang="tr-TR" sz="1400" b="1" dirty="0">
                <a:solidFill>
                  <a:srgbClr val="3333FF"/>
                </a:solidFill>
              </a:rPr>
              <a:t>Türk Dili ve Edebiyatı Öğretmenliği</a:t>
            </a:r>
            <a:endParaRPr lang="tr-TR" sz="1400" dirty="0">
              <a:solidFill>
                <a:srgbClr val="3333FF"/>
              </a:solidFill>
            </a:endParaRPr>
          </a:p>
          <a:p>
            <a:pPr marL="0" indent="0">
              <a:buNone/>
            </a:pPr>
            <a:r>
              <a:rPr lang="tr-TR" sz="1400" b="1" dirty="0"/>
              <a:t>7     </a:t>
            </a:r>
            <a:r>
              <a:rPr lang="tr-TR" sz="1400" b="1" dirty="0">
                <a:solidFill>
                  <a:srgbClr val="3333FF"/>
                </a:solidFill>
              </a:rPr>
              <a:t>Okul Öncesi Öğretmenliği</a:t>
            </a:r>
            <a:endParaRPr lang="tr-TR" sz="1400" dirty="0">
              <a:solidFill>
                <a:srgbClr val="3333FF"/>
              </a:solidFill>
            </a:endParaRPr>
          </a:p>
          <a:p>
            <a:pPr marL="0" indent="0">
              <a:buNone/>
            </a:pPr>
            <a:r>
              <a:rPr lang="tr-TR" sz="1400" b="1" dirty="0"/>
              <a:t>8     </a:t>
            </a:r>
            <a:r>
              <a:rPr lang="tr-TR" sz="1400" b="1" dirty="0">
                <a:solidFill>
                  <a:srgbClr val="3333FF"/>
                </a:solidFill>
              </a:rPr>
              <a:t>Almanca </a:t>
            </a:r>
            <a:r>
              <a:rPr lang="tr-TR" sz="1400" b="1" dirty="0" smtClean="0">
                <a:solidFill>
                  <a:srgbClr val="3333FF"/>
                </a:solidFill>
              </a:rPr>
              <a:t>Öğretmenliği</a:t>
            </a:r>
            <a:endParaRPr lang="tr-TR" sz="1400" b="1" dirty="0">
              <a:solidFill>
                <a:srgbClr val="3333FF"/>
              </a:solidFill>
            </a:endParaRPr>
          </a:p>
          <a:p>
            <a:pPr marL="0" indent="0">
              <a:buNone/>
            </a:pPr>
            <a:r>
              <a:rPr lang="tr-TR" sz="1400" b="1" dirty="0" smtClean="0"/>
              <a:t>9     </a:t>
            </a:r>
            <a:r>
              <a:rPr lang="tr-TR" sz="1400" b="1" dirty="0">
                <a:solidFill>
                  <a:srgbClr val="3333FF"/>
                </a:solidFill>
              </a:rPr>
              <a:t>İlköğretim Matematik </a:t>
            </a:r>
            <a:r>
              <a:rPr lang="tr-TR" sz="1400" b="1" dirty="0" smtClean="0">
                <a:solidFill>
                  <a:srgbClr val="3333FF"/>
                </a:solidFill>
              </a:rPr>
              <a:t>Öğretmenliği</a:t>
            </a:r>
            <a:endParaRPr lang="tr-TR" sz="1400" b="1" dirty="0">
              <a:solidFill>
                <a:srgbClr val="3333FF"/>
              </a:solidFill>
            </a:endParaRPr>
          </a:p>
          <a:p>
            <a:pPr marL="0" indent="0">
              <a:buNone/>
            </a:pPr>
            <a:r>
              <a:rPr lang="tr-TR" sz="1400" b="1" dirty="0" smtClean="0"/>
              <a:t>10    </a:t>
            </a:r>
            <a:r>
              <a:rPr lang="tr-TR" sz="1400" b="1" dirty="0">
                <a:solidFill>
                  <a:srgbClr val="3333FF"/>
                </a:solidFill>
              </a:rPr>
              <a:t>Tarih </a:t>
            </a:r>
            <a:r>
              <a:rPr lang="tr-TR" sz="1400" b="1" dirty="0" smtClean="0">
                <a:solidFill>
                  <a:srgbClr val="3333FF"/>
                </a:solidFill>
              </a:rPr>
              <a:t>Öğretmenliği</a:t>
            </a:r>
            <a:endParaRPr lang="tr-TR" sz="1400" dirty="0"/>
          </a:p>
          <a:p>
            <a:pPr marL="0" indent="0">
              <a:buNone/>
            </a:pPr>
            <a:r>
              <a:rPr lang="tr-TR" sz="1400" b="1" dirty="0"/>
              <a:t>11    </a:t>
            </a:r>
            <a:r>
              <a:rPr lang="tr-TR" sz="1400" b="1" dirty="0">
                <a:solidFill>
                  <a:srgbClr val="3333FF"/>
                </a:solidFill>
              </a:rPr>
              <a:t>Arapça Öğretmenliği</a:t>
            </a:r>
            <a:endParaRPr lang="tr-TR" sz="1400" dirty="0">
              <a:solidFill>
                <a:srgbClr val="3333FF"/>
              </a:solidFill>
            </a:endParaRPr>
          </a:p>
          <a:p>
            <a:pPr marL="0" indent="0">
              <a:buNone/>
            </a:pPr>
            <a:r>
              <a:rPr lang="tr-TR" sz="1400" b="1" dirty="0"/>
              <a:t>12    </a:t>
            </a:r>
            <a:r>
              <a:rPr lang="tr-TR" sz="1400" b="1" dirty="0">
                <a:solidFill>
                  <a:srgbClr val="3333FF"/>
                </a:solidFill>
              </a:rPr>
              <a:t>Kimya Öğretmenliği</a:t>
            </a:r>
            <a:endParaRPr lang="tr-TR" sz="1400" dirty="0">
              <a:solidFill>
                <a:srgbClr val="3333FF"/>
              </a:solidFill>
            </a:endParaRPr>
          </a:p>
          <a:p>
            <a:pPr marL="0" indent="0">
              <a:buNone/>
            </a:pPr>
            <a:r>
              <a:rPr lang="tr-TR" sz="1400" b="1" dirty="0"/>
              <a:t>13    </a:t>
            </a:r>
            <a:r>
              <a:rPr lang="tr-TR" sz="1400" b="1" dirty="0">
                <a:solidFill>
                  <a:srgbClr val="3333FF"/>
                </a:solidFill>
              </a:rPr>
              <a:t>Fen Bilgisi Öğretmenliği</a:t>
            </a:r>
            <a:endParaRPr lang="tr-TR" sz="1400" dirty="0">
              <a:solidFill>
                <a:srgbClr val="3333FF"/>
              </a:solidFill>
            </a:endParaRPr>
          </a:p>
          <a:p>
            <a:pPr marL="0" indent="0">
              <a:buNone/>
            </a:pPr>
            <a:r>
              <a:rPr lang="tr-TR" sz="1400" b="1" dirty="0"/>
              <a:t>14    </a:t>
            </a:r>
            <a:r>
              <a:rPr lang="tr-TR" sz="1400" b="1" dirty="0">
                <a:solidFill>
                  <a:srgbClr val="3333FF"/>
                </a:solidFill>
              </a:rPr>
              <a:t>Felsefe Grubu Öğretmenliği</a:t>
            </a:r>
            <a:endParaRPr lang="tr-TR" sz="1400" dirty="0">
              <a:solidFill>
                <a:srgbClr val="3333FF"/>
              </a:solidFill>
            </a:endParaRPr>
          </a:p>
          <a:p>
            <a:pPr marL="0" indent="0">
              <a:buNone/>
            </a:pPr>
            <a:r>
              <a:rPr lang="tr-TR" sz="1400" b="1" dirty="0" smtClean="0"/>
              <a:t>15   </a:t>
            </a:r>
            <a:r>
              <a:rPr lang="tr-TR" sz="1400" b="1" dirty="0">
                <a:solidFill>
                  <a:srgbClr val="3333FF"/>
                </a:solidFill>
              </a:rPr>
              <a:t>Türkçe Öğretmenliği </a:t>
            </a:r>
            <a:endParaRPr lang="tr-TR" sz="1400" dirty="0">
              <a:solidFill>
                <a:srgbClr val="3333FF"/>
              </a:solidFill>
            </a:endParaRPr>
          </a:p>
        </p:txBody>
      </p:sp>
    </p:spTree>
    <p:extLst>
      <p:ext uri="{BB962C8B-B14F-4D97-AF65-F5344CB8AC3E}">
        <p14:creationId xmlns:p14="http://schemas.microsoft.com/office/powerpoint/2010/main" val="93565158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836712"/>
          </a:xfrm>
          <a:solidFill>
            <a:srgbClr val="FFFF00"/>
          </a:solidFill>
        </p:spPr>
        <p:txBody>
          <a:bodyPr>
            <a:normAutofit fontScale="90000"/>
          </a:bodyPr>
          <a:lstStyle/>
          <a:p>
            <a:r>
              <a:rPr lang="tr-TR" sz="2200" b="1" dirty="0" smtClean="0">
                <a:solidFill>
                  <a:srgbClr val="FF0000"/>
                </a:solidFill>
              </a:rPr>
              <a:t/>
            </a:r>
            <a:br>
              <a:rPr lang="tr-TR" sz="2200" b="1" dirty="0" smtClean="0">
                <a:solidFill>
                  <a:srgbClr val="FF0000"/>
                </a:solidFill>
              </a:rPr>
            </a:br>
            <a:r>
              <a:rPr lang="tr-TR" sz="2200" b="1" dirty="0" smtClean="0">
                <a:solidFill>
                  <a:srgbClr val="FF0000"/>
                </a:solidFill>
              </a:rPr>
              <a:t/>
            </a:r>
            <a:br>
              <a:rPr lang="tr-TR" sz="2200" b="1" dirty="0" smtClean="0">
                <a:solidFill>
                  <a:srgbClr val="FF0000"/>
                </a:solidFill>
              </a:rPr>
            </a:br>
            <a:r>
              <a:rPr lang="tr-TR" sz="2000" b="1" dirty="0" smtClean="0">
                <a:solidFill>
                  <a:srgbClr val="FF0000"/>
                </a:solidFill>
              </a:rPr>
              <a:t>YÜKSEKÖĞRETİM </a:t>
            </a:r>
            <a:r>
              <a:rPr lang="tr-TR" sz="2000" b="1" dirty="0">
                <a:solidFill>
                  <a:srgbClr val="FF0000"/>
                </a:solidFill>
              </a:rPr>
              <a:t>KURULU İLE TURKİSH PETROLEUM OFFSHORE TECHNOLOGY CENTER A.Ş. İŞBİRLİĞİ PROTOKOLÜNE İLİŞKİN DUYURU</a:t>
            </a:r>
            <a:r>
              <a:rPr lang="tr-TR" b="1" dirty="0">
                <a:solidFill>
                  <a:srgbClr val="FF0000"/>
                </a:solidFill>
              </a:rPr>
              <a:t/>
            </a:r>
            <a:br>
              <a:rPr lang="tr-TR" b="1" dirty="0">
                <a:solidFill>
                  <a:srgbClr val="FF0000"/>
                </a:solidFill>
              </a:rPr>
            </a:br>
            <a:endParaRPr lang="tr-TR" dirty="0"/>
          </a:p>
        </p:txBody>
      </p:sp>
      <p:sp>
        <p:nvSpPr>
          <p:cNvPr id="3" name="İçerik Yer Tutucusu 2"/>
          <p:cNvSpPr>
            <a:spLocks noGrp="1"/>
          </p:cNvSpPr>
          <p:nvPr>
            <p:ph idx="1"/>
          </p:nvPr>
        </p:nvSpPr>
        <p:spPr>
          <a:xfrm>
            <a:off x="0" y="862642"/>
            <a:ext cx="9144000" cy="5995358"/>
          </a:xfrm>
          <a:solidFill>
            <a:schemeClr val="accent5">
              <a:lumMod val="20000"/>
              <a:lumOff val="80000"/>
            </a:schemeClr>
          </a:solidFill>
        </p:spPr>
        <p:txBody>
          <a:bodyPr numCol="1">
            <a:normAutofit fontScale="77500" lnSpcReduction="20000"/>
          </a:bodyPr>
          <a:lstStyle/>
          <a:p>
            <a:pPr marL="0" indent="0">
              <a:buNone/>
            </a:pPr>
            <a:r>
              <a:rPr lang="tr-TR" dirty="0"/>
              <a:t> </a:t>
            </a:r>
            <a:r>
              <a:rPr lang="tr-TR" b="1" dirty="0"/>
              <a:t>2022-2023 eğitim ve öğretim yılında </a:t>
            </a:r>
            <a:r>
              <a:rPr lang="tr-TR" b="1" dirty="0">
                <a:solidFill>
                  <a:srgbClr val="FF0000"/>
                </a:solidFill>
              </a:rPr>
              <a:t>2022 YKS yerleştirme sonuçlarına göre </a:t>
            </a:r>
            <a:r>
              <a:rPr lang="tr-TR" b="1" dirty="0"/>
              <a:t>üniversitelerin </a:t>
            </a:r>
          </a:p>
          <a:p>
            <a:pPr marL="0" indent="0">
              <a:buNone/>
            </a:pPr>
            <a:r>
              <a:rPr lang="tr-TR" b="1" dirty="0" smtClean="0"/>
              <a:t>1 </a:t>
            </a:r>
            <a:r>
              <a:rPr lang="tr-TR" b="1" dirty="0">
                <a:solidFill>
                  <a:srgbClr val="3333FF"/>
                </a:solidFill>
              </a:rPr>
              <a:t>Bilgisayar Mühendisliği</a:t>
            </a:r>
          </a:p>
          <a:p>
            <a:pPr marL="0" indent="0">
              <a:buNone/>
            </a:pPr>
            <a:r>
              <a:rPr lang="tr-TR" b="1" dirty="0"/>
              <a:t>2 </a:t>
            </a:r>
            <a:r>
              <a:rPr lang="tr-TR" b="1" dirty="0">
                <a:solidFill>
                  <a:srgbClr val="3333FF"/>
                </a:solidFill>
              </a:rPr>
              <a:t>Çevre Mühendisliği</a:t>
            </a:r>
          </a:p>
          <a:p>
            <a:pPr marL="0" indent="0">
              <a:buNone/>
            </a:pPr>
            <a:r>
              <a:rPr lang="tr-TR" b="1" dirty="0"/>
              <a:t>3 </a:t>
            </a:r>
            <a:r>
              <a:rPr lang="tr-TR" b="1" dirty="0">
                <a:solidFill>
                  <a:srgbClr val="3333FF"/>
                </a:solidFill>
              </a:rPr>
              <a:t>Elektrik–Elektronik Mühendisliği</a:t>
            </a:r>
          </a:p>
          <a:p>
            <a:pPr marL="0" indent="0">
              <a:buNone/>
            </a:pPr>
            <a:r>
              <a:rPr lang="tr-TR" b="1" dirty="0"/>
              <a:t>4 </a:t>
            </a:r>
            <a:r>
              <a:rPr lang="tr-TR" b="1" dirty="0">
                <a:solidFill>
                  <a:srgbClr val="3333FF"/>
                </a:solidFill>
              </a:rPr>
              <a:t>Endüstri Mühendisliği</a:t>
            </a:r>
          </a:p>
          <a:p>
            <a:pPr marL="0" indent="0">
              <a:buNone/>
            </a:pPr>
            <a:r>
              <a:rPr lang="tr-TR" b="1" dirty="0"/>
              <a:t>5 </a:t>
            </a:r>
            <a:r>
              <a:rPr lang="tr-TR" b="1" dirty="0">
                <a:solidFill>
                  <a:srgbClr val="3333FF"/>
                </a:solidFill>
              </a:rPr>
              <a:t>Kimya Mühendisliği </a:t>
            </a:r>
          </a:p>
          <a:p>
            <a:pPr marL="0" indent="0">
              <a:buNone/>
            </a:pPr>
            <a:r>
              <a:rPr lang="tr-TR" b="1" dirty="0"/>
              <a:t>6 </a:t>
            </a:r>
            <a:r>
              <a:rPr lang="tr-TR" b="1" dirty="0">
                <a:solidFill>
                  <a:srgbClr val="3333FF"/>
                </a:solidFill>
              </a:rPr>
              <a:t>Makine Mühendisliği</a:t>
            </a:r>
          </a:p>
          <a:p>
            <a:pPr marL="0" indent="0">
              <a:buNone/>
            </a:pPr>
            <a:r>
              <a:rPr lang="tr-TR" b="1" dirty="0"/>
              <a:t>7 </a:t>
            </a:r>
            <a:r>
              <a:rPr lang="tr-TR" b="1" dirty="0">
                <a:solidFill>
                  <a:srgbClr val="3333FF"/>
                </a:solidFill>
              </a:rPr>
              <a:t>Metalürji ve Malzeme Mühendisliği</a:t>
            </a:r>
            <a:r>
              <a:rPr lang="tr-TR" b="1" dirty="0">
                <a:solidFill>
                  <a:srgbClr val="FF0000"/>
                </a:solidFill>
              </a:rPr>
              <a:t> </a:t>
            </a:r>
          </a:p>
          <a:p>
            <a:pPr marL="0" indent="0">
              <a:buNone/>
            </a:pPr>
            <a:r>
              <a:rPr lang="tr-TR" b="1" dirty="0"/>
              <a:t>8 </a:t>
            </a:r>
            <a:r>
              <a:rPr lang="tr-TR" b="1" dirty="0">
                <a:solidFill>
                  <a:srgbClr val="3333FF"/>
                </a:solidFill>
              </a:rPr>
              <a:t>Petrol ve Doğalgaz Mühendisliği </a:t>
            </a:r>
          </a:p>
          <a:p>
            <a:pPr marL="0" indent="0">
              <a:buNone/>
            </a:pPr>
            <a:r>
              <a:rPr lang="tr-TR" b="1" dirty="0"/>
              <a:t>9 </a:t>
            </a:r>
            <a:r>
              <a:rPr lang="tr-TR" b="1" dirty="0">
                <a:solidFill>
                  <a:srgbClr val="3333FF"/>
                </a:solidFill>
              </a:rPr>
              <a:t>Jeofizik Mühendisliği </a:t>
            </a:r>
            <a:r>
              <a:rPr lang="tr-TR" b="1" dirty="0"/>
              <a:t>ve </a:t>
            </a:r>
            <a:r>
              <a:rPr lang="tr-TR" b="1" dirty="0">
                <a:solidFill>
                  <a:srgbClr val="3333FF"/>
                </a:solidFill>
              </a:rPr>
              <a:t>Jeoloji Mühendisliği  </a:t>
            </a:r>
            <a:r>
              <a:rPr lang="tr-TR" b="1" dirty="0"/>
              <a:t>programlarına yerleşen ve https://tp-otc.com/ogrenci-gelisim-programlari/ adresinde yer alan protokolde ki şartları sağlayan öğrencilere </a:t>
            </a:r>
            <a:r>
              <a:rPr lang="tr-TR" b="1" dirty="0" err="1"/>
              <a:t>Turkish</a:t>
            </a:r>
            <a:r>
              <a:rPr lang="tr-TR" b="1" dirty="0"/>
              <a:t> </a:t>
            </a:r>
            <a:r>
              <a:rPr lang="tr-TR" b="1" dirty="0" err="1"/>
              <a:t>Petroleum</a:t>
            </a:r>
            <a:r>
              <a:rPr lang="tr-TR" b="1" dirty="0"/>
              <a:t> </a:t>
            </a:r>
            <a:r>
              <a:rPr lang="tr-TR" b="1" dirty="0" err="1"/>
              <a:t>OffShore</a:t>
            </a:r>
            <a:r>
              <a:rPr lang="tr-TR" b="1" dirty="0"/>
              <a:t> Technology Center A.Ş. (TP-OTC) tarafından yılda 12 ay boyunca </a:t>
            </a:r>
            <a:r>
              <a:rPr lang="tr-TR" b="1" dirty="0">
                <a:solidFill>
                  <a:srgbClr val="3333FF"/>
                </a:solidFill>
              </a:rPr>
              <a:t>aylık 6.000 lira eğitim bursu </a:t>
            </a:r>
            <a:r>
              <a:rPr lang="tr-TR" b="1" dirty="0"/>
              <a:t>verilecektir.</a:t>
            </a:r>
            <a:endParaRPr lang="tr-TR" dirty="0"/>
          </a:p>
        </p:txBody>
      </p:sp>
    </p:spTree>
    <p:extLst>
      <p:ext uri="{BB962C8B-B14F-4D97-AF65-F5344CB8AC3E}">
        <p14:creationId xmlns:p14="http://schemas.microsoft.com/office/powerpoint/2010/main" val="1530347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1196752"/>
          </a:xfrm>
          <a:solidFill>
            <a:srgbClr val="FFFF00"/>
          </a:solidFill>
        </p:spPr>
        <p:txBody>
          <a:bodyPr>
            <a:normAutofit fontScale="90000"/>
          </a:bodyPr>
          <a:lstStyle/>
          <a:p>
            <a:r>
              <a:rPr lang="tr-TR" sz="3600" b="1" dirty="0" smtClean="0"/>
              <a:t/>
            </a:r>
            <a:br>
              <a:rPr lang="tr-TR" sz="3600" b="1" dirty="0" smtClean="0"/>
            </a:br>
            <a:r>
              <a:rPr lang="tr-TR" sz="2700" b="1" dirty="0" smtClean="0"/>
              <a:t>2023</a:t>
            </a:r>
            <a:r>
              <a:rPr lang="tr-TR" sz="2700" b="1" dirty="0"/>
              <a:t> TYT </a:t>
            </a:r>
            <a:r>
              <a:rPr lang="tr-TR" sz="2700" b="1" dirty="0" smtClean="0"/>
              <a:t>TÜRKÇE KONULARA GÖRE SORU DAĞILIMI</a:t>
            </a:r>
            <a:r>
              <a:rPr lang="tr-TR" b="1" dirty="0"/>
              <a:t/>
            </a:r>
            <a:br>
              <a:rPr lang="tr-TR" b="1" dirty="0"/>
            </a:b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82018563"/>
              </p:ext>
            </p:extLst>
          </p:nvPr>
        </p:nvGraphicFramePr>
        <p:xfrm>
          <a:off x="0" y="1196752"/>
          <a:ext cx="9114497" cy="5616624"/>
        </p:xfrm>
        <a:graphic>
          <a:graphicData uri="http://schemas.openxmlformats.org/drawingml/2006/table">
            <a:tbl>
              <a:tblPr/>
              <a:tblGrid>
                <a:gridCol w="3525034"/>
                <a:gridCol w="735555"/>
                <a:gridCol w="936104"/>
                <a:gridCol w="864096"/>
                <a:gridCol w="936104"/>
                <a:gridCol w="792088"/>
                <a:gridCol w="720080"/>
                <a:gridCol w="605436"/>
              </a:tblGrid>
              <a:tr h="817026">
                <a:tc>
                  <a:txBody>
                    <a:bodyPr/>
                    <a:lstStyle/>
                    <a:p>
                      <a:pPr algn="ctr" fontAlgn="ctr"/>
                      <a:r>
                        <a:rPr lang="tr-TR" dirty="0">
                          <a:solidFill>
                            <a:srgbClr val="FFFFFF"/>
                          </a:solidFill>
                          <a:effectLst/>
                        </a:rPr>
                        <a:t>Konu Adı</a:t>
                      </a:r>
                      <a:endParaRPr lang="tr-TR"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dirty="0">
                          <a:solidFill>
                            <a:srgbClr val="FFFFFF"/>
                          </a:solidFill>
                          <a:effectLst/>
                        </a:rPr>
                        <a:t>2016</a:t>
                      </a:r>
                      <a:endParaRPr lang="tr-TR"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dirty="0">
                          <a:solidFill>
                            <a:srgbClr val="FFFFFF"/>
                          </a:solidFill>
                          <a:effectLst/>
                        </a:rPr>
                        <a:t>2017</a:t>
                      </a:r>
                      <a:endParaRPr lang="tr-TR"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dirty="0">
                          <a:solidFill>
                            <a:srgbClr val="FFFFFF"/>
                          </a:solidFill>
                          <a:effectLst/>
                        </a:rPr>
                        <a:t>2018</a:t>
                      </a:r>
                      <a:endParaRPr lang="tr-TR"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dirty="0">
                          <a:solidFill>
                            <a:srgbClr val="FFFFFF"/>
                          </a:solidFill>
                          <a:effectLst/>
                        </a:rPr>
                        <a:t>2019</a:t>
                      </a:r>
                      <a:endParaRPr lang="tr-TR"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dirty="0">
                          <a:solidFill>
                            <a:srgbClr val="FFFFFF"/>
                          </a:solidFill>
                          <a:effectLst/>
                        </a:rPr>
                        <a:t>2020</a:t>
                      </a:r>
                      <a:endParaRPr lang="tr-TR"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dirty="0">
                          <a:solidFill>
                            <a:srgbClr val="FFFFFF"/>
                          </a:solidFill>
                          <a:effectLst/>
                        </a:rPr>
                        <a:t>2021</a:t>
                      </a:r>
                      <a:endParaRPr lang="tr-TR"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dirty="0">
                          <a:solidFill>
                            <a:srgbClr val="FFFFFF"/>
                          </a:solidFill>
                          <a:effectLst/>
                        </a:rPr>
                        <a:t>2022</a:t>
                      </a:r>
                      <a:endParaRPr lang="tr-TR"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r h="520526">
                <a:tc>
                  <a:txBody>
                    <a:bodyPr/>
                    <a:lstStyle/>
                    <a:p>
                      <a:pPr algn="ctr" fontAlgn="ctr"/>
                      <a:r>
                        <a:rPr lang="tr-TR" dirty="0">
                          <a:effectLst/>
                        </a:rPr>
                        <a:t>Sözcükte Anlamı</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a:effectLst/>
                        </a:rPr>
                        <a:t>3</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a:effectLst/>
                        </a:rPr>
                        <a:t>3</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dirty="0">
                          <a:effectLst/>
                        </a:rPr>
                        <a:t>3</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dirty="0">
                          <a:effectLst/>
                        </a:rPr>
                        <a:t>4</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dirty="0">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dirty="0">
                          <a:effectLst/>
                        </a:rPr>
                        <a:t>5</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dirty="0">
                          <a:effectLst/>
                        </a:rPr>
                        <a:t>4</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520526">
                <a:tc>
                  <a:txBody>
                    <a:bodyPr/>
                    <a:lstStyle/>
                    <a:p>
                      <a:pPr algn="ctr" fontAlgn="ctr"/>
                      <a:r>
                        <a:rPr lang="tr-TR" dirty="0">
                          <a:effectLst/>
                        </a:rPr>
                        <a:t>Cümlede Anlamı</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a:effectLst/>
                        </a:rPr>
                        <a:t>7</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a:effectLst/>
                        </a:rPr>
                        <a:t>7</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dirty="0">
                          <a:effectLst/>
                        </a:rPr>
                        <a:t>7</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dirty="0">
                          <a:effectLst/>
                        </a:rPr>
                        <a:t>3</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dirty="0">
                          <a:effectLst/>
                        </a:rPr>
                        <a:t>6</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dirty="0">
                          <a:effectLst/>
                        </a:rPr>
                        <a:t>3</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dirty="0">
                          <a:effectLst/>
                        </a:rPr>
                        <a:t>3</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520526">
                <a:tc>
                  <a:txBody>
                    <a:bodyPr/>
                    <a:lstStyle/>
                    <a:p>
                      <a:pPr algn="ctr" fontAlgn="ctr"/>
                      <a:r>
                        <a:rPr lang="tr-TR" dirty="0">
                          <a:effectLst/>
                        </a:rPr>
                        <a:t>Paragraf</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dirty="0">
                          <a:effectLst/>
                        </a:rPr>
                        <a:t>22</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dirty="0">
                          <a:effectLst/>
                        </a:rPr>
                        <a:t>22</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dirty="0">
                          <a:effectLst/>
                        </a:rPr>
                        <a:t>22</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dirty="0">
                          <a:effectLst/>
                        </a:rPr>
                        <a:t>21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dirty="0">
                          <a:effectLst/>
                        </a:rPr>
                        <a:t>26</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dirty="0">
                          <a:effectLst/>
                        </a:rPr>
                        <a:t>25</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dirty="0">
                          <a:effectLst/>
                        </a:rPr>
                        <a:t>26</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520526">
                <a:tc>
                  <a:txBody>
                    <a:bodyPr/>
                    <a:lstStyle/>
                    <a:p>
                      <a:pPr algn="ctr" fontAlgn="ctr"/>
                      <a:r>
                        <a:rPr lang="tr-TR">
                          <a:effectLst/>
                        </a:rPr>
                        <a:t>Ses Bilgisi</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dirty="0">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dirty="0">
                          <a:effectLst/>
                        </a:rPr>
                        <a:t>3</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a:effectLst/>
                        </a:rPr>
                        <a:t>3</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a:effectLst/>
                        </a:rPr>
                        <a:t>–</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a:effectLst/>
                        </a:rPr>
                        <a:t>–</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535399">
                <a:tc>
                  <a:txBody>
                    <a:bodyPr/>
                    <a:lstStyle/>
                    <a:p>
                      <a:pPr algn="ctr" fontAlgn="ctr"/>
                      <a:r>
                        <a:rPr lang="tr-TR">
                          <a:effectLst/>
                        </a:rPr>
                        <a:t>Dil Bilgisi</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a:effectLst/>
                        </a:rPr>
                        <a:t>3</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dirty="0">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dirty="0">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dirty="0">
                          <a:effectLst/>
                        </a:rPr>
                        <a:t>7</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dirty="0">
                          <a:effectLst/>
                        </a:rPr>
                        <a:t>3</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dirty="0">
                          <a:effectLst/>
                        </a:rPr>
                        <a:t>2</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dirty="0">
                          <a:effectLst/>
                        </a:rPr>
                        <a:t>3</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535399">
                <a:tc>
                  <a:txBody>
                    <a:bodyPr/>
                    <a:lstStyle/>
                    <a:p>
                      <a:pPr algn="ctr" fontAlgn="ctr"/>
                      <a:r>
                        <a:rPr lang="tr-TR">
                          <a:effectLst/>
                        </a:rPr>
                        <a:t>Anlatım Bozukluğu</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a:effectLst/>
                        </a:rPr>
                        <a:t>2</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dirty="0">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dirty="0">
                          <a:effectLst/>
                        </a:rPr>
                        <a:t>–</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a:effectLst/>
                        </a:rPr>
                        <a:t>–</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a:effectLst/>
                        </a:rPr>
                        <a:t>–</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a:effectLst/>
                        </a:rPr>
                        <a:t>–</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r>
              <a:tr h="535399">
                <a:tc>
                  <a:txBody>
                    <a:bodyPr/>
                    <a:lstStyle/>
                    <a:p>
                      <a:pPr algn="ctr" fontAlgn="ctr"/>
                      <a:r>
                        <a:rPr lang="tr-TR">
                          <a:effectLst/>
                        </a:rPr>
                        <a:t>Noktalama İşaretleri</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dirty="0">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dirty="0">
                          <a:effectLst/>
                        </a:rPr>
                        <a:t>2</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dirty="0">
                          <a:effectLst/>
                        </a:rPr>
                        <a:t>2</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dirty="0">
                          <a:effectLst/>
                        </a:rPr>
                        <a:t>2</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dirty="0">
                          <a:effectLst/>
                        </a:rPr>
                        <a:t>2</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535399">
                <a:tc>
                  <a:txBody>
                    <a:bodyPr/>
                    <a:lstStyle/>
                    <a:p>
                      <a:pPr algn="ctr" fontAlgn="ctr"/>
                      <a:r>
                        <a:rPr lang="tr-TR">
                          <a:effectLst/>
                        </a:rPr>
                        <a:t>Yazım Kuralları</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a:effectLst/>
                        </a:rPr>
                        <a:t>1</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dirty="0">
                          <a:effectLst/>
                        </a:rPr>
                        <a:t>2</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chemeClr val="accent5">
                        <a:lumMod val="20000"/>
                        <a:lumOff val="80000"/>
                      </a:schemeClr>
                    </a:solidFill>
                  </a:tcPr>
                </a:tc>
                <a:tc>
                  <a:txBody>
                    <a:bodyPr/>
                    <a:lstStyle/>
                    <a:p>
                      <a:pPr algn="ctr" fontAlgn="ctr"/>
                      <a:r>
                        <a:rPr lang="tr-TR" dirty="0">
                          <a:effectLst/>
                        </a:rPr>
                        <a:t>2</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dirty="0">
                          <a:effectLst/>
                        </a:rPr>
                        <a:t>2</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dirty="0">
                          <a:effectLst/>
                        </a:rPr>
                        <a:t>2</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dirty="0">
                          <a:effectLst/>
                        </a:rPr>
                        <a:t>2</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c>
                  <a:txBody>
                    <a:bodyPr/>
                    <a:lstStyle/>
                    <a:p>
                      <a:pPr algn="ctr" fontAlgn="ctr"/>
                      <a:r>
                        <a:rPr lang="tr-TR" dirty="0">
                          <a:effectLst/>
                        </a:rPr>
                        <a:t>2</a:t>
                      </a: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66FFFF"/>
                    </a:solidFill>
                  </a:tcPr>
                </a:tc>
              </a:tr>
              <a:tr h="575898">
                <a:tc>
                  <a:txBody>
                    <a:bodyPr/>
                    <a:lstStyle/>
                    <a:p>
                      <a:pPr algn="ctr" fontAlgn="ctr"/>
                      <a:r>
                        <a:rPr lang="tr-TR" dirty="0">
                          <a:solidFill>
                            <a:srgbClr val="FFFFFF"/>
                          </a:solidFill>
                          <a:effectLst/>
                        </a:rPr>
                        <a:t>Toplam Soru Sayısı</a:t>
                      </a:r>
                      <a:endParaRPr lang="tr-TR"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dirty="0">
                          <a:solidFill>
                            <a:srgbClr val="FFFFFF"/>
                          </a:solidFill>
                          <a:effectLst/>
                        </a:rPr>
                        <a:t>40</a:t>
                      </a:r>
                      <a:endParaRPr lang="tr-TR"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dirty="0">
                          <a:solidFill>
                            <a:srgbClr val="FFFFFF"/>
                          </a:solidFill>
                          <a:effectLst/>
                        </a:rPr>
                        <a:t>40</a:t>
                      </a:r>
                      <a:endParaRPr lang="tr-TR"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dirty="0">
                          <a:solidFill>
                            <a:srgbClr val="FFFFFF"/>
                          </a:solidFill>
                          <a:effectLst/>
                        </a:rPr>
                        <a:t>40</a:t>
                      </a:r>
                      <a:endParaRPr lang="tr-TR"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dirty="0">
                          <a:solidFill>
                            <a:srgbClr val="FFFFFF"/>
                          </a:solidFill>
                          <a:effectLst/>
                        </a:rPr>
                        <a:t> 40</a:t>
                      </a:r>
                      <a:endParaRPr lang="tr-TR"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dirty="0">
                          <a:solidFill>
                            <a:srgbClr val="FFFFFF"/>
                          </a:solidFill>
                          <a:effectLst/>
                        </a:rPr>
                        <a:t> 40</a:t>
                      </a:r>
                      <a:endParaRPr lang="tr-TR"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dirty="0">
                          <a:solidFill>
                            <a:srgbClr val="FFFFFF"/>
                          </a:solidFill>
                          <a:effectLst/>
                        </a:rPr>
                        <a:t>40 </a:t>
                      </a:r>
                      <a:endParaRPr lang="tr-TR"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c>
                  <a:txBody>
                    <a:bodyPr/>
                    <a:lstStyle/>
                    <a:p>
                      <a:pPr algn="ctr" fontAlgn="ctr"/>
                      <a:r>
                        <a:rPr lang="tr-TR" dirty="0">
                          <a:solidFill>
                            <a:srgbClr val="FFFFFF"/>
                          </a:solidFill>
                          <a:effectLst/>
                        </a:rPr>
                        <a:t>40</a:t>
                      </a:r>
                      <a:endParaRPr lang="tr-TR" dirty="0">
                        <a:effectLst/>
                      </a:endParaRPr>
                    </a:p>
                  </a:txBody>
                  <a:tcPr marL="19050" marR="19050" marT="19050" marB="19050" anchor="ctr">
                    <a:lnL w="9525" cap="flat" cmpd="sng" algn="ctr">
                      <a:solidFill>
                        <a:srgbClr val="E9ECEF"/>
                      </a:solidFill>
                      <a:prstDash val="solid"/>
                      <a:round/>
                      <a:headEnd type="none" w="med" len="med"/>
                      <a:tailEnd type="none" w="med" len="med"/>
                    </a:lnL>
                    <a:lnR w="9525" cap="flat" cmpd="sng" algn="ctr">
                      <a:solidFill>
                        <a:srgbClr val="E9ECEF"/>
                      </a:solidFill>
                      <a:prstDash val="solid"/>
                      <a:round/>
                      <a:headEnd type="none" w="med" len="med"/>
                      <a:tailEnd type="none" w="med" len="med"/>
                    </a:lnR>
                    <a:lnT w="9525" cap="flat" cmpd="sng" algn="ctr">
                      <a:solidFill>
                        <a:srgbClr val="E9ECEF"/>
                      </a:solidFill>
                      <a:prstDash val="solid"/>
                      <a:round/>
                      <a:headEnd type="none" w="med" len="med"/>
                      <a:tailEnd type="none" w="med" len="med"/>
                    </a:lnT>
                    <a:lnB w="9525" cap="flat" cmpd="sng" algn="ctr">
                      <a:solidFill>
                        <a:srgbClr val="E9ECEF"/>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val="322868071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620688"/>
          </a:xfrm>
          <a:solidFill>
            <a:srgbClr val="FFFF00"/>
          </a:solidFill>
        </p:spPr>
        <p:txBody>
          <a:bodyPr>
            <a:noAutofit/>
          </a:bodyPr>
          <a:lstStyle/>
          <a:p>
            <a:r>
              <a:rPr lang="tr-TR" sz="1800" b="1" dirty="0"/>
              <a:t>T.C. GENÇLİK VE SPOR BAKANLIĞI KREDİ VE YURTLAR GENEL MÜDÜRLÜĞÜNDEN DUYURU</a:t>
            </a:r>
          </a:p>
        </p:txBody>
      </p:sp>
      <p:sp>
        <p:nvSpPr>
          <p:cNvPr id="3" name="İçerik Yer Tutucusu 2"/>
          <p:cNvSpPr>
            <a:spLocks noGrp="1"/>
          </p:cNvSpPr>
          <p:nvPr>
            <p:ph idx="1"/>
          </p:nvPr>
        </p:nvSpPr>
        <p:spPr>
          <a:xfrm>
            <a:off x="0" y="620688"/>
            <a:ext cx="9144000" cy="6237312"/>
          </a:xfrm>
          <a:solidFill>
            <a:schemeClr val="accent5">
              <a:lumMod val="20000"/>
              <a:lumOff val="80000"/>
            </a:schemeClr>
          </a:solidFill>
        </p:spPr>
        <p:txBody>
          <a:bodyPr>
            <a:normAutofit fontScale="62500" lnSpcReduction="20000"/>
          </a:bodyPr>
          <a:lstStyle/>
          <a:p>
            <a:pPr marL="0" indent="0">
              <a:buNone/>
            </a:pPr>
            <a:r>
              <a:rPr lang="tr-TR" dirty="0"/>
              <a:t> </a:t>
            </a:r>
            <a:r>
              <a:rPr lang="tr-TR" dirty="0" smtClean="0"/>
              <a:t>      </a:t>
            </a:r>
            <a:r>
              <a:rPr lang="tr-TR" dirty="0"/>
              <a:t>2022-2023 öğretim yılında bir yükseköğretim programına yerleşecek öğrencilerin yurt, burs ve öğrenim kredisi başvuruları yerleştirme sonuçları açıklandıktan sonra YURTKUR’ un </a:t>
            </a:r>
            <a:r>
              <a:rPr lang="tr-TR" b="1" dirty="0">
                <a:solidFill>
                  <a:srgbClr val="3333FF"/>
                </a:solidFill>
              </a:rPr>
              <a:t>www.kyk.gsb.gov.tr</a:t>
            </a:r>
            <a:r>
              <a:rPr lang="tr-TR" b="1" dirty="0">
                <a:solidFill>
                  <a:srgbClr val="FF0000"/>
                </a:solidFill>
              </a:rPr>
              <a:t> </a:t>
            </a:r>
            <a:r>
              <a:rPr lang="tr-TR" dirty="0"/>
              <a:t>internet adresi üzerinden alınacaktır. </a:t>
            </a:r>
            <a:endParaRPr lang="tr-TR" dirty="0" smtClean="0"/>
          </a:p>
          <a:p>
            <a:pPr marL="0" indent="0">
              <a:buNone/>
            </a:pPr>
            <a:r>
              <a:rPr lang="tr-TR" dirty="0"/>
              <a:t> </a:t>
            </a:r>
            <a:r>
              <a:rPr lang="tr-TR" dirty="0" smtClean="0"/>
              <a:t>     </a:t>
            </a:r>
            <a:r>
              <a:rPr lang="tr-TR" b="1" dirty="0" smtClean="0">
                <a:solidFill>
                  <a:srgbClr val="3333FF"/>
                </a:solidFill>
              </a:rPr>
              <a:t>BURS</a:t>
            </a:r>
            <a:r>
              <a:rPr lang="tr-TR" b="1" dirty="0">
                <a:solidFill>
                  <a:srgbClr val="3333FF"/>
                </a:solidFill>
              </a:rPr>
              <a:t>:</a:t>
            </a:r>
            <a:r>
              <a:rPr lang="tr-TR" b="1" dirty="0">
                <a:solidFill>
                  <a:srgbClr val="FF0000"/>
                </a:solidFill>
              </a:rPr>
              <a:t> </a:t>
            </a:r>
            <a:r>
              <a:rPr lang="tr-TR" dirty="0"/>
              <a:t>Yükseköğrenim gören başarılı ve ihtiyaç sahibi Türk vatandaşı öğrencilere karşılıksız verilen maddi destektir</a:t>
            </a:r>
            <a:r>
              <a:rPr lang="tr-TR" dirty="0" smtClean="0"/>
              <a:t>.</a:t>
            </a:r>
          </a:p>
          <a:p>
            <a:pPr marL="0" indent="0">
              <a:buNone/>
            </a:pPr>
            <a:r>
              <a:rPr lang="tr-TR" dirty="0"/>
              <a:t> </a:t>
            </a:r>
            <a:r>
              <a:rPr lang="tr-TR" dirty="0" smtClean="0"/>
              <a:t>    </a:t>
            </a:r>
            <a:r>
              <a:rPr lang="tr-TR" b="1" dirty="0">
                <a:solidFill>
                  <a:srgbClr val="3333FF"/>
                </a:solidFill>
              </a:rPr>
              <a:t>ÖĞRENİM KREDİSİ</a:t>
            </a:r>
            <a:r>
              <a:rPr lang="tr-TR" dirty="0"/>
              <a:t>: Yükseköğrenim gören gençlerin, sosyal ve kültürel gelişmelerini kolaylaştırmak amacıyla geri ödemeli olarak verilen maddi destektir. Öğrenim kredisi öğrencilerin devam ettikleri yükseköğretim kurumlarının normal öğrenim süresince ödenir. Öğrenciye normal öğrenim süresince verilen miktarlara Devlet İstatistik Enstitüsü Yurt İçi Üretici Fiyat Endeksindeki (YİÜFE) artışlar uygulanarak hesaplanacak miktarın ilave edilmesi ile toplam borç tespit edilir. Öğrenciler borçlarını; öğrenim gördüğü öğretim kurumunun normal öğrenim süresinin bitiminden itibaren iki yıl sonra başlamak üzere, kredi aldığı kadar sürede aylık taksitler halinde ödemek zorundadırlar. </a:t>
            </a:r>
            <a:endParaRPr lang="tr-TR" dirty="0" smtClean="0"/>
          </a:p>
          <a:p>
            <a:pPr marL="0" indent="0">
              <a:buNone/>
            </a:pPr>
            <a:r>
              <a:rPr lang="tr-TR" dirty="0"/>
              <a:t> </a:t>
            </a:r>
            <a:r>
              <a:rPr lang="tr-TR" dirty="0" smtClean="0"/>
              <a:t>    </a:t>
            </a:r>
            <a:r>
              <a:rPr lang="tr-TR" b="1" dirty="0" smtClean="0">
                <a:solidFill>
                  <a:srgbClr val="3333FF"/>
                </a:solidFill>
              </a:rPr>
              <a:t>YURT</a:t>
            </a:r>
            <a:r>
              <a:rPr lang="tr-TR" b="1" dirty="0">
                <a:solidFill>
                  <a:srgbClr val="3333FF"/>
                </a:solidFill>
              </a:rPr>
              <a:t>:</a:t>
            </a:r>
            <a:r>
              <a:rPr lang="tr-TR" dirty="0">
                <a:solidFill>
                  <a:srgbClr val="3333FF"/>
                </a:solidFill>
              </a:rPr>
              <a:t> </a:t>
            </a:r>
            <a:r>
              <a:rPr lang="tr-TR" dirty="0"/>
              <a:t>Kurum yurdu bulunan il/ilçeleri YURTKUR’un </a:t>
            </a:r>
            <a:r>
              <a:rPr lang="tr-TR" b="1" dirty="0">
                <a:solidFill>
                  <a:srgbClr val="3333FF"/>
                </a:solidFill>
              </a:rPr>
              <a:t>www.kyk.gov.tr</a:t>
            </a:r>
            <a:r>
              <a:rPr lang="tr-TR" dirty="0"/>
              <a:t> internet adresinden öğrenebilirsiniz. </a:t>
            </a:r>
            <a:endParaRPr lang="tr-TR" dirty="0" smtClean="0"/>
          </a:p>
          <a:p>
            <a:pPr marL="0" indent="0">
              <a:buNone/>
            </a:pPr>
            <a:r>
              <a:rPr lang="tr-TR" b="1" dirty="0" smtClean="0">
                <a:solidFill>
                  <a:srgbClr val="3333FF"/>
                </a:solidFill>
              </a:rPr>
              <a:t>YURTLARLA </a:t>
            </a:r>
            <a:r>
              <a:rPr lang="tr-TR" b="1" dirty="0">
                <a:solidFill>
                  <a:srgbClr val="3333FF"/>
                </a:solidFill>
              </a:rPr>
              <a:t>İLGİLİ BİLGİ ALMAK İÇİN </a:t>
            </a:r>
            <a:endParaRPr lang="tr-TR" b="1" dirty="0" smtClean="0">
              <a:solidFill>
                <a:srgbClr val="3333FF"/>
              </a:solidFill>
            </a:endParaRPr>
          </a:p>
          <a:p>
            <a:pPr marL="0" indent="0">
              <a:buNone/>
            </a:pPr>
            <a:r>
              <a:rPr lang="tr-TR" dirty="0" smtClean="0"/>
              <a:t>T.C</a:t>
            </a:r>
            <a:r>
              <a:rPr lang="tr-TR" dirty="0"/>
              <a:t>. Gençlik ve Spor Bakanlığı Kredi ve Yurtlar Genel Müdürlüğü Yurt İdare ve İşletme Daire Başkanlığı </a:t>
            </a:r>
            <a:r>
              <a:rPr lang="tr-TR" dirty="0" err="1"/>
              <a:t>Söğütözü</a:t>
            </a:r>
            <a:r>
              <a:rPr lang="tr-TR" dirty="0"/>
              <a:t> Mah. 2176. Sok. No: 25 Çankaya / ANKARA Tel: 0 (312) 551 60 00 (30 Hat) Faks: 0 (312) 551 65 60 Çağrı Merkezi: 444 1 961 </a:t>
            </a:r>
            <a:endParaRPr lang="tr-TR" dirty="0" smtClean="0"/>
          </a:p>
          <a:p>
            <a:pPr marL="0" indent="0">
              <a:buNone/>
            </a:pPr>
            <a:r>
              <a:rPr lang="tr-TR" b="1" dirty="0" smtClean="0">
                <a:solidFill>
                  <a:srgbClr val="3333FF"/>
                </a:solidFill>
              </a:rPr>
              <a:t>YURT </a:t>
            </a:r>
            <a:r>
              <a:rPr lang="tr-TR" b="1" dirty="0">
                <a:solidFill>
                  <a:srgbClr val="3333FF"/>
                </a:solidFill>
              </a:rPr>
              <a:t>İÇİ VE YURT DIŞI BURS VE KREDİ İLE İLGİLİ BİLGİ ALMAK İÇİN </a:t>
            </a:r>
            <a:endParaRPr lang="tr-TR" b="1" dirty="0" smtClean="0">
              <a:solidFill>
                <a:srgbClr val="3333FF"/>
              </a:solidFill>
            </a:endParaRPr>
          </a:p>
          <a:p>
            <a:pPr marL="0" indent="0">
              <a:buNone/>
            </a:pPr>
            <a:r>
              <a:rPr lang="tr-TR" dirty="0" smtClean="0"/>
              <a:t>T.C</a:t>
            </a:r>
            <a:r>
              <a:rPr lang="tr-TR" dirty="0"/>
              <a:t>. Gençlik ve Spor Bakanlığı Kredi ve Yurtlar Genel Müdürlüğü Kredi Daire Başkanlığı </a:t>
            </a:r>
            <a:r>
              <a:rPr lang="tr-TR" dirty="0" err="1"/>
              <a:t>Söğütözü</a:t>
            </a:r>
            <a:r>
              <a:rPr lang="tr-TR" dirty="0"/>
              <a:t> Mah. 2176. Sok. No: 25 Çankaya / ANKARA Tel: 0 (312) 551 60 00 (30 Hat) Faks: 0 (312) 551 65 59 ÇAĞRI MERKEZİ: 444 1 961</a:t>
            </a:r>
          </a:p>
        </p:txBody>
      </p:sp>
    </p:spTree>
    <p:extLst>
      <p:ext uri="{BB962C8B-B14F-4D97-AF65-F5344CB8AC3E}">
        <p14:creationId xmlns:p14="http://schemas.microsoft.com/office/powerpoint/2010/main" val="57705140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836712"/>
          </a:xfrm>
          <a:solidFill>
            <a:srgbClr val="FFFF00"/>
          </a:solidFill>
        </p:spPr>
        <p:txBody>
          <a:bodyPr>
            <a:normAutofit/>
          </a:bodyPr>
          <a:lstStyle/>
          <a:p>
            <a:r>
              <a:rPr lang="tr-TR" sz="2800" b="1" dirty="0"/>
              <a:t>ASKERİ VE POLİSLİK SINAVLARI</a:t>
            </a:r>
            <a:endParaRPr lang="tr-TR" sz="2800"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836712"/>
            <a:ext cx="4283968" cy="237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descr="C:\Users\turizimotelcilik\OneDrive\Masaüstü\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9994" y="825722"/>
            <a:ext cx="4920518" cy="2376264"/>
          </a:xfrm>
          <a:prstGeom prst="rect">
            <a:avLst/>
          </a:prstGeom>
          <a:noFill/>
          <a:extLst>
            <a:ext uri="{909E8E84-426E-40DD-AFC4-6F175D3DCCD1}">
              <a14:hiddenFill xmlns:a14="http://schemas.microsoft.com/office/drawing/2010/main">
                <a:solidFill>
                  <a:srgbClr val="FFFFFF"/>
                </a:solidFill>
              </a14:hiddenFill>
            </a:ext>
          </a:extLst>
        </p:spPr>
      </p:pic>
      <p:sp>
        <p:nvSpPr>
          <p:cNvPr id="7" name="İçerik Yer Tutucusu 2"/>
          <p:cNvSpPr txBox="1">
            <a:spLocks/>
          </p:cNvSpPr>
          <p:nvPr/>
        </p:nvSpPr>
        <p:spPr>
          <a:xfrm>
            <a:off x="0" y="3212976"/>
            <a:ext cx="9144000" cy="3645024"/>
          </a:xfrm>
          <a:prstGeom prst="rect">
            <a:avLst/>
          </a:prstGeom>
          <a:solidFill>
            <a:schemeClr val="accent5">
              <a:lumMod val="20000"/>
              <a:lumOff val="80000"/>
            </a:schemeClr>
          </a:solidFill>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tr-TR" sz="1400" b="1" dirty="0" smtClean="0"/>
              <a:t>1-İçişleri Bakanlığı (Jandarma Genel Komutanlığı) adına Sağlık Bilimleri Üniversitesinde öğrenim görecek adaylar </a:t>
            </a:r>
          </a:p>
          <a:p>
            <a:pPr marL="0" indent="0">
              <a:buFont typeface="Arial" pitchFamily="34" charset="0"/>
              <a:buNone/>
            </a:pPr>
            <a:endParaRPr lang="tr-TR" sz="1400" b="1" dirty="0" smtClean="0"/>
          </a:p>
          <a:p>
            <a:pPr marL="0" indent="0">
              <a:buFont typeface="Arial" pitchFamily="34" charset="0"/>
              <a:buNone/>
            </a:pPr>
            <a:r>
              <a:rPr lang="tr-TR" sz="1400" b="1" dirty="0" smtClean="0"/>
              <a:t>2- Milli Savunma Bakanlığı Nam ve Hesabına Sağlık Bilimleri Üniversitesinde öğrenim görecekler</a:t>
            </a:r>
          </a:p>
          <a:p>
            <a:pPr marL="0" indent="0">
              <a:buFont typeface="Arial" pitchFamily="34" charset="0"/>
              <a:buNone/>
            </a:pPr>
            <a:endParaRPr lang="tr-TR" sz="1400" b="1" dirty="0" smtClean="0"/>
          </a:p>
          <a:p>
            <a:pPr marL="0" indent="0">
              <a:buFont typeface="Arial" pitchFamily="34" charset="0"/>
              <a:buNone/>
            </a:pPr>
            <a:r>
              <a:rPr lang="tr-TR" sz="1400" b="1" dirty="0" smtClean="0"/>
              <a:t>3- T.C. İçişleri Bakanlığı Jandarma ve Sahil Güvenlik Akademisi Güvenlik Bilimleri Fakültesi ve Jandarma Astsubay Meslek Yüksekokuluna girmek isteyen adaylar </a:t>
            </a:r>
          </a:p>
          <a:p>
            <a:pPr marL="0" indent="0">
              <a:buFont typeface="Arial" pitchFamily="34" charset="0"/>
              <a:buNone/>
            </a:pPr>
            <a:endParaRPr lang="tr-TR" sz="1400" b="1" dirty="0" smtClean="0"/>
          </a:p>
          <a:p>
            <a:pPr marL="0" indent="0">
              <a:buFont typeface="Arial" pitchFamily="34" charset="0"/>
              <a:buNone/>
            </a:pPr>
            <a:r>
              <a:rPr lang="tr-TR" sz="1400" b="1" dirty="0" smtClean="0"/>
              <a:t>4-Milli Savunma Üniversitesi Askeri Öğrenci Aday Belirleme Sınavları-Harp Okulları ve Astsubaylık okullarına girmek isteyen adaylar</a:t>
            </a:r>
          </a:p>
          <a:p>
            <a:pPr marL="0" indent="0">
              <a:buFont typeface="Arial" pitchFamily="34" charset="0"/>
              <a:buNone/>
            </a:pPr>
            <a:endParaRPr lang="tr-TR" sz="1400" b="1" dirty="0" smtClean="0"/>
          </a:p>
          <a:p>
            <a:pPr marL="0" indent="0">
              <a:buFont typeface="Arial" pitchFamily="34" charset="0"/>
              <a:buNone/>
            </a:pPr>
            <a:r>
              <a:rPr lang="tr-TR" sz="1400" b="1" dirty="0" smtClean="0"/>
              <a:t>5-Polis Meslek Yüksekokulu Sınavına girmek isteyen adaylar ve</a:t>
            </a:r>
          </a:p>
          <a:p>
            <a:pPr marL="0" indent="0">
              <a:buFont typeface="Arial" pitchFamily="34" charset="0"/>
              <a:buNone/>
            </a:pPr>
            <a:endParaRPr lang="tr-TR" sz="1400" b="1" dirty="0" smtClean="0"/>
          </a:p>
          <a:p>
            <a:pPr marL="0" indent="0">
              <a:buNone/>
            </a:pPr>
            <a:r>
              <a:rPr lang="tr-TR" sz="1400" b="1" dirty="0" smtClean="0"/>
              <a:t>6-Pomem Sınavına girmek isteyen  adaylar  içinde  detaylı bilgiye okulunuz rehberlik öğretmeninden ve ilgili Devlet Kurumlarının resmi internet sitesinden  ulaşabilirsiniz</a:t>
            </a:r>
            <a:r>
              <a:rPr lang="tr-TR" sz="1700" dirty="0" smtClean="0"/>
              <a:t>.</a:t>
            </a:r>
            <a:r>
              <a:rPr lang="tr-TR" sz="1700" u="sng" dirty="0">
                <a:hlinkClick r:id="rId4"/>
              </a:rPr>
              <a:t> </a:t>
            </a:r>
            <a:r>
              <a:rPr lang="tr-TR" sz="1700" u="sng" dirty="0" smtClean="0">
                <a:hlinkClick r:id="rId4"/>
              </a:rPr>
              <a:t>  </a:t>
            </a:r>
            <a:r>
              <a:rPr lang="tr-TR" sz="2600" b="1" u="sng" dirty="0" smtClean="0">
                <a:hlinkClick r:id="rId4"/>
              </a:rPr>
              <a:t>www.msu.edu.tr</a:t>
            </a:r>
            <a:r>
              <a:rPr lang="tr-TR" sz="2600" b="1" dirty="0" smtClean="0">
                <a:hlinkClick r:id="rId4"/>
              </a:rPr>
              <a:t>    </a:t>
            </a:r>
            <a:r>
              <a:rPr lang="tr-TR" sz="2600" b="1" dirty="0">
                <a:hlinkClick r:id="rId5"/>
              </a:rPr>
              <a:t> </a:t>
            </a:r>
            <a:r>
              <a:rPr lang="tr-TR" sz="2600" b="1" u="sng" dirty="0">
                <a:hlinkClick r:id="rId5"/>
              </a:rPr>
              <a:t>www.pa.edu.tr</a:t>
            </a:r>
            <a:endParaRPr lang="tr-TR" sz="1400" b="1" u="sng" dirty="0">
              <a:hlinkClick r:id="rId4"/>
            </a:endParaRPr>
          </a:p>
          <a:p>
            <a:pPr marL="0" indent="0">
              <a:buNone/>
            </a:pPr>
            <a:r>
              <a:rPr lang="tr-TR" sz="1400" dirty="0"/>
              <a:t/>
            </a:r>
            <a:br>
              <a:rPr lang="tr-TR" sz="1400" dirty="0"/>
            </a:br>
            <a:r>
              <a:rPr lang="tr-TR" sz="1900" b="1" u="sng" dirty="0" smtClean="0">
                <a:solidFill>
                  <a:srgbClr val="3333FF"/>
                </a:solidFill>
              </a:rPr>
              <a:t>MEB-ÖSYM VE YÖK’ÜN İNTERNET SAYFALARINDAKİ GÜNCEL BİLGİLERİ DE  TAKİP EDEBİLİRSİNİZ</a:t>
            </a:r>
            <a:endParaRPr lang="tr-TR" sz="1500" b="1" u="sng" dirty="0">
              <a:solidFill>
                <a:srgbClr val="3333FF"/>
              </a:solidFill>
            </a:endParaRPr>
          </a:p>
        </p:txBody>
      </p:sp>
    </p:spTree>
    <p:extLst>
      <p:ext uri="{BB962C8B-B14F-4D97-AF65-F5344CB8AC3E}">
        <p14:creationId xmlns:p14="http://schemas.microsoft.com/office/powerpoint/2010/main" val="117752134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5">
              <a:lumMod val="20000"/>
              <a:lumOff val="80000"/>
            </a:schemeClr>
          </a:solidFill>
        </p:spPr>
        <p:txBody>
          <a:bodyPr>
            <a:normAutofit fontScale="85000" lnSpcReduction="20000"/>
          </a:bodyPr>
          <a:lstStyle/>
          <a:p>
            <a:endParaRPr lang="tr-TR" dirty="0" smtClean="0"/>
          </a:p>
          <a:p>
            <a:pPr marL="0" indent="0">
              <a:buNone/>
            </a:pPr>
            <a:r>
              <a:rPr lang="tr-TR" dirty="0" smtClean="0"/>
              <a:t>                      </a:t>
            </a:r>
          </a:p>
          <a:p>
            <a:pPr marL="0" indent="0">
              <a:buNone/>
            </a:pPr>
            <a:r>
              <a:rPr lang="tr-TR" b="1" dirty="0"/>
              <a:t> </a:t>
            </a:r>
            <a:r>
              <a:rPr lang="tr-TR" b="1" dirty="0" smtClean="0"/>
              <a:t>              </a:t>
            </a:r>
          </a:p>
          <a:p>
            <a:pPr marL="0" indent="0">
              <a:buNone/>
            </a:pPr>
            <a:endParaRPr lang="tr-TR" b="1" dirty="0" smtClean="0">
              <a:solidFill>
                <a:srgbClr val="002060"/>
              </a:solidFill>
            </a:endParaRPr>
          </a:p>
          <a:p>
            <a:pPr marL="0" indent="0">
              <a:buNone/>
            </a:pPr>
            <a:r>
              <a:rPr lang="tr-TR" b="1" dirty="0">
                <a:solidFill>
                  <a:srgbClr val="002060"/>
                </a:solidFill>
              </a:rPr>
              <a:t> </a:t>
            </a:r>
            <a:r>
              <a:rPr lang="tr-TR" b="1" dirty="0" smtClean="0">
                <a:solidFill>
                  <a:srgbClr val="002060"/>
                </a:solidFill>
              </a:rPr>
              <a:t>      </a:t>
            </a:r>
          </a:p>
          <a:p>
            <a:pPr marL="0" indent="0">
              <a:buNone/>
            </a:pPr>
            <a:r>
              <a:rPr lang="tr-TR" b="1" dirty="0">
                <a:solidFill>
                  <a:srgbClr val="002060"/>
                </a:solidFill>
              </a:rPr>
              <a:t> </a:t>
            </a:r>
            <a:r>
              <a:rPr lang="tr-TR" b="1" dirty="0" smtClean="0">
                <a:solidFill>
                  <a:srgbClr val="002060"/>
                </a:solidFill>
              </a:rPr>
              <a:t>           </a:t>
            </a:r>
            <a:r>
              <a:rPr lang="tr-TR" sz="4300" b="1" dirty="0" smtClean="0">
                <a:solidFill>
                  <a:srgbClr val="3333FF"/>
                </a:solidFill>
              </a:rPr>
              <a:t>REHBERLİK ÖĞRETMENİ NE Mİ YAPAR </a:t>
            </a:r>
          </a:p>
          <a:p>
            <a:pPr marL="0" indent="0">
              <a:buNone/>
            </a:pPr>
            <a:endParaRPr lang="tr-TR" sz="4300" b="1" dirty="0" smtClean="0">
              <a:solidFill>
                <a:srgbClr val="3333FF"/>
              </a:solidFill>
            </a:endParaRPr>
          </a:p>
          <a:p>
            <a:pPr marL="0" indent="0">
              <a:buNone/>
            </a:pPr>
            <a:r>
              <a:rPr lang="tr-TR" sz="4300" b="1" dirty="0" smtClean="0">
                <a:solidFill>
                  <a:srgbClr val="002060"/>
                </a:solidFill>
              </a:rPr>
              <a:t>         </a:t>
            </a:r>
            <a:r>
              <a:rPr lang="tr-TR" sz="4300" b="1" dirty="0" smtClean="0">
                <a:solidFill>
                  <a:srgbClr val="3333FF"/>
                </a:solidFill>
              </a:rPr>
              <a:t>İLHAM OLUR - IŞIK OLUR - UMUT OLUR</a:t>
            </a:r>
          </a:p>
          <a:p>
            <a:pPr marL="0" indent="0">
              <a:buNone/>
            </a:pPr>
            <a:r>
              <a:rPr lang="tr-TR" dirty="0" smtClean="0">
                <a:solidFill>
                  <a:srgbClr val="0070C0"/>
                </a:solidFill>
              </a:rPr>
              <a:t>.</a:t>
            </a:r>
            <a:endParaRPr lang="tr-TR" dirty="0">
              <a:solidFill>
                <a:srgbClr val="0070C0"/>
              </a:solidFill>
            </a:endParaRPr>
          </a:p>
          <a:p>
            <a:pPr marL="0" indent="0">
              <a:buNone/>
            </a:pPr>
            <a:r>
              <a:rPr lang="tr-TR" b="1" dirty="0">
                <a:solidFill>
                  <a:srgbClr val="0070C0"/>
                </a:solidFill>
              </a:rPr>
              <a:t> </a:t>
            </a:r>
            <a:r>
              <a:rPr lang="tr-TR" b="1" dirty="0" smtClean="0">
                <a:solidFill>
                  <a:srgbClr val="0070C0"/>
                </a:solidFill>
              </a:rPr>
              <a:t>           </a:t>
            </a:r>
            <a:r>
              <a:rPr lang="tr-TR" sz="5800" b="1" dirty="0" smtClean="0">
                <a:solidFill>
                  <a:srgbClr val="3333FF"/>
                </a:solidFill>
              </a:rPr>
              <a:t>UMUDUNUZ DAİM OLSUN</a:t>
            </a:r>
          </a:p>
          <a:p>
            <a:endParaRPr lang="tr-TR" dirty="0" smtClean="0"/>
          </a:p>
          <a:p>
            <a:pPr marL="0" indent="0">
              <a:buNone/>
            </a:pPr>
            <a:r>
              <a:rPr lang="tr-TR" dirty="0" smtClean="0"/>
              <a:t>                                        </a:t>
            </a:r>
            <a:r>
              <a:rPr lang="tr-TR" sz="3300" b="1" dirty="0" smtClean="0">
                <a:solidFill>
                  <a:srgbClr val="3333FF"/>
                </a:solidFill>
              </a:rPr>
              <a:t>BÜLENT ÇAMUR</a:t>
            </a:r>
            <a:endParaRPr lang="tr-TR" sz="3800" b="1" dirty="0" smtClean="0">
              <a:solidFill>
                <a:srgbClr val="3333FF"/>
              </a:solidFill>
            </a:endParaRPr>
          </a:p>
          <a:p>
            <a:pPr marL="0" indent="0">
              <a:buNone/>
            </a:pPr>
            <a:r>
              <a:rPr lang="tr-TR" sz="3500" b="1" dirty="0">
                <a:solidFill>
                  <a:srgbClr val="3333FF"/>
                </a:solidFill>
              </a:rPr>
              <a:t> </a:t>
            </a:r>
            <a:r>
              <a:rPr lang="tr-TR" sz="3500" b="1" dirty="0" smtClean="0">
                <a:solidFill>
                  <a:srgbClr val="3333FF"/>
                </a:solidFill>
              </a:rPr>
              <a:t>     </a:t>
            </a:r>
            <a:r>
              <a:rPr lang="tr-TR" sz="3000" b="1" dirty="0" smtClean="0">
                <a:solidFill>
                  <a:srgbClr val="3333FF"/>
                </a:solidFill>
              </a:rPr>
              <a:t>PERŞEMBE SAKİN ŞEHİR MESLEKİ VE TEKNİK ANADOLU LİSESİ</a:t>
            </a:r>
            <a:endParaRPr lang="tr-TR" sz="3500" b="1" dirty="0" smtClean="0">
              <a:solidFill>
                <a:srgbClr val="3333FF"/>
              </a:solidFill>
            </a:endParaRPr>
          </a:p>
          <a:p>
            <a:pPr marL="0" indent="0">
              <a:buNone/>
            </a:pPr>
            <a:r>
              <a:rPr lang="tr-TR" sz="3500" b="1" dirty="0" smtClean="0">
                <a:solidFill>
                  <a:srgbClr val="3333FF"/>
                </a:solidFill>
              </a:rPr>
              <a:t>                                    </a:t>
            </a:r>
            <a:r>
              <a:rPr lang="tr-TR" sz="3000" b="1" dirty="0" smtClean="0">
                <a:solidFill>
                  <a:srgbClr val="3333FF"/>
                </a:solidFill>
              </a:rPr>
              <a:t>REHBERLİK ÖĞRETMENİ</a:t>
            </a:r>
            <a:endParaRPr lang="tr-TR" sz="3500" b="1" dirty="0">
              <a:solidFill>
                <a:srgbClr val="3333FF"/>
              </a:solidFill>
            </a:endParaRPr>
          </a:p>
        </p:txBody>
      </p:sp>
      <p:pic>
        <p:nvPicPr>
          <p:cNvPr id="1026" name="Picture 2" descr="C:\Users\turizimotelcilik\OneDrive\Masaüstü\header-bayrak-ataturk.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663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73021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1340768"/>
          </a:xfrm>
          <a:solidFill>
            <a:srgbClr val="FFFF00"/>
          </a:solidFill>
        </p:spPr>
        <p:txBody>
          <a:bodyPr>
            <a:noAutofit/>
          </a:bodyPr>
          <a:lstStyle/>
          <a:p>
            <a:r>
              <a:rPr lang="tr-TR" sz="2800" b="1" dirty="0" smtClean="0"/>
              <a:t>2023 </a:t>
            </a:r>
            <a:r>
              <a:rPr lang="tr-TR" sz="2800" b="1" dirty="0"/>
              <a:t>TYT MATEMATİK </a:t>
            </a:r>
            <a:r>
              <a:rPr lang="tr-TR" sz="2800" b="1" dirty="0" smtClean="0"/>
              <a:t>KONULARI</a:t>
            </a:r>
            <a:r>
              <a:rPr lang="tr-TR" sz="3200" b="1" dirty="0"/>
              <a:t/>
            </a:r>
            <a:br>
              <a:rPr lang="tr-TR" sz="3200" b="1" dirty="0"/>
            </a:br>
            <a:endParaRPr lang="tr-TR" sz="3200" dirty="0"/>
          </a:p>
        </p:txBody>
      </p:sp>
      <p:sp>
        <p:nvSpPr>
          <p:cNvPr id="3" name="İçerik Yer Tutucusu 2"/>
          <p:cNvSpPr>
            <a:spLocks noGrp="1"/>
          </p:cNvSpPr>
          <p:nvPr>
            <p:ph idx="1"/>
          </p:nvPr>
        </p:nvSpPr>
        <p:spPr>
          <a:xfrm>
            <a:off x="0" y="836712"/>
            <a:ext cx="9144000" cy="6021288"/>
          </a:xfrm>
          <a:solidFill>
            <a:schemeClr val="accent5">
              <a:lumMod val="20000"/>
              <a:lumOff val="80000"/>
            </a:schemeClr>
          </a:solidFill>
        </p:spPr>
        <p:txBody>
          <a:bodyPr numCol="2">
            <a:noAutofit/>
          </a:bodyPr>
          <a:lstStyle/>
          <a:p>
            <a:pPr marL="0" indent="0">
              <a:buNone/>
            </a:pPr>
            <a:r>
              <a:rPr lang="tr-TR" sz="2400" b="1" dirty="0" smtClean="0"/>
              <a:t>1.Temel Kavramlar</a:t>
            </a:r>
            <a:endParaRPr lang="tr-TR" sz="2400" b="1" dirty="0"/>
          </a:p>
          <a:p>
            <a:pPr marL="0" indent="0">
              <a:buNone/>
            </a:pPr>
            <a:r>
              <a:rPr lang="tr-TR" sz="2400" b="1" dirty="0" smtClean="0"/>
              <a:t>2.Sayı </a:t>
            </a:r>
            <a:r>
              <a:rPr lang="tr-TR" sz="2400" b="1" dirty="0"/>
              <a:t>Basamakları</a:t>
            </a:r>
          </a:p>
          <a:p>
            <a:pPr marL="0" indent="0">
              <a:buNone/>
            </a:pPr>
            <a:r>
              <a:rPr lang="tr-TR" sz="2400" b="1" dirty="0" smtClean="0"/>
              <a:t>3.Rasyonel </a:t>
            </a:r>
            <a:r>
              <a:rPr lang="tr-TR" sz="2400" b="1" dirty="0"/>
              <a:t>Sayılar</a:t>
            </a:r>
          </a:p>
          <a:p>
            <a:pPr marL="0" indent="0">
              <a:buNone/>
            </a:pPr>
            <a:r>
              <a:rPr lang="tr-TR" sz="2400" b="1" dirty="0" smtClean="0"/>
              <a:t>4.Ondalıklı </a:t>
            </a:r>
            <a:r>
              <a:rPr lang="tr-TR" sz="2400" b="1" dirty="0"/>
              <a:t>Sayılar</a:t>
            </a:r>
          </a:p>
          <a:p>
            <a:pPr marL="0" indent="0">
              <a:buNone/>
            </a:pPr>
            <a:r>
              <a:rPr lang="tr-TR" sz="2400" b="1" dirty="0" smtClean="0"/>
              <a:t>5.Basit </a:t>
            </a:r>
            <a:r>
              <a:rPr lang="tr-TR" sz="2400" b="1" dirty="0"/>
              <a:t>Eşitsizlikler</a:t>
            </a:r>
          </a:p>
          <a:p>
            <a:pPr marL="0" indent="0">
              <a:buNone/>
            </a:pPr>
            <a:r>
              <a:rPr lang="tr-TR" sz="2400" b="1" dirty="0" smtClean="0"/>
              <a:t>6.Mutlak </a:t>
            </a:r>
            <a:r>
              <a:rPr lang="tr-TR" sz="2400" b="1" dirty="0"/>
              <a:t>Değer</a:t>
            </a:r>
          </a:p>
          <a:p>
            <a:pPr marL="0" indent="0">
              <a:buNone/>
            </a:pPr>
            <a:r>
              <a:rPr lang="tr-TR" sz="2400" b="1" dirty="0" smtClean="0"/>
              <a:t>7.Üslü </a:t>
            </a:r>
            <a:r>
              <a:rPr lang="tr-TR" sz="2400" b="1" dirty="0"/>
              <a:t>Sayılar</a:t>
            </a:r>
          </a:p>
          <a:p>
            <a:pPr marL="0" indent="0">
              <a:buNone/>
            </a:pPr>
            <a:r>
              <a:rPr lang="tr-TR" sz="2400" b="1" dirty="0" smtClean="0"/>
              <a:t>8.Köklü </a:t>
            </a:r>
            <a:r>
              <a:rPr lang="tr-TR" sz="2400" b="1" dirty="0"/>
              <a:t>Sayılar</a:t>
            </a:r>
          </a:p>
          <a:p>
            <a:pPr marL="0" indent="0">
              <a:buNone/>
            </a:pPr>
            <a:r>
              <a:rPr lang="tr-TR" sz="2400" b="1" dirty="0" smtClean="0"/>
              <a:t>9.Çarpanlara </a:t>
            </a:r>
            <a:r>
              <a:rPr lang="tr-TR" sz="2400" b="1" dirty="0"/>
              <a:t>Ayırma</a:t>
            </a:r>
          </a:p>
          <a:p>
            <a:pPr marL="0" indent="0">
              <a:buNone/>
            </a:pPr>
            <a:r>
              <a:rPr lang="tr-TR" sz="2400" b="1" dirty="0" smtClean="0"/>
              <a:t>9.Denklem </a:t>
            </a:r>
            <a:r>
              <a:rPr lang="tr-TR" sz="2400" b="1" dirty="0"/>
              <a:t>Çözme</a:t>
            </a:r>
          </a:p>
          <a:p>
            <a:pPr marL="0" indent="0">
              <a:buNone/>
            </a:pPr>
            <a:r>
              <a:rPr lang="tr-TR" sz="2400" b="1" dirty="0" smtClean="0"/>
              <a:t>10.Oran-Orantı</a:t>
            </a:r>
            <a:endParaRPr lang="tr-TR" sz="2400" b="1" dirty="0"/>
          </a:p>
          <a:p>
            <a:pPr marL="0" indent="0">
              <a:buNone/>
            </a:pPr>
            <a:endParaRPr lang="tr-TR" sz="2400" b="1" dirty="0" smtClean="0"/>
          </a:p>
          <a:p>
            <a:pPr marL="0" indent="0">
              <a:buNone/>
            </a:pPr>
            <a:endParaRPr lang="tr-TR" sz="2400" b="1" dirty="0"/>
          </a:p>
          <a:p>
            <a:pPr marL="0" indent="0">
              <a:buNone/>
            </a:pPr>
            <a:r>
              <a:rPr lang="tr-TR" sz="2400" b="1" dirty="0" smtClean="0">
                <a:solidFill>
                  <a:srgbClr val="3333FF"/>
                </a:solidFill>
              </a:rPr>
              <a:t>11.Problemler</a:t>
            </a:r>
            <a:endParaRPr lang="tr-TR" sz="2400" b="1" dirty="0">
              <a:solidFill>
                <a:srgbClr val="3333FF"/>
              </a:solidFill>
            </a:endParaRPr>
          </a:p>
          <a:p>
            <a:pPr marL="0" indent="0">
              <a:buNone/>
            </a:pPr>
            <a:r>
              <a:rPr lang="tr-TR" sz="2400" b="1" dirty="0" smtClean="0"/>
              <a:t>12.Kümeler</a:t>
            </a:r>
            <a:endParaRPr lang="tr-TR" sz="2400" b="1" dirty="0"/>
          </a:p>
          <a:p>
            <a:pPr marL="0" indent="0">
              <a:buNone/>
            </a:pPr>
            <a:r>
              <a:rPr lang="tr-TR" sz="2400" b="1" dirty="0" smtClean="0"/>
              <a:t>13.Fonksiyonlar</a:t>
            </a:r>
            <a:endParaRPr lang="tr-TR" sz="2400" b="1" dirty="0"/>
          </a:p>
          <a:p>
            <a:pPr marL="0" indent="0">
              <a:buNone/>
            </a:pPr>
            <a:r>
              <a:rPr lang="tr-TR" sz="2400" b="1" dirty="0" smtClean="0"/>
              <a:t>14.Permütasyon</a:t>
            </a:r>
            <a:endParaRPr lang="tr-TR" sz="2400" b="1" dirty="0"/>
          </a:p>
          <a:p>
            <a:pPr marL="0" indent="0">
              <a:buNone/>
            </a:pPr>
            <a:r>
              <a:rPr lang="tr-TR" sz="2400" b="1" dirty="0" smtClean="0"/>
              <a:t>15.Kombinasyon</a:t>
            </a:r>
            <a:endParaRPr lang="tr-TR" sz="2400" b="1" dirty="0"/>
          </a:p>
          <a:p>
            <a:pPr marL="0" indent="0">
              <a:buNone/>
            </a:pPr>
            <a:r>
              <a:rPr lang="tr-TR" sz="2400" b="1" dirty="0" smtClean="0"/>
              <a:t>16.Binom</a:t>
            </a:r>
            <a:endParaRPr lang="tr-TR" sz="2400" b="1" dirty="0"/>
          </a:p>
          <a:p>
            <a:pPr marL="0" indent="0">
              <a:buNone/>
            </a:pPr>
            <a:r>
              <a:rPr lang="tr-TR" sz="2400" b="1" dirty="0" smtClean="0"/>
              <a:t>17.Olasılık</a:t>
            </a:r>
            <a:endParaRPr lang="tr-TR" sz="2400" b="1" dirty="0"/>
          </a:p>
          <a:p>
            <a:pPr marL="0" indent="0">
              <a:buNone/>
            </a:pPr>
            <a:r>
              <a:rPr lang="tr-TR" sz="2400" b="1" dirty="0" smtClean="0"/>
              <a:t>18.İstatistik</a:t>
            </a:r>
            <a:endParaRPr lang="tr-TR" sz="2400" b="1" dirty="0"/>
          </a:p>
          <a:p>
            <a:pPr marL="0" indent="0">
              <a:buNone/>
            </a:pPr>
            <a:r>
              <a:rPr lang="tr-TR" sz="2400" b="1" dirty="0" smtClean="0"/>
              <a:t>19.Polinomlar</a:t>
            </a:r>
            <a:endParaRPr lang="tr-TR" sz="2400" b="1" dirty="0"/>
          </a:p>
          <a:p>
            <a:pPr marL="0" indent="0">
              <a:buNone/>
            </a:pPr>
            <a:r>
              <a:rPr lang="tr-TR" sz="2400" b="1" dirty="0" smtClean="0"/>
              <a:t>20.2</a:t>
            </a:r>
            <a:r>
              <a:rPr lang="tr-TR" sz="2400" b="1" dirty="0"/>
              <a:t>. Dereceden Denklemler</a:t>
            </a:r>
          </a:p>
          <a:p>
            <a:pPr marL="0" indent="0">
              <a:buNone/>
            </a:pPr>
            <a:r>
              <a:rPr lang="tr-TR" sz="2400" b="1" dirty="0" smtClean="0"/>
              <a:t>21.Karmaşık </a:t>
            </a:r>
            <a:r>
              <a:rPr lang="tr-TR" sz="2400" b="1" dirty="0"/>
              <a:t>Sayılar</a:t>
            </a:r>
          </a:p>
          <a:p>
            <a:pPr marL="0" indent="0">
              <a:buNone/>
            </a:pPr>
            <a:r>
              <a:rPr lang="tr-TR" sz="2400" b="1" dirty="0" smtClean="0"/>
              <a:t>22.Parabol</a:t>
            </a:r>
            <a:endParaRPr lang="tr-TR" sz="2400" b="1" dirty="0"/>
          </a:p>
        </p:txBody>
      </p:sp>
    </p:spTree>
    <p:extLst>
      <p:ext uri="{BB962C8B-B14F-4D97-AF65-F5344CB8AC3E}">
        <p14:creationId xmlns:p14="http://schemas.microsoft.com/office/powerpoint/2010/main" val="13167386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2376</TotalTime>
  <Words>9418</Words>
  <Application>Microsoft Office PowerPoint</Application>
  <PresentationFormat>Ekran Gösterisi (4:3)</PresentationFormat>
  <Paragraphs>4175</Paragraphs>
  <Slides>82</Slides>
  <Notes>5</Notes>
  <HiddenSlides>0</HiddenSlides>
  <MMClips>0</MMClips>
  <ScaleCrop>false</ScaleCrop>
  <HeadingPairs>
    <vt:vector size="4" baseType="variant">
      <vt:variant>
        <vt:lpstr>Tema</vt:lpstr>
      </vt:variant>
      <vt:variant>
        <vt:i4>1</vt:i4>
      </vt:variant>
      <vt:variant>
        <vt:lpstr>Slayt Başlıkları</vt:lpstr>
      </vt:variant>
      <vt:variant>
        <vt:i4>82</vt:i4>
      </vt:variant>
    </vt:vector>
  </HeadingPairs>
  <TitlesOfParts>
    <vt:vector size="83" baseType="lpstr">
      <vt:lpstr>Ofis Teması</vt:lpstr>
      <vt:lpstr>YÜKSEKÖĞRETİM KURUMLARI SINAVI</vt:lpstr>
      <vt:lpstr>ESKİ VE YENİ SİSTEMİN FARKLARI</vt:lpstr>
      <vt:lpstr>  TEMEL YETERLİLİK TESTİ-ALAN YETERLİLİK TESTİ VE DİL TESTİNİN NET DEĞERLERİ İLE HESAPLAMA MODELİ  </vt:lpstr>
      <vt:lpstr>TEMEL YETERLİLİK TESTİ-TYT</vt:lpstr>
      <vt:lpstr>PowerPoint Sunusu</vt:lpstr>
      <vt:lpstr>PowerPoint Sunusu</vt:lpstr>
      <vt:lpstr>2023 TYT TÜRKÇE KONULARI  </vt:lpstr>
      <vt:lpstr> 2023 TYT TÜRKÇE KONULARA GÖRE SORU DAĞILIMI </vt:lpstr>
      <vt:lpstr>2023 TYT MATEMATİK KONULARI </vt:lpstr>
      <vt:lpstr> 2023 TYT MATEMATİK KONULARA GÖRE SORU DAĞILIMI</vt:lpstr>
      <vt:lpstr> 2023 TYT GEOMETRİ KONULARI </vt:lpstr>
      <vt:lpstr> 2022 2023 TYT GEOMETRİ SORU DAĞILIMI </vt:lpstr>
      <vt:lpstr> 2023 GÜNCEL SON DEĞİŞİKLİKLERE GÖRE TYT TARİH KONULARI </vt:lpstr>
      <vt:lpstr>2023 TYT TARİH KONULARA GÖRE SORU DAĞILIMI</vt:lpstr>
      <vt:lpstr> 2023 TYT COĞRAFYA KONULARI </vt:lpstr>
      <vt:lpstr> 2023 TYT COĞRAFYA KONULARA GÖRE SORU DAĞILIMI </vt:lpstr>
      <vt:lpstr> 2023 TYT FELSEFE KONULARI </vt:lpstr>
      <vt:lpstr> 2023 TYT FELSEFE KONULARA GÖRE SORU DAĞILIMI </vt:lpstr>
      <vt:lpstr>2023 TYT DİN KÜLTÜRÜ VE AHLAK BİLGİSİ KONULARI</vt:lpstr>
      <vt:lpstr> 2023 TYT DİN KÜLTÜRÜ VE AHLAK BİLGİSİ KONULARA GÖRE SORU DAĞILIMI </vt:lpstr>
      <vt:lpstr> 2023 GÜNCEL SON DEĞİŞİKLİKLERE GÖRE TYT FİZİK KONULARI </vt:lpstr>
      <vt:lpstr>2023 TYT FİZİK KONULARA GÖRE SORU DAĞILIMI </vt:lpstr>
      <vt:lpstr>2023 GÜNCEL SON DEĞİŞİKLİKLERE GÖRE TYT KİMYA KONULARI</vt:lpstr>
      <vt:lpstr>2023 TYT KİMYA KONULARA GÖRE SORU DAĞILIMI</vt:lpstr>
      <vt:lpstr>2023 TYT BİYOLOJİ KONULARI</vt:lpstr>
      <vt:lpstr>2023 TYT BİYOLOJİ KONULARA GÖRE SORU DAĞILIMI</vt:lpstr>
      <vt:lpstr>HANGİ TESTLERDEN EN AZ KAÇ HAM PUAN ALMAK GEREKİR</vt:lpstr>
      <vt:lpstr>PowerPoint Sunusu</vt:lpstr>
      <vt:lpstr>PowerPoint Sunusu</vt:lpstr>
      <vt:lpstr>        MEB ÖĞRETİM PROGRAMLARI ORTAÖĞRETİM TÜRK DİLİ VE EDEBİYATI DERSİ (9,10,11,12 SINIF) KONU BAŞLIKLARI </vt:lpstr>
      <vt:lpstr>2023 YKS AYT TÜRK DİLİ VE EDEBİYATI KONULARA GÖRE SORU DAĞILIMI</vt:lpstr>
      <vt:lpstr> 2023 YKS-AYT TARİH 1-2 KONULARI </vt:lpstr>
      <vt:lpstr> 2023 YKS-AYT TARİH 1-2  KONULARA GÖRE SORU DAĞILIMI </vt:lpstr>
      <vt:lpstr>2023 YKS-AYT COĞRAFYA 1-2 KONULARI</vt:lpstr>
      <vt:lpstr>2023 YKS-AYT COĞRAFYA 1-2 KONULARA GÖRE SORU DAĞILIMI </vt:lpstr>
      <vt:lpstr>ÖSYM TARAFINDAN 2022 YILINDA GERÇEKLEŞTİRİLECEK TYT VE AYT SINAVLARINA ESAS FELSEFE-PSİKOLOJİ-SOSYOLOJİ-MANTIK KONULARI</vt:lpstr>
      <vt:lpstr>  2023 YKS-AYT Felsefe Grubu (Felsefe, Mantık, Psikoloji, Sosyoloji) Konuları </vt:lpstr>
      <vt:lpstr>2023 AYT Din Kültürü Konuları ve Soru Dağılımları </vt:lpstr>
      <vt:lpstr>2023 YKS AYT FİZİK KONULARI </vt:lpstr>
      <vt:lpstr>2023 AYT YKS FİZİK KONULARA GÖRE SORU DAĞILIMI</vt:lpstr>
      <vt:lpstr>2023 YKS AYT KİMYA KONULARI</vt:lpstr>
      <vt:lpstr>    2023 AYT YKS KİMYA KONULARA GÖRE SORU DAĞILIMI  </vt:lpstr>
      <vt:lpstr> 2023 YKS BİYOLOJİ KONULARI </vt:lpstr>
      <vt:lpstr>2023 AYT YKS BİYOLOJİ KONULARA GÖRE SORU DAĞILIMI</vt:lpstr>
      <vt:lpstr> 2023 YKS Matematik Konuları </vt:lpstr>
      <vt:lpstr>2023 YKS-AYT MATEMATİK KONULARA GÖRE SORU DAĞILIMI</vt:lpstr>
      <vt:lpstr>  MEB ÖĞRETİM PROGRAMLARI ORTAÖĞRETİM GEOMETRİ  KONU BAŞLIKLARI </vt:lpstr>
      <vt:lpstr>  2023 YKS-AYT GEOMETRİ KONULARA GÖRE SORU DAĞILIMI </vt:lpstr>
      <vt:lpstr>YKS 3: YABANCI DİL SINAVI (YDT) İÇERİĞİ- KONULARI ve SORU DAĞILIMLARI </vt:lpstr>
      <vt:lpstr>Yabancı Dil Testinin Konu Alanlarının İç Boyutları</vt:lpstr>
      <vt:lpstr>PowerPoint Sunusu</vt:lpstr>
      <vt:lpstr> 12. SINIF 2. DÖNEM YKS SINAVINDAN ÇIKARILAN KONULAR-1</vt:lpstr>
      <vt:lpstr>12. SINIF 2. DÖNEM YKS SINAVINDAN ÇIKARILAN KONULAR-2</vt:lpstr>
      <vt:lpstr>12. SINIF 2. DÖNEM YKS SINAVINDAN ÇIKARILAN KONULAR-3</vt:lpstr>
      <vt:lpstr>PowerPoint Sunusu</vt:lpstr>
      <vt:lpstr>PowerPoint Sunusu</vt:lpstr>
      <vt:lpstr>PowerPoint Sunusu</vt:lpstr>
      <vt:lpstr> SÖZEL PUANLA TERCİH YAPACAK ÖĞRENCİLERİN GİRECEKLERİ TESTLER,NET SAYILARI VE YAKLAŞIK PUANLARI </vt:lpstr>
      <vt:lpstr> EŞİT AĞIRLIK PUANLA TERCİH YAPACAK ÖĞRENCİLERİN GİRECEKLERİ TESTLER,NET SAYILARI VE YAKLAŞIK PUANLARI </vt:lpstr>
      <vt:lpstr> SAYISAL PUANLA TERCİH YAPACAK ÖĞRENCİLERİN GİRECEKLERİ TESTLER,NET SAYILARI VE YAKLAŞIK PUANLARI </vt:lpstr>
      <vt:lpstr> YABANCI DİL TESTİ İLE  TERCİH YAPACAK ÖĞRENCİLERİN GİRECEKLERİ TESTLER,NET SAYILARI VE YAKLAŞIK PUANLARI </vt:lpstr>
      <vt:lpstr>       ORTAÖĞRETİM BAŞARI PUANININ HESAPLAMASI OBP</vt:lpstr>
      <vt:lpstr>ORTAÖĞRETİM BAŞARI PUANI TABLOSU – DİPLOMA PUANI SİZE KAÇ PUAN GETİRECEKTİR</vt:lpstr>
      <vt:lpstr>                                          Hukuk, Mimarlık, Mühendislik, Tıp, Öğretmenlik, Diş Hekimliği, Eczacılık Programlarına Başvurabilmek İçin En Düşük Başarı Sırası Nedir?</vt:lpstr>
      <vt:lpstr>OKUL BİRİNCİLERİ</vt:lpstr>
      <vt:lpstr>MİLLİ SPORCULAR (SPOR DALLARINDA ÜSTÜN BAŞARILI ADAYLAR)</vt:lpstr>
      <vt:lpstr>TÜBİTAK YARIŞMALARINDA BAŞARILI OLAN ADAYLAR</vt:lpstr>
      <vt:lpstr>ÖZEL YETENEKLİ ÖĞRENCİLER</vt:lpstr>
      <vt:lpstr>PowerPoint Sunusu</vt:lpstr>
      <vt:lpstr> KONAKLAMA VE SEYAHAT HİZMETLERİ - ALANI VE TÜM DALLARINDAN ÖĞRENCİLERİMİZİN GİDEBİLECEĞİ EK PUANLI ALAN İÇİ  2 YILLIK BÖLÜMLER </vt:lpstr>
      <vt:lpstr>         KONAKLAMA VE SEYAHAT HİZMETLERİ ALANI VE TÜM DALLARINDAN ÖĞRENCİLERİMİZİN GİDEBİLECEĞİ ALAN İÇİ  4 YILLIK BÖLÜMLER</vt:lpstr>
      <vt:lpstr>KONAKLAMA VE SEYAHAT HİZMETLERİ ALANI VE TÜM DALLARINDAN ÖĞRENCİLERİMİZİN GİDEBİLECEĞİ ALAN İÇİ ÖNCELİKLİ YERLEŞEBİLECEKLERİ (M.T.O.K) 4 YILLIK BÖLÜMLER</vt:lpstr>
      <vt:lpstr> YİYECEK İÇECEK HİZMETLERİ ALANI VE TÜM DALLARINDAN ÖĞRENCİLERİMİZİN GİDEBİLECEĞİ  ALAN İÇİ EK PUANLI 2 YILLIK BÖLÜMLER </vt:lpstr>
      <vt:lpstr>YİYECEK İÇECEK HİZMETLERİ ALANI VE TÜM DALLARINDAN ÖĞRENCİLERİMİZİN GİDEBİLECEĞİ ALAN İÇİ 4 YILLIK BÖLÜMLER</vt:lpstr>
      <vt:lpstr>YİYECEK VE İÇECEK  HİZMETLERİ ALANI VE TÜM DALLARINDAN ÖĞRENCİLERİMİZİN GİDEBİLECEĞİ ALAN İÇİ ÖNCELİKLİ YERLEŞEBİLECEKLERİ (M.T.O.K) 4 YILLIK BÖLÜMLER</vt:lpstr>
      <vt:lpstr> YÖK DESTEK BURSU  </vt:lpstr>
      <vt:lpstr>Yök Destek Bursu Verilen Üniversiteler </vt:lpstr>
      <vt:lpstr>MEB BURSU</vt:lpstr>
      <vt:lpstr>  YÜKSEKÖĞRETİM KURULU İLE TURKİSH PETROLEUM OFFSHORE TECHNOLOGY CENTER A.Ş. İŞBİRLİĞİ PROTOKOLÜNE İLİŞKİN DUYURU </vt:lpstr>
      <vt:lpstr>T.C. GENÇLİK VE SPOR BAKANLIĞI KREDİ VE YURTLAR GENEL MÜDÜRLÜĞÜNDEN DUYURU</vt:lpstr>
      <vt:lpstr>ASKERİ VE POLİSLİK SINAVLARI</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turizimotelcilik</dc:creator>
  <cp:lastModifiedBy>turizimotelcilik</cp:lastModifiedBy>
  <cp:revision>454</cp:revision>
  <cp:lastPrinted>2024-02-19T08:00:33Z</cp:lastPrinted>
  <dcterms:created xsi:type="dcterms:W3CDTF">2023-03-17T11:11:27Z</dcterms:created>
  <dcterms:modified xsi:type="dcterms:W3CDTF">2024-05-02T09:25:54Z</dcterms:modified>
</cp:coreProperties>
</file>